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52"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E6CDED-0652-4602-A2AF-33C2ADED77F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5BF3DBB-0C06-4B51-AFEF-FE38B922F705}">
      <dgm:prSet/>
      <dgm:spPr/>
      <dgm:t>
        <a:bodyPr/>
        <a:lstStyle/>
        <a:p>
          <a:r>
            <a:rPr lang="en-US" b="1"/>
            <a:t>3</a:t>
          </a:r>
          <a:r>
            <a:rPr lang="en-US" b="1" i="0"/>
            <a:t>.Testing and Validation:</a:t>
          </a:r>
          <a:endParaRPr lang="en-US"/>
        </a:p>
      </dgm:t>
    </dgm:pt>
    <dgm:pt modelId="{2427F8D3-144A-445D-8EFF-8E8953DC620D}" type="parTrans" cxnId="{0131D70F-CA84-4096-95B8-3854D4B66B69}">
      <dgm:prSet/>
      <dgm:spPr/>
      <dgm:t>
        <a:bodyPr/>
        <a:lstStyle/>
        <a:p>
          <a:endParaRPr lang="en-US"/>
        </a:p>
      </dgm:t>
    </dgm:pt>
    <dgm:pt modelId="{E87A4DD1-8299-41E7-8695-4BC0457011DC}" type="sibTrans" cxnId="{0131D70F-CA84-4096-95B8-3854D4B66B69}">
      <dgm:prSet/>
      <dgm:spPr/>
      <dgm:t>
        <a:bodyPr/>
        <a:lstStyle/>
        <a:p>
          <a:endParaRPr lang="en-US"/>
        </a:p>
      </dgm:t>
    </dgm:pt>
    <dgm:pt modelId="{0B9EF40A-FB96-42E5-96A1-CE3D5EB3419A}">
      <dgm:prSet/>
      <dgm:spPr/>
      <dgm:t>
        <a:bodyPr/>
        <a:lstStyle/>
        <a:p>
          <a:r>
            <a:rPr lang="en-US" b="0" i="0"/>
            <a:t>Run the trained LSTM model on the test dataset to evaluate its performance in predicting RUL.</a:t>
          </a:r>
          <a:endParaRPr lang="en-US"/>
        </a:p>
      </dgm:t>
    </dgm:pt>
    <dgm:pt modelId="{A4C0F490-2553-41BA-B348-8B579CCD4260}" type="parTrans" cxnId="{72D58065-53A0-47A0-934F-74B006C1835E}">
      <dgm:prSet/>
      <dgm:spPr/>
      <dgm:t>
        <a:bodyPr/>
        <a:lstStyle/>
        <a:p>
          <a:endParaRPr lang="en-US"/>
        </a:p>
      </dgm:t>
    </dgm:pt>
    <dgm:pt modelId="{3C1DB37A-A64F-47BB-B61E-6924CDAB6286}" type="sibTrans" cxnId="{72D58065-53A0-47A0-934F-74B006C1835E}">
      <dgm:prSet/>
      <dgm:spPr/>
      <dgm:t>
        <a:bodyPr/>
        <a:lstStyle/>
        <a:p>
          <a:endParaRPr lang="en-US"/>
        </a:p>
      </dgm:t>
    </dgm:pt>
    <dgm:pt modelId="{51A705B8-4B97-4101-99DB-3D21AEDB5B67}">
      <dgm:prSet/>
      <dgm:spPr/>
      <dgm:t>
        <a:bodyPr/>
        <a:lstStyle/>
        <a:p>
          <a:r>
            <a:rPr lang="en-US" b="0" i="0"/>
            <a:t>Use metrics like Mean Squared Error (MSE) or Mean Absolute Error (MAE) for validation.</a:t>
          </a:r>
          <a:endParaRPr lang="en-US"/>
        </a:p>
      </dgm:t>
    </dgm:pt>
    <dgm:pt modelId="{E99736BB-F4DB-43C1-A97E-642B6F8864A3}" type="parTrans" cxnId="{3B74EEB2-58FF-4002-83C3-865FFEF9888E}">
      <dgm:prSet/>
      <dgm:spPr/>
      <dgm:t>
        <a:bodyPr/>
        <a:lstStyle/>
        <a:p>
          <a:endParaRPr lang="en-US"/>
        </a:p>
      </dgm:t>
    </dgm:pt>
    <dgm:pt modelId="{6742D492-29A6-4872-98E9-9B5B27C1C89F}" type="sibTrans" cxnId="{3B74EEB2-58FF-4002-83C3-865FFEF9888E}">
      <dgm:prSet/>
      <dgm:spPr/>
      <dgm:t>
        <a:bodyPr/>
        <a:lstStyle/>
        <a:p>
          <a:endParaRPr lang="en-US"/>
        </a:p>
      </dgm:t>
    </dgm:pt>
    <dgm:pt modelId="{25E4AC8C-3155-49B7-922E-FBCC4300B08E}">
      <dgm:prSet/>
      <dgm:spPr/>
      <dgm:t>
        <a:bodyPr/>
        <a:lstStyle/>
        <a:p>
          <a:r>
            <a:rPr lang="en-US" b="0" i="0"/>
            <a:t>Ensure the model's ability to generalize to new, unseen data.</a:t>
          </a:r>
          <a:endParaRPr lang="en-US"/>
        </a:p>
      </dgm:t>
    </dgm:pt>
    <dgm:pt modelId="{54921084-240D-449E-8EA8-893B283F80AA}" type="parTrans" cxnId="{9F855FC1-9DA5-4F3B-AAC1-33AE6C195C00}">
      <dgm:prSet/>
      <dgm:spPr/>
      <dgm:t>
        <a:bodyPr/>
        <a:lstStyle/>
        <a:p>
          <a:endParaRPr lang="en-US"/>
        </a:p>
      </dgm:t>
    </dgm:pt>
    <dgm:pt modelId="{07F3516D-C709-4EEE-94E2-5BF749CD6E03}" type="sibTrans" cxnId="{9F855FC1-9DA5-4F3B-AAC1-33AE6C195C00}">
      <dgm:prSet/>
      <dgm:spPr/>
      <dgm:t>
        <a:bodyPr/>
        <a:lstStyle/>
        <a:p>
          <a:endParaRPr lang="en-US"/>
        </a:p>
      </dgm:t>
    </dgm:pt>
    <dgm:pt modelId="{C5BD4347-7864-40F6-B1CB-DB02FD29C5B4}">
      <dgm:prSet/>
      <dgm:spPr/>
      <dgm:t>
        <a:bodyPr/>
        <a:lstStyle/>
        <a:p>
          <a:r>
            <a:rPr lang="en-US" b="1" i="0"/>
            <a:t>4.Iteration and Improvement:</a:t>
          </a:r>
          <a:endParaRPr lang="en-US"/>
        </a:p>
      </dgm:t>
    </dgm:pt>
    <dgm:pt modelId="{C3FB47F2-5272-4124-B764-106D0FBAF8CD}" type="parTrans" cxnId="{F73F97C7-F9F5-4385-B42A-A996AA8317B4}">
      <dgm:prSet/>
      <dgm:spPr/>
      <dgm:t>
        <a:bodyPr/>
        <a:lstStyle/>
        <a:p>
          <a:endParaRPr lang="en-US"/>
        </a:p>
      </dgm:t>
    </dgm:pt>
    <dgm:pt modelId="{F3C55DB8-FD15-43BD-A15F-E37020997A31}" type="sibTrans" cxnId="{F73F97C7-F9F5-4385-B42A-A996AA8317B4}">
      <dgm:prSet/>
      <dgm:spPr/>
      <dgm:t>
        <a:bodyPr/>
        <a:lstStyle/>
        <a:p>
          <a:endParaRPr lang="en-US"/>
        </a:p>
      </dgm:t>
    </dgm:pt>
    <dgm:pt modelId="{5106033B-484F-4402-AD5B-1514250F45AC}">
      <dgm:prSet/>
      <dgm:spPr/>
      <dgm:t>
        <a:bodyPr/>
        <a:lstStyle/>
        <a:p>
          <a:r>
            <a:rPr lang="en-US" b="0" i="0"/>
            <a:t>Analyze the model's performance and identify any underperforming aspects.</a:t>
          </a:r>
          <a:endParaRPr lang="en-US"/>
        </a:p>
      </dgm:t>
    </dgm:pt>
    <dgm:pt modelId="{BE68D571-457F-4423-B349-BE2DB1F04CC4}" type="parTrans" cxnId="{9A99E1AA-53B2-489C-ACD1-2B52171641CD}">
      <dgm:prSet/>
      <dgm:spPr/>
      <dgm:t>
        <a:bodyPr/>
        <a:lstStyle/>
        <a:p>
          <a:endParaRPr lang="en-US"/>
        </a:p>
      </dgm:t>
    </dgm:pt>
    <dgm:pt modelId="{59FC54B4-B2B5-49E7-9898-232A6C3216EB}" type="sibTrans" cxnId="{9A99E1AA-53B2-489C-ACD1-2B52171641CD}">
      <dgm:prSet/>
      <dgm:spPr/>
      <dgm:t>
        <a:bodyPr/>
        <a:lstStyle/>
        <a:p>
          <a:endParaRPr lang="en-US"/>
        </a:p>
      </dgm:t>
    </dgm:pt>
    <dgm:pt modelId="{5CDF27D3-DDEA-4D25-B1B5-4A8FCA049BBD}">
      <dgm:prSet/>
      <dgm:spPr/>
      <dgm:t>
        <a:bodyPr/>
        <a:lstStyle/>
        <a:p>
          <a:r>
            <a:rPr lang="en-US" b="0" i="0"/>
            <a:t>Iterate the model training with different parameters or data preprocessing techniques to enhance accuracy.</a:t>
          </a:r>
          <a:endParaRPr lang="en-US"/>
        </a:p>
      </dgm:t>
    </dgm:pt>
    <dgm:pt modelId="{B1B19822-2D72-4E2F-A11E-AB929D3A0292}" type="parTrans" cxnId="{546BCE48-5959-4BDA-A374-8E5DD7507B19}">
      <dgm:prSet/>
      <dgm:spPr/>
      <dgm:t>
        <a:bodyPr/>
        <a:lstStyle/>
        <a:p>
          <a:endParaRPr lang="en-US"/>
        </a:p>
      </dgm:t>
    </dgm:pt>
    <dgm:pt modelId="{B5A075AF-4190-4BFE-91B2-1B6DFEED099E}" type="sibTrans" cxnId="{546BCE48-5959-4BDA-A374-8E5DD7507B19}">
      <dgm:prSet/>
      <dgm:spPr/>
      <dgm:t>
        <a:bodyPr/>
        <a:lstStyle/>
        <a:p>
          <a:endParaRPr lang="en-US"/>
        </a:p>
      </dgm:t>
    </dgm:pt>
    <dgm:pt modelId="{38805C46-3864-460E-94EF-2A69E2C5F3E6}" type="pres">
      <dgm:prSet presAssocID="{15E6CDED-0652-4602-A2AF-33C2ADED77F9}" presName="linear" presStyleCnt="0">
        <dgm:presLayoutVars>
          <dgm:animLvl val="lvl"/>
          <dgm:resizeHandles val="exact"/>
        </dgm:presLayoutVars>
      </dgm:prSet>
      <dgm:spPr/>
    </dgm:pt>
    <dgm:pt modelId="{D2A9BBA8-39AF-46A6-8032-B2296C5B635A}" type="pres">
      <dgm:prSet presAssocID="{F5BF3DBB-0C06-4B51-AFEF-FE38B922F705}" presName="parentText" presStyleLbl="node1" presStyleIdx="0" presStyleCnt="2">
        <dgm:presLayoutVars>
          <dgm:chMax val="0"/>
          <dgm:bulletEnabled val="1"/>
        </dgm:presLayoutVars>
      </dgm:prSet>
      <dgm:spPr/>
    </dgm:pt>
    <dgm:pt modelId="{CF755F84-89C7-45C5-AC14-C6C73D3C15A5}" type="pres">
      <dgm:prSet presAssocID="{F5BF3DBB-0C06-4B51-AFEF-FE38B922F705}" presName="childText" presStyleLbl="revTx" presStyleIdx="0" presStyleCnt="2">
        <dgm:presLayoutVars>
          <dgm:bulletEnabled val="1"/>
        </dgm:presLayoutVars>
      </dgm:prSet>
      <dgm:spPr/>
    </dgm:pt>
    <dgm:pt modelId="{E26E54F4-5BDD-4340-943E-6D66FF072FD9}" type="pres">
      <dgm:prSet presAssocID="{C5BD4347-7864-40F6-B1CB-DB02FD29C5B4}" presName="parentText" presStyleLbl="node1" presStyleIdx="1" presStyleCnt="2">
        <dgm:presLayoutVars>
          <dgm:chMax val="0"/>
          <dgm:bulletEnabled val="1"/>
        </dgm:presLayoutVars>
      </dgm:prSet>
      <dgm:spPr/>
    </dgm:pt>
    <dgm:pt modelId="{27AA7872-70E4-4D27-AE75-E2817E50C7F7}" type="pres">
      <dgm:prSet presAssocID="{C5BD4347-7864-40F6-B1CB-DB02FD29C5B4}" presName="childText" presStyleLbl="revTx" presStyleIdx="1" presStyleCnt="2">
        <dgm:presLayoutVars>
          <dgm:bulletEnabled val="1"/>
        </dgm:presLayoutVars>
      </dgm:prSet>
      <dgm:spPr/>
    </dgm:pt>
  </dgm:ptLst>
  <dgm:cxnLst>
    <dgm:cxn modelId="{AC41D009-539A-4A45-BC3C-038407D0FEA6}" type="presOf" srcId="{5CDF27D3-DDEA-4D25-B1B5-4A8FCA049BBD}" destId="{27AA7872-70E4-4D27-AE75-E2817E50C7F7}" srcOrd="0" destOrd="1" presId="urn:microsoft.com/office/officeart/2005/8/layout/vList2"/>
    <dgm:cxn modelId="{0131D70F-CA84-4096-95B8-3854D4B66B69}" srcId="{15E6CDED-0652-4602-A2AF-33C2ADED77F9}" destId="{F5BF3DBB-0C06-4B51-AFEF-FE38B922F705}" srcOrd="0" destOrd="0" parTransId="{2427F8D3-144A-445D-8EFF-8E8953DC620D}" sibTransId="{E87A4DD1-8299-41E7-8695-4BC0457011DC}"/>
    <dgm:cxn modelId="{A1527465-18B1-4D1D-9C6E-5BB75AA53EEB}" type="presOf" srcId="{25E4AC8C-3155-49B7-922E-FBCC4300B08E}" destId="{CF755F84-89C7-45C5-AC14-C6C73D3C15A5}" srcOrd="0" destOrd="2" presId="urn:microsoft.com/office/officeart/2005/8/layout/vList2"/>
    <dgm:cxn modelId="{72D58065-53A0-47A0-934F-74B006C1835E}" srcId="{F5BF3DBB-0C06-4B51-AFEF-FE38B922F705}" destId="{0B9EF40A-FB96-42E5-96A1-CE3D5EB3419A}" srcOrd="0" destOrd="0" parTransId="{A4C0F490-2553-41BA-B348-8B579CCD4260}" sibTransId="{3C1DB37A-A64F-47BB-B61E-6924CDAB6286}"/>
    <dgm:cxn modelId="{0EE41B46-EBBF-4017-96E2-5273ECEEC548}" type="presOf" srcId="{C5BD4347-7864-40F6-B1CB-DB02FD29C5B4}" destId="{E26E54F4-5BDD-4340-943E-6D66FF072FD9}" srcOrd="0" destOrd="0" presId="urn:microsoft.com/office/officeart/2005/8/layout/vList2"/>
    <dgm:cxn modelId="{546BCE48-5959-4BDA-A374-8E5DD7507B19}" srcId="{C5BD4347-7864-40F6-B1CB-DB02FD29C5B4}" destId="{5CDF27D3-DDEA-4D25-B1B5-4A8FCA049BBD}" srcOrd="1" destOrd="0" parTransId="{B1B19822-2D72-4E2F-A11E-AB929D3A0292}" sibTransId="{B5A075AF-4190-4BFE-91B2-1B6DFEED099E}"/>
    <dgm:cxn modelId="{AFD4F084-10C8-4EC4-B85F-3F4C9DBD3912}" type="presOf" srcId="{15E6CDED-0652-4602-A2AF-33C2ADED77F9}" destId="{38805C46-3864-460E-94EF-2A69E2C5F3E6}" srcOrd="0" destOrd="0" presId="urn:microsoft.com/office/officeart/2005/8/layout/vList2"/>
    <dgm:cxn modelId="{9A99E1AA-53B2-489C-ACD1-2B52171641CD}" srcId="{C5BD4347-7864-40F6-B1CB-DB02FD29C5B4}" destId="{5106033B-484F-4402-AD5B-1514250F45AC}" srcOrd="0" destOrd="0" parTransId="{BE68D571-457F-4423-B349-BE2DB1F04CC4}" sibTransId="{59FC54B4-B2B5-49E7-9898-232A6C3216EB}"/>
    <dgm:cxn modelId="{3B74EEB2-58FF-4002-83C3-865FFEF9888E}" srcId="{F5BF3DBB-0C06-4B51-AFEF-FE38B922F705}" destId="{51A705B8-4B97-4101-99DB-3D21AEDB5B67}" srcOrd="1" destOrd="0" parTransId="{E99736BB-F4DB-43C1-A97E-642B6F8864A3}" sibTransId="{6742D492-29A6-4872-98E9-9B5B27C1C89F}"/>
    <dgm:cxn modelId="{DAF273BE-0C83-4B72-8A5D-61A03387D0A7}" type="presOf" srcId="{F5BF3DBB-0C06-4B51-AFEF-FE38B922F705}" destId="{D2A9BBA8-39AF-46A6-8032-B2296C5B635A}" srcOrd="0" destOrd="0" presId="urn:microsoft.com/office/officeart/2005/8/layout/vList2"/>
    <dgm:cxn modelId="{9F855FC1-9DA5-4F3B-AAC1-33AE6C195C00}" srcId="{F5BF3DBB-0C06-4B51-AFEF-FE38B922F705}" destId="{25E4AC8C-3155-49B7-922E-FBCC4300B08E}" srcOrd="2" destOrd="0" parTransId="{54921084-240D-449E-8EA8-893B283F80AA}" sibTransId="{07F3516D-C709-4EEE-94E2-5BF749CD6E03}"/>
    <dgm:cxn modelId="{F73F97C7-F9F5-4385-B42A-A996AA8317B4}" srcId="{15E6CDED-0652-4602-A2AF-33C2ADED77F9}" destId="{C5BD4347-7864-40F6-B1CB-DB02FD29C5B4}" srcOrd="1" destOrd="0" parTransId="{C3FB47F2-5272-4124-B764-106D0FBAF8CD}" sibTransId="{F3C55DB8-FD15-43BD-A15F-E37020997A31}"/>
    <dgm:cxn modelId="{3F4B3BCC-0B54-479A-BE66-5B73CD094CC7}" type="presOf" srcId="{0B9EF40A-FB96-42E5-96A1-CE3D5EB3419A}" destId="{CF755F84-89C7-45C5-AC14-C6C73D3C15A5}" srcOrd="0" destOrd="0" presId="urn:microsoft.com/office/officeart/2005/8/layout/vList2"/>
    <dgm:cxn modelId="{3E5712E5-192D-47E6-9A1E-41C338913443}" type="presOf" srcId="{5106033B-484F-4402-AD5B-1514250F45AC}" destId="{27AA7872-70E4-4D27-AE75-E2817E50C7F7}" srcOrd="0" destOrd="0" presId="urn:microsoft.com/office/officeart/2005/8/layout/vList2"/>
    <dgm:cxn modelId="{D2F90AFC-1B25-4A9B-BC55-DC02575728A0}" type="presOf" srcId="{51A705B8-4B97-4101-99DB-3D21AEDB5B67}" destId="{CF755F84-89C7-45C5-AC14-C6C73D3C15A5}" srcOrd="0" destOrd="1" presId="urn:microsoft.com/office/officeart/2005/8/layout/vList2"/>
    <dgm:cxn modelId="{A259E112-8292-4129-8373-48702AE6CB4E}" type="presParOf" srcId="{38805C46-3864-460E-94EF-2A69E2C5F3E6}" destId="{D2A9BBA8-39AF-46A6-8032-B2296C5B635A}" srcOrd="0" destOrd="0" presId="urn:microsoft.com/office/officeart/2005/8/layout/vList2"/>
    <dgm:cxn modelId="{99D5969D-1E6A-4093-85E8-9747B4333387}" type="presParOf" srcId="{38805C46-3864-460E-94EF-2A69E2C5F3E6}" destId="{CF755F84-89C7-45C5-AC14-C6C73D3C15A5}" srcOrd="1" destOrd="0" presId="urn:microsoft.com/office/officeart/2005/8/layout/vList2"/>
    <dgm:cxn modelId="{8A521FEB-045D-4DB6-BD0A-C3992390854F}" type="presParOf" srcId="{38805C46-3864-460E-94EF-2A69E2C5F3E6}" destId="{E26E54F4-5BDD-4340-943E-6D66FF072FD9}" srcOrd="2" destOrd="0" presId="urn:microsoft.com/office/officeart/2005/8/layout/vList2"/>
    <dgm:cxn modelId="{885E7CCB-C401-40D4-A1E9-7A94D3CDB503}" type="presParOf" srcId="{38805C46-3864-460E-94EF-2A69E2C5F3E6}" destId="{27AA7872-70E4-4D27-AE75-E2817E50C7F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9BBA8-39AF-46A6-8032-B2296C5B635A}">
      <dsp:nvSpPr>
        <dsp:cNvPr id="0" name=""/>
        <dsp:cNvSpPr/>
      </dsp:nvSpPr>
      <dsp:spPr>
        <a:xfrm>
          <a:off x="0" y="54163"/>
          <a:ext cx="9601196" cy="538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3</a:t>
          </a:r>
          <a:r>
            <a:rPr lang="en-US" sz="2300" b="1" i="0" kern="1200"/>
            <a:t>.Testing and Validation:</a:t>
          </a:r>
          <a:endParaRPr lang="en-US" sz="2300" kern="1200"/>
        </a:p>
      </dsp:txBody>
      <dsp:txXfrm>
        <a:off x="26273" y="80436"/>
        <a:ext cx="9548650" cy="485654"/>
      </dsp:txXfrm>
    </dsp:sp>
    <dsp:sp modelId="{CF755F84-89C7-45C5-AC14-C6C73D3C15A5}">
      <dsp:nvSpPr>
        <dsp:cNvPr id="0" name=""/>
        <dsp:cNvSpPr/>
      </dsp:nvSpPr>
      <dsp:spPr>
        <a:xfrm>
          <a:off x="0" y="592363"/>
          <a:ext cx="9601196"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Run the trained LSTM model on the test dataset to evaluate its performance in predicting RUL.</a:t>
          </a:r>
          <a:endParaRPr lang="en-US" sz="1800" kern="1200"/>
        </a:p>
        <a:p>
          <a:pPr marL="171450" lvl="1" indent="-171450" algn="l" defTabSz="800100">
            <a:lnSpc>
              <a:spcPct val="90000"/>
            </a:lnSpc>
            <a:spcBef>
              <a:spcPct val="0"/>
            </a:spcBef>
            <a:spcAft>
              <a:spcPct val="20000"/>
            </a:spcAft>
            <a:buChar char="•"/>
          </a:pPr>
          <a:r>
            <a:rPr lang="en-US" sz="1800" b="0" i="0" kern="1200"/>
            <a:t>Use metrics like Mean Squared Error (MSE) or Mean Absolute Error (MAE) for validation.</a:t>
          </a:r>
          <a:endParaRPr lang="en-US" sz="1800" kern="1200"/>
        </a:p>
        <a:p>
          <a:pPr marL="171450" lvl="1" indent="-171450" algn="l" defTabSz="800100">
            <a:lnSpc>
              <a:spcPct val="90000"/>
            </a:lnSpc>
            <a:spcBef>
              <a:spcPct val="0"/>
            </a:spcBef>
            <a:spcAft>
              <a:spcPct val="20000"/>
            </a:spcAft>
            <a:buChar char="•"/>
          </a:pPr>
          <a:r>
            <a:rPr lang="en-US" sz="1800" b="0" i="0" kern="1200"/>
            <a:t>Ensure the model's ability to generalize to new, unseen data.</a:t>
          </a:r>
          <a:endParaRPr lang="en-US" sz="1800" kern="1200"/>
        </a:p>
      </dsp:txBody>
      <dsp:txXfrm>
        <a:off x="0" y="592363"/>
        <a:ext cx="9601196" cy="880785"/>
      </dsp:txXfrm>
    </dsp:sp>
    <dsp:sp modelId="{E26E54F4-5BDD-4340-943E-6D66FF072FD9}">
      <dsp:nvSpPr>
        <dsp:cNvPr id="0" name=""/>
        <dsp:cNvSpPr/>
      </dsp:nvSpPr>
      <dsp:spPr>
        <a:xfrm>
          <a:off x="0" y="1473149"/>
          <a:ext cx="9601196" cy="538200"/>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4.Iteration and Improvement:</a:t>
          </a:r>
          <a:endParaRPr lang="en-US" sz="2300" kern="1200"/>
        </a:p>
      </dsp:txBody>
      <dsp:txXfrm>
        <a:off x="26273" y="1499422"/>
        <a:ext cx="9548650" cy="485654"/>
      </dsp:txXfrm>
    </dsp:sp>
    <dsp:sp modelId="{27AA7872-70E4-4D27-AE75-E2817E50C7F7}">
      <dsp:nvSpPr>
        <dsp:cNvPr id="0" name=""/>
        <dsp:cNvSpPr/>
      </dsp:nvSpPr>
      <dsp:spPr>
        <a:xfrm>
          <a:off x="0" y="2011349"/>
          <a:ext cx="960119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Analyze the model's performance and identify any underperforming aspects.</a:t>
          </a:r>
          <a:endParaRPr lang="en-US" sz="1800" kern="1200"/>
        </a:p>
        <a:p>
          <a:pPr marL="171450" lvl="1" indent="-171450" algn="l" defTabSz="800100">
            <a:lnSpc>
              <a:spcPct val="90000"/>
            </a:lnSpc>
            <a:spcBef>
              <a:spcPct val="0"/>
            </a:spcBef>
            <a:spcAft>
              <a:spcPct val="20000"/>
            </a:spcAft>
            <a:buChar char="•"/>
          </a:pPr>
          <a:r>
            <a:rPr lang="en-US" sz="1800" b="0" i="0" kern="1200"/>
            <a:t>Iterate the model training with different parameters or data preprocessing techniques to enhance accuracy.</a:t>
          </a:r>
          <a:endParaRPr lang="en-US" sz="1800" kern="1200"/>
        </a:p>
      </dsp:txBody>
      <dsp:txXfrm>
        <a:off x="0" y="2011349"/>
        <a:ext cx="9601196" cy="8093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D41BCC-AD73-4203-A5A6-E62EB28B0FE6}" type="datetimeFigureOut">
              <a:rPr lang="en-US" smtClean="0"/>
              <a:t>1/11/2024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637F8FC-4B86-4690-8888-22AB2F781BE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785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56120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4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681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7790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64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153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753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231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2260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95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58398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231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37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5573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351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0618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D41BCC-AD73-4203-A5A6-E62EB28B0FE6}" type="datetimeFigureOut">
              <a:rPr lang="en-US" smtClean="0"/>
              <a:pPr/>
              <a:t>1/11/2024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85677282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MY"/>
            </a:p>
          </p:txBody>
        </p:sp>
        <p:pic>
          <p:nvPicPr>
            <p:cNvPr id="12" name="Picture 11">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 name="Picture 3" descr="Spiralling fan figure">
            <a:extLst>
              <a:ext uri="{FF2B5EF4-FFF2-40B4-BE49-F238E27FC236}">
                <a16:creationId xmlns:a16="http://schemas.microsoft.com/office/drawing/2014/main" id="{5E6E01EC-6563-DA3C-173C-0108D70665A0}"/>
              </a:ext>
            </a:extLst>
          </p:cNvPr>
          <p:cNvPicPr>
            <a:picLocks noChangeAspect="1"/>
          </p:cNvPicPr>
          <p:nvPr/>
        </p:nvPicPr>
        <p:blipFill rotWithShape="1">
          <a:blip r:embed="rId5">
            <a:alphaModFix amt="25000"/>
          </a:blip>
          <a:srcRect t="11575" r="1" b="9923"/>
          <a:stretch/>
        </p:blipFill>
        <p:spPr>
          <a:xfrm>
            <a:off x="486138" y="486568"/>
            <a:ext cx="11227442" cy="5883295"/>
          </a:xfrm>
          <a:prstGeom prst="rect">
            <a:avLst/>
          </a:prstGeom>
        </p:spPr>
      </p:pic>
      <p:sp>
        <p:nvSpPr>
          <p:cNvPr id="21" name="Rectangle 20">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MY"/>
          </a:p>
        </p:txBody>
      </p:sp>
      <p:sp>
        <p:nvSpPr>
          <p:cNvPr id="2" name="Title 1">
            <a:extLst>
              <a:ext uri="{FF2B5EF4-FFF2-40B4-BE49-F238E27FC236}">
                <a16:creationId xmlns:a16="http://schemas.microsoft.com/office/drawing/2014/main" id="{333035F1-1524-613F-642A-AFE1CA0183C0}"/>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pPr>
              <a:lnSpc>
                <a:spcPct val="90000"/>
              </a:lnSpc>
            </a:pPr>
            <a:r>
              <a:rPr lang="en-US" sz="2100" b="1">
                <a:solidFill>
                  <a:schemeClr val="tx1"/>
                </a:solidFill>
              </a:rPr>
              <a:t>Project title: </a:t>
            </a:r>
            <a:br>
              <a:rPr lang="en-US" sz="2100" b="1">
                <a:solidFill>
                  <a:schemeClr val="tx1"/>
                </a:solidFill>
              </a:rPr>
            </a:br>
            <a:r>
              <a:rPr lang="en-US" sz="2100" b="1" i="0">
                <a:solidFill>
                  <a:schemeClr val="tx1"/>
                </a:solidFill>
              </a:rPr>
              <a:t>RUL prediction using LSTM for Aircraft Engine</a:t>
            </a:r>
            <a:br>
              <a:rPr lang="en-US" sz="2100" b="1" i="0">
                <a:solidFill>
                  <a:schemeClr val="tx1"/>
                </a:solidFill>
              </a:rPr>
            </a:br>
            <a:br>
              <a:rPr lang="en-US" sz="2100" b="1">
                <a:solidFill>
                  <a:schemeClr val="tx1"/>
                </a:solidFill>
              </a:rPr>
            </a:br>
            <a:endParaRPr lang="en-US" sz="2100" b="1">
              <a:solidFill>
                <a:schemeClr val="tx1"/>
              </a:solidFill>
            </a:endParaRPr>
          </a:p>
        </p:txBody>
      </p:sp>
      <p:cxnSp>
        <p:nvCxnSpPr>
          <p:cNvPr id="23" name="Straight Connector 22">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5" name="Group 24">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26"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7" name="Picture 26">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8"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9" name="Picture 28">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Subtitle 2">
            <a:extLst>
              <a:ext uri="{FF2B5EF4-FFF2-40B4-BE49-F238E27FC236}">
                <a16:creationId xmlns:a16="http://schemas.microsoft.com/office/drawing/2014/main" id="{875D8BDE-3D52-C358-C843-5EAF651AF5C0}"/>
              </a:ext>
            </a:extLst>
          </p:cNvPr>
          <p:cNvSpPr>
            <a:spLocks noGrp="1"/>
          </p:cNvSpPr>
          <p:nvPr>
            <p:ph type="subTitle" idx="1"/>
          </p:nvPr>
        </p:nvSpPr>
        <p:spPr>
          <a:xfrm>
            <a:off x="1295401" y="2556932"/>
            <a:ext cx="9601196" cy="3318936"/>
          </a:xfrm>
        </p:spPr>
        <p:txBody>
          <a:bodyPr vert="horz" lIns="91440" tIns="45720" rIns="91440" bIns="45720" rtlCol="0" anchor="t">
            <a:normAutofit/>
          </a:bodyPr>
          <a:lstStyle/>
          <a:p>
            <a:pPr indent="-228600" algn="l">
              <a:buFont typeface="Arial"/>
              <a:buChar char="•"/>
            </a:pPr>
            <a:r>
              <a:rPr lang="en-US" dirty="0"/>
              <a:t>Group name:</a:t>
            </a:r>
            <a:endParaRPr lang="en-US"/>
          </a:p>
          <a:p>
            <a:pPr indent="-228600" algn="l">
              <a:buFont typeface="Arial"/>
              <a:buChar char="•"/>
            </a:pPr>
            <a:r>
              <a:rPr lang="en-US"/>
              <a:t>Lohadaarshan</a:t>
            </a:r>
            <a:r>
              <a:rPr lang="en-US" dirty="0"/>
              <a:t> </a:t>
            </a:r>
            <a:r>
              <a:rPr lang="en-US"/>
              <a:t>a/l</a:t>
            </a:r>
            <a:r>
              <a:rPr lang="en-US" dirty="0"/>
              <a:t> Gopal</a:t>
            </a:r>
            <a:endParaRPr lang="en-US"/>
          </a:p>
          <a:p>
            <a:pPr indent="-228600" algn="l">
              <a:buFont typeface="Arial"/>
              <a:buChar char="•"/>
            </a:pPr>
            <a:r>
              <a:rPr lang="en-US" dirty="0"/>
              <a:t>Ahmed </a:t>
            </a:r>
            <a:r>
              <a:rPr lang="en-US"/>
              <a:t>abdi</a:t>
            </a:r>
            <a:r>
              <a:rPr lang="en-US" dirty="0"/>
              <a:t> Mohamed</a:t>
            </a:r>
            <a:endParaRPr lang="en-US"/>
          </a:p>
          <a:p>
            <a:pPr indent="-228600" algn="l">
              <a:buFont typeface="Arial"/>
              <a:buChar char="•"/>
            </a:pPr>
            <a:r>
              <a:rPr lang="en-US"/>
              <a:t>Nerushan</a:t>
            </a:r>
            <a:r>
              <a:rPr lang="en-US" dirty="0"/>
              <a:t> </a:t>
            </a:r>
            <a:r>
              <a:rPr lang="en-US"/>
              <a:t>a/l</a:t>
            </a:r>
            <a:r>
              <a:rPr lang="en-US" dirty="0"/>
              <a:t> </a:t>
            </a:r>
            <a:r>
              <a:rPr lang="en-US"/>
              <a:t>Jeyakumar</a:t>
            </a:r>
          </a:p>
        </p:txBody>
      </p:sp>
    </p:spTree>
    <p:extLst>
      <p:ext uri="{BB962C8B-B14F-4D97-AF65-F5344CB8AC3E}">
        <p14:creationId xmlns:p14="http://schemas.microsoft.com/office/powerpoint/2010/main" val="2772979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E251-45C7-00FF-EC49-E9A3E53F475D}"/>
              </a:ext>
            </a:extLst>
          </p:cNvPr>
          <p:cNvSpPr>
            <a:spLocks noGrp="1"/>
          </p:cNvSpPr>
          <p:nvPr>
            <p:ph type="title"/>
          </p:nvPr>
        </p:nvSpPr>
        <p:spPr>
          <a:xfrm>
            <a:off x="1295402" y="982132"/>
            <a:ext cx="9601196" cy="1303867"/>
          </a:xfrm>
        </p:spPr>
        <p:txBody>
          <a:bodyPr>
            <a:normAutofit/>
          </a:bodyPr>
          <a:lstStyle/>
          <a:p>
            <a:r>
              <a:rPr lang="en-US">
                <a:solidFill>
                  <a:srgbClr val="262626"/>
                </a:solidFill>
              </a:rPr>
              <a:t>Executing process</a:t>
            </a:r>
            <a:endParaRPr lang="en-MY">
              <a:solidFill>
                <a:srgbClr val="262626"/>
              </a:solidFill>
            </a:endParaRPr>
          </a:p>
        </p:txBody>
      </p:sp>
      <p:sp>
        <p:nvSpPr>
          <p:cNvPr id="15" name="Footer Placeholder 8">
            <a:extLst>
              <a:ext uri="{FF2B5EF4-FFF2-40B4-BE49-F238E27FC236}">
                <a16:creationId xmlns:a16="http://schemas.microsoft.com/office/drawing/2014/main" id="{24D7EDF6-6DA1-4F25-84E4-C9A5F6F9E628}"/>
              </a:ext>
            </a:extLst>
          </p:cNvPr>
          <p:cNvSpPr>
            <a:spLocks noGrp="1"/>
          </p:cNvSpPr>
          <p:nvPr>
            <p:ph type="ftr" sz="quarter" idx="11"/>
          </p:nvPr>
        </p:nvSpPr>
        <p:spPr>
          <a:xfrm>
            <a:off x="1295401" y="5969000"/>
            <a:ext cx="7305900" cy="279400"/>
          </a:xfrm>
        </p:spPr>
        <p:txBody>
          <a:bodyPr>
            <a:normAutofit/>
          </a:bodyPr>
          <a:lstStyle/>
          <a:p>
            <a:pPr>
              <a:spcAft>
                <a:spcPts val="600"/>
              </a:spcAft>
            </a:pPr>
            <a:r>
              <a:rPr lang="en-US">
                <a:solidFill>
                  <a:srgbClr val="000000"/>
                </a:solidFill>
              </a:rPr>
              <a:t>Sample Footer Text</a:t>
            </a:r>
          </a:p>
        </p:txBody>
      </p:sp>
      <p:sp>
        <p:nvSpPr>
          <p:cNvPr id="14" name="Date Placeholder 7">
            <a:extLst>
              <a:ext uri="{FF2B5EF4-FFF2-40B4-BE49-F238E27FC236}">
                <a16:creationId xmlns:a16="http://schemas.microsoft.com/office/drawing/2014/main" id="{22F1CF70-07E6-4B36-8284-8ADE503992A0}"/>
              </a:ext>
            </a:extLst>
          </p:cNvPr>
          <p:cNvSpPr>
            <a:spLocks noGrp="1"/>
          </p:cNvSpPr>
          <p:nvPr>
            <p:ph type="dt" sz="half" idx="10"/>
          </p:nvPr>
        </p:nvSpPr>
        <p:spPr>
          <a:xfrm>
            <a:off x="8677501" y="5969000"/>
            <a:ext cx="1600200" cy="279400"/>
          </a:xfrm>
        </p:spPr>
        <p:txBody>
          <a:bodyPr>
            <a:normAutofit/>
          </a:bodyPr>
          <a:lstStyle/>
          <a:p>
            <a:pPr>
              <a:spcAft>
                <a:spcPts val="600"/>
              </a:spcAft>
            </a:pPr>
            <a:fld id="{A2DD3222-08D1-4334-9F0A-9AFB9C7C753E}" type="datetime1">
              <a:rPr lang="en-US">
                <a:solidFill>
                  <a:srgbClr val="000000"/>
                </a:solidFill>
              </a:rPr>
              <a:pPr>
                <a:spcAft>
                  <a:spcPts val="600"/>
                </a:spcAft>
              </a:pPr>
              <a:t>1/11/2024</a:t>
            </a:fld>
            <a:endParaRPr lang="en-US">
              <a:solidFill>
                <a:srgbClr val="000000"/>
              </a:solidFill>
            </a:endParaRPr>
          </a:p>
        </p:txBody>
      </p:sp>
      <p:sp>
        <p:nvSpPr>
          <p:cNvPr id="16" name="Slide Number Placeholder 9">
            <a:extLst>
              <a:ext uri="{FF2B5EF4-FFF2-40B4-BE49-F238E27FC236}">
                <a16:creationId xmlns:a16="http://schemas.microsoft.com/office/drawing/2014/main" id="{00EA9EC1-B4C0-4B8E-A0C5-32E12DF93184}"/>
              </a:ext>
            </a:extLst>
          </p:cNvPr>
          <p:cNvSpPr>
            <a:spLocks noGrp="1"/>
          </p:cNvSpPr>
          <p:nvPr>
            <p:ph type="sldNum" sz="quarter" idx="12"/>
          </p:nvPr>
        </p:nvSpPr>
        <p:spPr>
          <a:xfrm>
            <a:off x="10353901" y="5969000"/>
            <a:ext cx="542697" cy="279400"/>
          </a:xfrm>
        </p:spPr>
        <p:txBody>
          <a:bodyPr>
            <a:normAutofit/>
          </a:bodyPr>
          <a:lstStyle/>
          <a:p>
            <a:pPr>
              <a:spcAft>
                <a:spcPts val="600"/>
              </a:spcAft>
            </a:pPr>
            <a:fld id="{CB43FFD5-6656-4C69-9CDD-D1B69A112D7A}" type="slidenum">
              <a:rPr lang="en-US">
                <a:solidFill>
                  <a:srgbClr val="000000"/>
                </a:solidFill>
              </a:rPr>
              <a:pPr>
                <a:spcAft>
                  <a:spcPts val="600"/>
                </a:spcAft>
              </a:pPr>
              <a:t>10</a:t>
            </a:fld>
            <a:endParaRPr lang="en-US">
              <a:solidFill>
                <a:srgbClr val="000000"/>
              </a:solidFill>
            </a:endParaRPr>
          </a:p>
        </p:txBody>
      </p:sp>
      <p:graphicFrame>
        <p:nvGraphicFramePr>
          <p:cNvPr id="18" name="Subtitle 2">
            <a:extLst>
              <a:ext uri="{FF2B5EF4-FFF2-40B4-BE49-F238E27FC236}">
                <a16:creationId xmlns:a16="http://schemas.microsoft.com/office/drawing/2014/main" id="{30FA6769-2795-D2EE-F225-EC770B839D91}"/>
              </a:ext>
            </a:extLst>
          </p:cNvPr>
          <p:cNvGraphicFramePr>
            <a:graphicFrameLocks noGrp="1"/>
          </p:cNvGraphicFramePr>
          <p:nvPr>
            <p:ph idx="1"/>
            <p:extLst>
              <p:ext uri="{D42A27DB-BD31-4B8C-83A1-F6EECF244321}">
                <p14:modId xmlns:p14="http://schemas.microsoft.com/office/powerpoint/2010/main" val="1855141486"/>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594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MY"/>
            </a:p>
          </p:txBody>
        </p:sp>
        <p:pic>
          <p:nvPicPr>
            <p:cNvPr id="14" name="Picture 13">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80448BF-AC15-1EF9-8989-774D4A4E6856}"/>
              </a:ext>
            </a:extLst>
          </p:cNvPr>
          <p:cNvSpPr>
            <a:spLocks noGrp="1"/>
          </p:cNvSpPr>
          <p:nvPr>
            <p:ph type="ctrTitle"/>
          </p:nvPr>
        </p:nvSpPr>
        <p:spPr>
          <a:xfrm>
            <a:off x="8013290" y="1041401"/>
            <a:ext cx="3079006" cy="2345264"/>
          </a:xfrm>
        </p:spPr>
        <p:txBody>
          <a:bodyPr>
            <a:normAutofit/>
          </a:bodyPr>
          <a:lstStyle/>
          <a:p>
            <a:r>
              <a:rPr lang="en-US" sz="4400">
                <a:solidFill>
                  <a:srgbClr val="262626"/>
                </a:solidFill>
              </a:rPr>
              <a:t>Expected outcome</a:t>
            </a:r>
            <a:endParaRPr lang="en-MY" sz="4400">
              <a:solidFill>
                <a:srgbClr val="262626"/>
              </a:solidFill>
            </a:endParaRPr>
          </a:p>
        </p:txBody>
      </p:sp>
      <p:sp>
        <p:nvSpPr>
          <p:cNvPr id="17" name="Rectangle 16">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4" name="Table 3">
            <a:extLst>
              <a:ext uri="{FF2B5EF4-FFF2-40B4-BE49-F238E27FC236}">
                <a16:creationId xmlns:a16="http://schemas.microsoft.com/office/drawing/2014/main" id="{D9F80994-2116-56AD-6EC4-D99631278074}"/>
              </a:ext>
            </a:extLst>
          </p:cNvPr>
          <p:cNvGraphicFramePr>
            <a:graphicFrameLocks noGrp="1"/>
          </p:cNvGraphicFramePr>
          <p:nvPr>
            <p:extLst>
              <p:ext uri="{D42A27DB-BD31-4B8C-83A1-F6EECF244321}">
                <p14:modId xmlns:p14="http://schemas.microsoft.com/office/powerpoint/2010/main" val="4173684035"/>
              </p:ext>
            </p:extLst>
          </p:nvPr>
        </p:nvGraphicFramePr>
        <p:xfrm>
          <a:off x="1412683" y="1688529"/>
          <a:ext cx="5784084" cy="3302140"/>
        </p:xfrm>
        <a:graphic>
          <a:graphicData uri="http://schemas.openxmlformats.org/drawingml/2006/table">
            <a:tbl>
              <a:tblPr firstRow="1" bandRow="1">
                <a:noFill/>
                <a:tableStyleId>{5C22544A-7EE6-4342-B048-85BDC9FD1C3A}</a:tableStyleId>
              </a:tblPr>
              <a:tblGrid>
                <a:gridCol w="1081127">
                  <a:extLst>
                    <a:ext uri="{9D8B030D-6E8A-4147-A177-3AD203B41FA5}">
                      <a16:colId xmlns:a16="http://schemas.microsoft.com/office/drawing/2014/main" val="3507414332"/>
                    </a:ext>
                  </a:extLst>
                </a:gridCol>
                <a:gridCol w="4702957">
                  <a:extLst>
                    <a:ext uri="{9D8B030D-6E8A-4147-A177-3AD203B41FA5}">
                      <a16:colId xmlns:a16="http://schemas.microsoft.com/office/drawing/2014/main" val="2760387139"/>
                    </a:ext>
                  </a:extLst>
                </a:gridCol>
              </a:tblGrid>
              <a:tr h="551652">
                <a:tc>
                  <a:txBody>
                    <a:bodyPr/>
                    <a:lstStyle/>
                    <a:p>
                      <a:r>
                        <a:rPr lang="en-US" sz="1800" b="1" cap="none" spc="0">
                          <a:solidFill>
                            <a:schemeClr val="bg1"/>
                          </a:solidFill>
                        </a:rPr>
                        <a:t>Metrics</a:t>
                      </a:r>
                      <a:endParaRPr lang="en-MY" sz="1800" b="1" cap="none" spc="0">
                        <a:solidFill>
                          <a:schemeClr val="bg1"/>
                        </a:solidFill>
                      </a:endParaRPr>
                    </a:p>
                  </a:txBody>
                  <a:tcPr marL="81582" marR="58273" marT="116546" marB="116546"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1800" b="1" cap="none" spc="0">
                          <a:solidFill>
                            <a:schemeClr val="bg1"/>
                          </a:solidFill>
                        </a:rPr>
                        <a:t>Expected Outcome</a:t>
                      </a:r>
                      <a:endParaRPr lang="en-MY" sz="1800" b="1" cap="none" spc="0">
                        <a:solidFill>
                          <a:schemeClr val="bg1"/>
                        </a:solidFill>
                      </a:endParaRPr>
                    </a:p>
                  </a:txBody>
                  <a:tcPr marL="81582" marR="58273" marT="116546" marB="116546"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81091714"/>
                  </a:ext>
                </a:extLst>
              </a:tr>
              <a:tr h="687622">
                <a:tc>
                  <a:txBody>
                    <a:bodyPr/>
                    <a:lstStyle/>
                    <a:p>
                      <a:r>
                        <a:rPr lang="en-US" sz="1500" cap="none" spc="0">
                          <a:solidFill>
                            <a:schemeClr val="tx1"/>
                          </a:solidFill>
                        </a:rPr>
                        <a:t>Accuracy</a:t>
                      </a:r>
                      <a:endParaRPr lang="en-MY" sz="1500" cap="none" spc="0">
                        <a:solidFill>
                          <a:schemeClr val="tx1"/>
                        </a:solidFill>
                      </a:endParaRPr>
                    </a:p>
                  </a:txBody>
                  <a:tcPr marL="81582" marR="58273" marT="58273" marB="116546">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fontAlgn="base"/>
                      <a:r>
                        <a:rPr lang="en-US" sz="1500" cap="none" spc="0">
                          <a:solidFill>
                            <a:schemeClr val="tx1"/>
                          </a:solidFill>
                          <a:effectLst/>
                        </a:rPr>
                        <a:t>High accuracy indicating model's ability to correctly predict RUL</a:t>
                      </a:r>
                    </a:p>
                  </a:txBody>
                  <a:tcPr marL="81582" marR="58273" marT="58273" marB="116546" anchor="ctr">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1780478088"/>
                  </a:ext>
                </a:extLst>
              </a:tr>
              <a:tr h="687622">
                <a:tc>
                  <a:txBody>
                    <a:bodyPr/>
                    <a:lstStyle/>
                    <a:p>
                      <a:r>
                        <a:rPr lang="en-US" sz="1500" cap="none" spc="0">
                          <a:solidFill>
                            <a:schemeClr val="tx1"/>
                          </a:solidFill>
                        </a:rPr>
                        <a:t>Precision</a:t>
                      </a:r>
                      <a:endParaRPr lang="en-MY" sz="1500" cap="none" spc="0">
                        <a:solidFill>
                          <a:schemeClr val="tx1"/>
                        </a:solidFill>
                      </a:endParaRPr>
                    </a:p>
                  </a:txBody>
                  <a:tcPr marL="81582" marR="58273" marT="58273" marB="11654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fontAlgn="base"/>
                      <a:r>
                        <a:rPr lang="en-US" sz="1500" cap="none" spc="0">
                          <a:solidFill>
                            <a:schemeClr val="tx1"/>
                          </a:solidFill>
                          <a:effectLst/>
                        </a:rPr>
                        <a:t>High precision showing model's reliability in positive predictions</a:t>
                      </a:r>
                    </a:p>
                  </a:txBody>
                  <a:tcPr marL="81582" marR="58273" marT="58273" marB="116546"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849624481"/>
                  </a:ext>
                </a:extLst>
              </a:tr>
              <a:tr h="687622">
                <a:tc>
                  <a:txBody>
                    <a:bodyPr/>
                    <a:lstStyle/>
                    <a:p>
                      <a:r>
                        <a:rPr lang="en-US" sz="1500" cap="none" spc="0">
                          <a:solidFill>
                            <a:schemeClr val="tx1"/>
                          </a:solidFill>
                        </a:rPr>
                        <a:t>Recall</a:t>
                      </a:r>
                      <a:endParaRPr lang="en-MY" sz="1500" cap="none" spc="0">
                        <a:solidFill>
                          <a:schemeClr val="tx1"/>
                        </a:solidFill>
                      </a:endParaRPr>
                    </a:p>
                  </a:txBody>
                  <a:tcPr marL="81582" marR="58273" marT="58273" marB="116546">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fontAlgn="base"/>
                      <a:r>
                        <a:rPr lang="en-US" sz="1500" cap="none" spc="0">
                          <a:solidFill>
                            <a:schemeClr val="tx1"/>
                          </a:solidFill>
                          <a:effectLst/>
                        </a:rPr>
                        <a:t>Reliable recall indicating model's ability to find all relevant cases</a:t>
                      </a:r>
                    </a:p>
                  </a:txBody>
                  <a:tcPr marL="81582" marR="58273" marT="58273" marB="116546"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746506643"/>
                  </a:ext>
                </a:extLst>
              </a:tr>
              <a:tr h="687622">
                <a:tc>
                  <a:txBody>
                    <a:bodyPr/>
                    <a:lstStyle/>
                    <a:p>
                      <a:r>
                        <a:rPr lang="en-US" sz="1500" cap="none" spc="0">
                          <a:solidFill>
                            <a:schemeClr val="tx1"/>
                          </a:solidFill>
                        </a:rPr>
                        <a:t>F1-Score</a:t>
                      </a:r>
                      <a:endParaRPr lang="en-MY" sz="1500" cap="none" spc="0">
                        <a:solidFill>
                          <a:schemeClr val="tx1"/>
                        </a:solidFill>
                      </a:endParaRPr>
                    </a:p>
                  </a:txBody>
                  <a:tcPr marL="81582" marR="58273" marT="58273" marB="11654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fontAlgn="base"/>
                      <a:r>
                        <a:rPr lang="en-US" sz="1500" cap="none" spc="0">
                          <a:solidFill>
                            <a:schemeClr val="tx1"/>
                          </a:solidFill>
                          <a:effectLst/>
                        </a:rPr>
                        <a:t>Strong F1-score representing balance between precision and recall</a:t>
                      </a:r>
                    </a:p>
                  </a:txBody>
                  <a:tcPr marL="81582" marR="58273" marT="58273" marB="116546"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501064172"/>
                  </a:ext>
                </a:extLst>
              </a:tr>
            </a:tbl>
          </a:graphicData>
        </a:graphic>
      </p:graphicFrame>
    </p:spTree>
    <p:extLst>
      <p:ext uri="{BB962C8B-B14F-4D97-AF65-F5344CB8AC3E}">
        <p14:creationId xmlns:p14="http://schemas.microsoft.com/office/powerpoint/2010/main" val="423076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MY"/>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8B447-B7DD-8AC1-41D7-5F1AD03B0A6F}"/>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r>
              <a:rPr lang="en-US" sz="4400">
                <a:solidFill>
                  <a:srgbClr val="FFFFFF"/>
                </a:solidFill>
              </a:rPr>
              <a:t>Monitoring and controlling process</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MY"/>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4AF54C5-1F9C-1AC1-74F7-FE299C87A648}"/>
              </a:ext>
            </a:extLst>
          </p:cNvPr>
          <p:cNvSpPr>
            <a:spLocks noGrp="1"/>
          </p:cNvSpPr>
          <p:nvPr>
            <p:ph type="subTitle" idx="1"/>
          </p:nvPr>
        </p:nvSpPr>
        <p:spPr>
          <a:xfrm>
            <a:off x="1295401" y="2612256"/>
            <a:ext cx="9601196" cy="3263612"/>
          </a:xfrm>
        </p:spPr>
        <p:txBody>
          <a:bodyPr vert="horz" lIns="91440" tIns="45720" rIns="91440" bIns="45720" rtlCol="0" anchor="t">
            <a:normAutofit/>
          </a:bodyPr>
          <a:lstStyle/>
          <a:p>
            <a:pPr algn="l">
              <a:lnSpc>
                <a:spcPct val="90000"/>
              </a:lnSpc>
              <a:buFont typeface="Arial"/>
              <a:buChar char="•"/>
            </a:pPr>
            <a:r>
              <a:rPr lang="en-US" sz="1100" b="1" i="0">
                <a:solidFill>
                  <a:schemeClr val="tx1">
                    <a:lumMod val="85000"/>
                    <a:lumOff val="15000"/>
                  </a:schemeClr>
                </a:solidFill>
              </a:rPr>
              <a:t>Data Quality Monitoring and User Feedback Analysis Process:</a:t>
            </a:r>
          </a:p>
          <a:p>
            <a:pPr algn="l">
              <a:lnSpc>
                <a:spcPct val="90000"/>
              </a:lnSpc>
              <a:buFont typeface="Arial"/>
              <a:buChar char="•"/>
            </a:pPr>
            <a:r>
              <a:rPr lang="en-US" sz="1100" b="0" i="0">
                <a:solidFill>
                  <a:schemeClr val="tx1">
                    <a:lumMod val="85000"/>
                    <a:lumOff val="15000"/>
                  </a:schemeClr>
                </a:solidFill>
              </a:rPr>
              <a:t>Data Quality Monitoring:</a:t>
            </a:r>
          </a:p>
          <a:p>
            <a:pPr algn="l">
              <a:lnSpc>
                <a:spcPct val="90000"/>
              </a:lnSpc>
              <a:buFont typeface="Arial"/>
              <a:buChar char="•"/>
            </a:pPr>
            <a:r>
              <a:rPr lang="en-US" sz="1100" b="1" i="0">
                <a:solidFill>
                  <a:schemeClr val="tx1">
                    <a:lumMod val="85000"/>
                    <a:lumOff val="15000"/>
                  </a:schemeClr>
                </a:solidFill>
              </a:rPr>
              <a:t>Data Collection</a:t>
            </a:r>
            <a:r>
              <a:rPr lang="en-US" sz="1100" b="0" i="0">
                <a:solidFill>
                  <a:schemeClr val="tx1">
                    <a:lumMod val="85000"/>
                    <a:lumOff val="15000"/>
                  </a:schemeClr>
                </a:solidFill>
              </a:rPr>
              <a:t>:</a:t>
            </a:r>
          </a:p>
          <a:p>
            <a:pPr marL="742950" lvl="1" indent="-285750" algn="l">
              <a:lnSpc>
                <a:spcPct val="90000"/>
              </a:lnSpc>
              <a:buFont typeface="Arial"/>
              <a:buChar char="•"/>
            </a:pPr>
            <a:r>
              <a:rPr lang="en-US" sz="1100" b="0" i="0">
                <a:solidFill>
                  <a:schemeClr val="tx1">
                    <a:lumMod val="85000"/>
                    <a:lumOff val="15000"/>
                  </a:schemeClr>
                </a:solidFill>
              </a:rPr>
              <a:t>Collect historical operational data from aircraft engines, including sensor measurements, maintenance records, and failure data, ensuring data integrity and accuracy.</a:t>
            </a:r>
          </a:p>
          <a:p>
            <a:pPr algn="l">
              <a:lnSpc>
                <a:spcPct val="90000"/>
              </a:lnSpc>
              <a:buFont typeface="Arial"/>
              <a:buChar char="•"/>
            </a:pPr>
            <a:r>
              <a:rPr lang="en-US" sz="1100" b="1" i="0">
                <a:solidFill>
                  <a:schemeClr val="tx1">
                    <a:lumMod val="85000"/>
                    <a:lumOff val="15000"/>
                  </a:schemeClr>
                </a:solidFill>
              </a:rPr>
              <a:t>Data Preprocessing</a:t>
            </a:r>
            <a:r>
              <a:rPr lang="en-US" sz="1100" b="0" i="0">
                <a:solidFill>
                  <a:schemeClr val="tx1">
                    <a:lumMod val="85000"/>
                    <a:lumOff val="15000"/>
                  </a:schemeClr>
                </a:solidFill>
              </a:rPr>
              <a:t>:</a:t>
            </a:r>
          </a:p>
          <a:p>
            <a:pPr marL="742950" lvl="1" indent="-285750" algn="l">
              <a:lnSpc>
                <a:spcPct val="90000"/>
              </a:lnSpc>
              <a:buFont typeface="Arial"/>
              <a:buChar char="•"/>
            </a:pPr>
            <a:r>
              <a:rPr lang="en-US" sz="1100" b="0" i="0">
                <a:solidFill>
                  <a:schemeClr val="tx1">
                    <a:lumMod val="85000"/>
                    <a:lumOff val="15000"/>
                  </a:schemeClr>
                </a:solidFill>
              </a:rPr>
              <a:t>Apply data cleaning, normalization, and feature engineering techniques to prepare the data for LSTM model training.</a:t>
            </a:r>
          </a:p>
          <a:p>
            <a:pPr algn="l">
              <a:lnSpc>
                <a:spcPct val="90000"/>
              </a:lnSpc>
              <a:buFont typeface="Arial"/>
              <a:buChar char="•"/>
            </a:pPr>
            <a:r>
              <a:rPr lang="en-US" sz="1100" b="1" i="0">
                <a:solidFill>
                  <a:schemeClr val="tx1">
                    <a:lumMod val="85000"/>
                    <a:lumOff val="15000"/>
                  </a:schemeClr>
                </a:solidFill>
              </a:rPr>
              <a:t>Data Validation</a:t>
            </a:r>
            <a:r>
              <a:rPr lang="en-US" sz="1100" b="0" i="0">
                <a:solidFill>
                  <a:schemeClr val="tx1">
                    <a:lumMod val="85000"/>
                    <a:lumOff val="15000"/>
                  </a:schemeClr>
                </a:solidFill>
              </a:rPr>
              <a:t>:</a:t>
            </a:r>
          </a:p>
          <a:p>
            <a:pPr marL="742950" lvl="1" indent="-285750" algn="l">
              <a:lnSpc>
                <a:spcPct val="90000"/>
              </a:lnSpc>
              <a:buFont typeface="Arial"/>
              <a:buChar char="•"/>
            </a:pPr>
            <a:r>
              <a:rPr lang="en-US" sz="1100" b="0" i="0">
                <a:solidFill>
                  <a:schemeClr val="tx1">
                    <a:lumMod val="85000"/>
                    <a:lumOff val="15000"/>
                  </a:schemeClr>
                </a:solidFill>
              </a:rPr>
              <a:t>Implement automated data validation checks to identify anomalies or inconsistencies in the input data.</a:t>
            </a:r>
          </a:p>
          <a:p>
            <a:pPr algn="l">
              <a:lnSpc>
                <a:spcPct val="90000"/>
              </a:lnSpc>
              <a:buFont typeface="Arial"/>
              <a:buChar char="•"/>
            </a:pPr>
            <a:r>
              <a:rPr lang="en-US" sz="1100" b="1" i="0">
                <a:solidFill>
                  <a:schemeClr val="tx1">
                    <a:lumMod val="85000"/>
                    <a:lumOff val="15000"/>
                  </a:schemeClr>
                </a:solidFill>
              </a:rPr>
              <a:t>Data Quality Metrics</a:t>
            </a:r>
            <a:r>
              <a:rPr lang="en-US" sz="1100" b="0" i="0">
                <a:solidFill>
                  <a:schemeClr val="tx1">
                    <a:lumMod val="85000"/>
                    <a:lumOff val="15000"/>
                  </a:schemeClr>
                </a:solidFill>
              </a:rPr>
              <a:t>:</a:t>
            </a:r>
          </a:p>
          <a:p>
            <a:pPr marL="742950" lvl="1" indent="-285750" algn="l">
              <a:lnSpc>
                <a:spcPct val="90000"/>
              </a:lnSpc>
              <a:buFont typeface="Arial"/>
              <a:buChar char="•"/>
            </a:pPr>
            <a:r>
              <a:rPr lang="en-US" sz="1100" b="0" i="0">
                <a:solidFill>
                  <a:schemeClr val="tx1">
                    <a:lumMod val="85000"/>
                    <a:lumOff val="15000"/>
                  </a:schemeClr>
                </a:solidFill>
              </a:rPr>
              <a:t>Define data quality metrics specific to the project, such as data completeness, accuracy, and consistency.</a:t>
            </a:r>
          </a:p>
          <a:p>
            <a:pPr algn="l">
              <a:lnSpc>
                <a:spcPct val="90000"/>
              </a:lnSpc>
              <a:buFont typeface="Arial"/>
              <a:buChar char="•"/>
            </a:pPr>
            <a:endParaRPr lang="en-US" sz="1100">
              <a:solidFill>
                <a:schemeClr val="tx1">
                  <a:lumMod val="85000"/>
                  <a:lumOff val="15000"/>
                </a:schemeClr>
              </a:solidFill>
            </a:endParaRPr>
          </a:p>
        </p:txBody>
      </p:sp>
    </p:spTree>
    <p:extLst>
      <p:ext uri="{BB962C8B-B14F-4D97-AF65-F5344CB8AC3E}">
        <p14:creationId xmlns:p14="http://schemas.microsoft.com/office/powerpoint/2010/main" val="7957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MY"/>
          </a:p>
        </p:txBody>
      </p:sp>
      <p:grpSp>
        <p:nvGrpSpPr>
          <p:cNvPr id="14"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C66AD54A-FDD7-89C9-80EA-B0E60C899727}"/>
              </a:ext>
            </a:extLst>
          </p:cNvPr>
          <p:cNvSpPr>
            <a:spLocks noGrp="1"/>
          </p:cNvSpPr>
          <p:nvPr>
            <p:ph type="ctrTitle"/>
          </p:nvPr>
        </p:nvSpPr>
        <p:spPr>
          <a:xfrm>
            <a:off x="2692398" y="1871131"/>
            <a:ext cx="6815669" cy="1515533"/>
          </a:xfrm>
        </p:spPr>
        <p:txBody>
          <a:bodyPr>
            <a:normAutofit/>
          </a:bodyPr>
          <a:lstStyle/>
          <a:p>
            <a:r>
              <a:rPr lang="en-US">
                <a:solidFill>
                  <a:schemeClr val="bg1"/>
                </a:solidFill>
              </a:rPr>
              <a:t>Conclusion</a:t>
            </a:r>
            <a:endParaRPr lang="en-MY">
              <a:solidFill>
                <a:schemeClr val="bg1"/>
              </a:solidFill>
            </a:endParaRPr>
          </a:p>
        </p:txBody>
      </p:sp>
      <p:sp>
        <p:nvSpPr>
          <p:cNvPr id="3" name="Subtitle 2">
            <a:extLst>
              <a:ext uri="{FF2B5EF4-FFF2-40B4-BE49-F238E27FC236}">
                <a16:creationId xmlns:a16="http://schemas.microsoft.com/office/drawing/2014/main" id="{5B5A2BCC-2ED1-F5C4-B947-0BE8E23FACD1}"/>
              </a:ext>
            </a:extLst>
          </p:cNvPr>
          <p:cNvSpPr>
            <a:spLocks noGrp="1"/>
          </p:cNvSpPr>
          <p:nvPr>
            <p:ph type="subTitle" idx="1"/>
          </p:nvPr>
        </p:nvSpPr>
        <p:spPr>
          <a:xfrm>
            <a:off x="2692398" y="3657597"/>
            <a:ext cx="6815669" cy="1320802"/>
          </a:xfrm>
        </p:spPr>
        <p:txBody>
          <a:bodyPr>
            <a:normAutofit/>
          </a:bodyPr>
          <a:lstStyle/>
          <a:p>
            <a:pPr>
              <a:lnSpc>
                <a:spcPct val="90000"/>
              </a:lnSpc>
            </a:pPr>
            <a:r>
              <a:rPr lang="en-US" sz="1300" b="0" i="0" dirty="0">
                <a:solidFill>
                  <a:schemeClr val="bg1"/>
                </a:solidFill>
                <a:effectLst/>
                <a:latin typeface="Söhne"/>
              </a:rPr>
              <a:t>In the pursuit of improving aircraft engine reliability and safety, the project "RUL Prediction using LSTM for Aircraft Engine" has played a significant role. This project has focused on harnessing advanced machine learning techniques, specifically Long Short-Term Memory (LSTM) neural networks, to predict the Remaining Useful Life (RUL) of aircraft engines. The goal has been to provide aviation industry stakeholders with valuable insights that can inform proactive maintenance strategies and optimize the operational life of these critical components.</a:t>
            </a:r>
            <a:endParaRPr lang="en-MY" sz="1300" dirty="0">
              <a:solidFill>
                <a:schemeClr val="bg1"/>
              </a:solidFill>
            </a:endParaRP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62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8AE2-FC1F-E49F-251A-1981A8BD954F}"/>
              </a:ext>
            </a:extLst>
          </p:cNvPr>
          <p:cNvSpPr>
            <a:spLocks noGrp="1"/>
          </p:cNvSpPr>
          <p:nvPr>
            <p:ph type="title"/>
          </p:nvPr>
        </p:nvSpPr>
        <p:spPr>
          <a:xfrm>
            <a:off x="1550240" y="618408"/>
            <a:ext cx="9457059" cy="1506381"/>
          </a:xfrm>
        </p:spPr>
        <p:txBody>
          <a:bodyPr>
            <a:normAutofit/>
          </a:bodyPr>
          <a:lstStyle/>
          <a:p>
            <a:r>
              <a:rPr lang="en-US" sz="4400"/>
              <a:t>Introduction</a:t>
            </a:r>
            <a:endParaRPr lang="en-MY" sz="4400"/>
          </a:p>
        </p:txBody>
      </p:sp>
      <p:sp>
        <p:nvSpPr>
          <p:cNvPr id="3" name="Subtitle 2">
            <a:extLst>
              <a:ext uri="{FF2B5EF4-FFF2-40B4-BE49-F238E27FC236}">
                <a16:creationId xmlns:a16="http://schemas.microsoft.com/office/drawing/2014/main" id="{4EB9A71F-B9E5-62F1-BA6D-92D5177FF469}"/>
              </a:ext>
            </a:extLst>
          </p:cNvPr>
          <p:cNvSpPr>
            <a:spLocks noGrp="1"/>
          </p:cNvSpPr>
          <p:nvPr>
            <p:ph idx="1"/>
          </p:nvPr>
        </p:nvSpPr>
        <p:spPr>
          <a:xfrm>
            <a:off x="2438401" y="3429000"/>
            <a:ext cx="4876799" cy="2847702"/>
          </a:xfrm>
        </p:spPr>
        <p:txBody>
          <a:bodyPr>
            <a:normAutofit/>
          </a:bodyPr>
          <a:lstStyle/>
          <a:p>
            <a:pPr>
              <a:lnSpc>
                <a:spcPct val="110000"/>
              </a:lnSpc>
              <a:buFont typeface="Arial" panose="020B0604020202020204" pitchFamily="34" charset="0"/>
              <a:buChar char="•"/>
            </a:pPr>
            <a:r>
              <a:rPr lang="en-US" sz="1100" b="1" i="0">
                <a:effectLst/>
              </a:rPr>
              <a:t>Objective:</a:t>
            </a:r>
            <a:r>
              <a:rPr lang="en-US" sz="1100" b="0" i="0">
                <a:effectLst/>
              </a:rPr>
              <a:t> Implement LSTM neural networks to predict the Remaining Useful Life of aircraft engines, enhancing maintenance efficiency and safety.</a:t>
            </a:r>
          </a:p>
          <a:p>
            <a:pPr>
              <a:lnSpc>
                <a:spcPct val="110000"/>
              </a:lnSpc>
              <a:buFont typeface="Arial" panose="020B0604020202020204" pitchFamily="34" charset="0"/>
              <a:buChar char="•"/>
            </a:pPr>
            <a:r>
              <a:rPr lang="en-US" sz="1100" b="1" i="0">
                <a:effectLst/>
              </a:rPr>
              <a:t>Significance:</a:t>
            </a:r>
            <a:r>
              <a:rPr lang="en-US" sz="1100" b="0" i="0">
                <a:effectLst/>
              </a:rPr>
              <a:t> Aims to revolutionize predictive maintenance, ensuring timely interventions and reducing unexpected downtimes in aviation.</a:t>
            </a:r>
          </a:p>
          <a:p>
            <a:pPr>
              <a:lnSpc>
                <a:spcPct val="110000"/>
              </a:lnSpc>
              <a:buFont typeface="Arial" panose="020B0604020202020204" pitchFamily="34" charset="0"/>
              <a:buChar char="•"/>
            </a:pPr>
            <a:r>
              <a:rPr lang="en-US" sz="1100" b="1" i="0">
                <a:effectLst/>
              </a:rPr>
              <a:t>Approach:</a:t>
            </a:r>
            <a:r>
              <a:rPr lang="en-US" sz="1100" b="0" i="0">
                <a:effectLst/>
              </a:rPr>
              <a:t> Utilizes advanced data analysis and machine learning techniques to accurately forecast engine maintenance needs.</a:t>
            </a:r>
          </a:p>
          <a:p>
            <a:pPr>
              <a:lnSpc>
                <a:spcPct val="110000"/>
              </a:lnSpc>
              <a:buFont typeface="Arial" panose="020B0604020202020204" pitchFamily="34" charset="0"/>
              <a:buChar char="•"/>
            </a:pPr>
            <a:r>
              <a:rPr lang="en-US" sz="1100" b="1" i="0">
                <a:effectLst/>
              </a:rPr>
              <a:t>Impact:</a:t>
            </a:r>
            <a:r>
              <a:rPr lang="en-US" sz="1100" b="0" i="0">
                <a:effectLst/>
              </a:rPr>
              <a:t> This project sets to establish a new standard in aerospace maintenance, prioritizing reliability and operational efficiency.</a:t>
            </a:r>
          </a:p>
          <a:p>
            <a:pPr>
              <a:lnSpc>
                <a:spcPct val="110000"/>
              </a:lnSpc>
            </a:pPr>
            <a:endParaRPr lang="en-MY" sz="1100"/>
          </a:p>
        </p:txBody>
      </p:sp>
      <p:sp>
        <p:nvSpPr>
          <p:cNvPr id="14" name="Date Placeholder 8">
            <a:extLst>
              <a:ext uri="{FF2B5EF4-FFF2-40B4-BE49-F238E27FC236}">
                <a16:creationId xmlns:a16="http://schemas.microsoft.com/office/drawing/2014/main" id="{2C656694-E8B8-4DAB-A4FD-23655A1F1187}"/>
              </a:ext>
            </a:extLst>
          </p:cNvPr>
          <p:cNvSpPr>
            <a:spLocks noGrp="1"/>
          </p:cNvSpPr>
          <p:nvPr>
            <p:ph type="dt" sz="half" idx="10"/>
          </p:nvPr>
        </p:nvSpPr>
        <p:spPr/>
        <p:txBody>
          <a:bodyPr>
            <a:normAutofit/>
          </a:bodyPr>
          <a:lstStyle/>
          <a:p>
            <a:pPr>
              <a:spcAft>
                <a:spcPts val="600"/>
              </a:spcAft>
            </a:pPr>
            <a:fld id="{E8C60573-8BA9-4F06-8BC5-309D58F96E5C}" type="datetime1">
              <a:rPr lang="en-US" smtClean="0"/>
              <a:pPr>
                <a:spcAft>
                  <a:spcPts val="600"/>
                </a:spcAft>
              </a:pPr>
              <a:t>1/11/2024</a:t>
            </a:fld>
            <a:endParaRPr lang="en-US"/>
          </a:p>
        </p:txBody>
      </p:sp>
      <p:sp>
        <p:nvSpPr>
          <p:cNvPr id="15" name="Footer Placeholder 9">
            <a:extLst>
              <a:ext uri="{FF2B5EF4-FFF2-40B4-BE49-F238E27FC236}">
                <a16:creationId xmlns:a16="http://schemas.microsoft.com/office/drawing/2014/main" id="{2C26A52E-FD03-472C-B2A6-1828C634DA21}"/>
              </a:ext>
            </a:extLst>
          </p:cNvPr>
          <p:cNvSpPr>
            <a:spLocks noGrp="1"/>
          </p:cNvSpPr>
          <p:nvPr>
            <p:ph type="ftr" sz="quarter" idx="11"/>
          </p:nvPr>
        </p:nvSpPr>
        <p:spPr/>
        <p:txBody>
          <a:bodyPr>
            <a:normAutofit/>
          </a:bodyPr>
          <a:lstStyle/>
          <a:p>
            <a:pPr>
              <a:spcAft>
                <a:spcPts val="600"/>
              </a:spcAft>
            </a:pPr>
            <a:r>
              <a:rPr lang="en-US">
                <a:solidFill>
                  <a:srgbClr val="FFFFFF"/>
                </a:solidFill>
              </a:rPr>
              <a:t>Sample Footer Text</a:t>
            </a:r>
          </a:p>
        </p:txBody>
      </p:sp>
      <p:sp>
        <p:nvSpPr>
          <p:cNvPr id="16"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p:txBody>
          <a:bodyPr>
            <a:normAutofit/>
          </a:bodyPr>
          <a:lstStyle/>
          <a:p>
            <a:pPr>
              <a:spcAft>
                <a:spcPts val="600"/>
              </a:spcAft>
            </a:pPr>
            <a:fld id="{38AB6432-E879-4FE7-87DD-5FEE9CC88187}" type="slidenum">
              <a:rPr lang="en-US">
                <a:solidFill>
                  <a:srgbClr val="FFFFFF"/>
                </a:solidFill>
              </a:rPr>
              <a:pPr>
                <a:spcAft>
                  <a:spcPts val="600"/>
                </a:spcAft>
              </a:pPr>
              <a:t>2</a:t>
            </a:fld>
            <a:endParaRPr lang="en-US">
              <a:solidFill>
                <a:srgbClr val="FFFFFF"/>
              </a:solidFill>
            </a:endParaRPr>
          </a:p>
        </p:txBody>
      </p:sp>
      <p:pic>
        <p:nvPicPr>
          <p:cNvPr id="18" name="Picture 17" descr="Aircraft jet engine turbine">
            <a:extLst>
              <a:ext uri="{FF2B5EF4-FFF2-40B4-BE49-F238E27FC236}">
                <a16:creationId xmlns:a16="http://schemas.microsoft.com/office/drawing/2014/main" id="{2591102F-F382-333A-CD10-C04F04B9B24D}"/>
              </a:ext>
            </a:extLst>
          </p:cNvPr>
          <p:cNvPicPr>
            <a:picLocks noChangeAspect="1"/>
          </p:cNvPicPr>
          <p:nvPr/>
        </p:nvPicPr>
        <p:blipFill rotWithShape="1">
          <a:blip r:embed="rId2"/>
          <a:srcRect r="33867" b="-2"/>
          <a:stretch/>
        </p:blipFill>
        <p:spPr>
          <a:xfrm>
            <a:off x="8115300" y="2743200"/>
            <a:ext cx="4076701" cy="4114800"/>
          </a:xfrm>
          <a:prstGeom prst="rect">
            <a:avLst/>
          </a:prstGeom>
          <a:noFill/>
        </p:spPr>
      </p:pic>
    </p:spTree>
    <p:extLst>
      <p:ext uri="{BB962C8B-B14F-4D97-AF65-F5344CB8AC3E}">
        <p14:creationId xmlns:p14="http://schemas.microsoft.com/office/powerpoint/2010/main" val="177012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5AAB-320F-6F83-F5EF-675CB9BF8E31}"/>
              </a:ext>
            </a:extLst>
          </p:cNvPr>
          <p:cNvSpPr>
            <a:spLocks noGrp="1"/>
          </p:cNvSpPr>
          <p:nvPr>
            <p:ph type="title"/>
          </p:nvPr>
        </p:nvSpPr>
        <p:spPr>
          <a:xfrm>
            <a:off x="1550240" y="618408"/>
            <a:ext cx="9457059" cy="1506381"/>
          </a:xfrm>
        </p:spPr>
        <p:txBody>
          <a:bodyPr>
            <a:normAutofit/>
          </a:bodyPr>
          <a:lstStyle/>
          <a:p>
            <a:r>
              <a:rPr lang="en-US" sz="4400"/>
              <a:t>Problem Statement</a:t>
            </a:r>
            <a:endParaRPr lang="en-MY" sz="4400"/>
          </a:p>
        </p:txBody>
      </p:sp>
      <p:sp>
        <p:nvSpPr>
          <p:cNvPr id="3" name="Subtitle 2">
            <a:extLst>
              <a:ext uri="{FF2B5EF4-FFF2-40B4-BE49-F238E27FC236}">
                <a16:creationId xmlns:a16="http://schemas.microsoft.com/office/drawing/2014/main" id="{77D9AECB-E725-4310-D2C6-E1A7349A2794}"/>
              </a:ext>
            </a:extLst>
          </p:cNvPr>
          <p:cNvSpPr>
            <a:spLocks noGrp="1"/>
          </p:cNvSpPr>
          <p:nvPr>
            <p:ph idx="1"/>
          </p:nvPr>
        </p:nvSpPr>
        <p:spPr>
          <a:xfrm>
            <a:off x="2438401" y="3429000"/>
            <a:ext cx="4876799" cy="2847702"/>
          </a:xfrm>
        </p:spPr>
        <p:txBody>
          <a:bodyPr>
            <a:normAutofit/>
          </a:bodyPr>
          <a:lstStyle/>
          <a:p>
            <a:pPr>
              <a:lnSpc>
                <a:spcPct val="110000"/>
              </a:lnSpc>
              <a:buFont typeface="Arial" panose="020B0604020202020204" pitchFamily="34" charset="0"/>
              <a:buChar char="•"/>
            </a:pPr>
            <a:r>
              <a:rPr lang="en-US" sz="1300" b="1" i="0">
                <a:effectLst/>
              </a:rPr>
              <a:t>Current Challenge:</a:t>
            </a:r>
            <a:r>
              <a:rPr lang="en-US" sz="1300" b="0" i="0">
                <a:effectLst/>
              </a:rPr>
              <a:t> Inefficiency and unreliability in existing aircraft engine maintenance schedules due to unpredictable failures.</a:t>
            </a:r>
          </a:p>
          <a:p>
            <a:pPr>
              <a:lnSpc>
                <a:spcPct val="110000"/>
              </a:lnSpc>
              <a:buFont typeface="Arial" panose="020B0604020202020204" pitchFamily="34" charset="0"/>
              <a:buChar char="•"/>
            </a:pPr>
            <a:r>
              <a:rPr lang="en-US" sz="1300" b="1" i="0">
                <a:effectLst/>
              </a:rPr>
              <a:t>Limitation of Existing Methods:</a:t>
            </a:r>
            <a:r>
              <a:rPr lang="en-US" sz="1300" b="0" i="0">
                <a:effectLst/>
              </a:rPr>
              <a:t> Lack of precision in forecasting engine RUL with traditional maintenance approaches.</a:t>
            </a:r>
          </a:p>
          <a:p>
            <a:pPr>
              <a:lnSpc>
                <a:spcPct val="110000"/>
              </a:lnSpc>
              <a:buFont typeface="Arial" panose="020B0604020202020204" pitchFamily="34" charset="0"/>
              <a:buChar char="•"/>
            </a:pPr>
            <a:r>
              <a:rPr lang="en-US" sz="1300" b="1" i="0">
                <a:effectLst/>
              </a:rPr>
              <a:t>Need for Improvement:</a:t>
            </a:r>
            <a:r>
              <a:rPr lang="en-US" sz="1300" b="0" i="0">
                <a:effectLst/>
              </a:rPr>
              <a:t> A more accurate, data-driven method for predicting engine maintenance requirements.</a:t>
            </a:r>
          </a:p>
          <a:p>
            <a:pPr>
              <a:lnSpc>
                <a:spcPct val="110000"/>
              </a:lnSpc>
              <a:buFont typeface="Arial" panose="020B0604020202020204" pitchFamily="34" charset="0"/>
              <a:buChar char="•"/>
            </a:pPr>
            <a:r>
              <a:rPr lang="en-US" sz="1300" b="1" i="0">
                <a:effectLst/>
              </a:rPr>
              <a:t>Proposed Solution:</a:t>
            </a:r>
            <a:r>
              <a:rPr lang="en-US" sz="1300" b="0" i="0">
                <a:effectLst/>
              </a:rPr>
              <a:t> Development of an LSTM-based machine learning model for precise RUL prediction.</a:t>
            </a:r>
          </a:p>
          <a:p>
            <a:pPr>
              <a:lnSpc>
                <a:spcPct val="110000"/>
              </a:lnSpc>
            </a:pPr>
            <a:endParaRPr lang="en-MY" sz="1300"/>
          </a:p>
        </p:txBody>
      </p:sp>
      <p:sp>
        <p:nvSpPr>
          <p:cNvPr id="9" name="Date Placeholder 8">
            <a:extLst>
              <a:ext uri="{FF2B5EF4-FFF2-40B4-BE49-F238E27FC236}">
                <a16:creationId xmlns:a16="http://schemas.microsoft.com/office/drawing/2014/main" id="{2C656694-E8B8-4DAB-A4FD-23655A1F1187}"/>
              </a:ext>
            </a:extLst>
          </p:cNvPr>
          <p:cNvSpPr>
            <a:spLocks noGrp="1"/>
          </p:cNvSpPr>
          <p:nvPr>
            <p:ph type="dt" sz="half" idx="10"/>
          </p:nvPr>
        </p:nvSpPr>
        <p:spPr/>
        <p:txBody>
          <a:bodyPr/>
          <a:lstStyle/>
          <a:p>
            <a:pPr>
              <a:spcAft>
                <a:spcPts val="600"/>
              </a:spcAft>
            </a:pPr>
            <a:fld id="{E8C60573-8BA9-4F06-8BC5-309D58F96E5C}" type="datetime1">
              <a:rPr lang="en-US" smtClean="0"/>
              <a:pPr>
                <a:spcAft>
                  <a:spcPts val="600"/>
                </a:spcAft>
              </a:pPr>
              <a:t>1/11/2024</a:t>
            </a:fld>
            <a:endParaRPr lang="en-US"/>
          </a:p>
        </p:txBody>
      </p:sp>
      <p:sp>
        <p:nvSpPr>
          <p:cNvPr id="11" name="Footer Placeholder 9">
            <a:extLst>
              <a:ext uri="{FF2B5EF4-FFF2-40B4-BE49-F238E27FC236}">
                <a16:creationId xmlns:a16="http://schemas.microsoft.com/office/drawing/2014/main" id="{2C26A52E-FD03-472C-B2A6-1828C634DA21}"/>
              </a:ext>
            </a:extLst>
          </p:cNvPr>
          <p:cNvSpPr>
            <a:spLocks noGrp="1"/>
          </p:cNvSpPr>
          <p:nvPr>
            <p:ph type="ftr" sz="quarter" idx="11"/>
          </p:nvPr>
        </p:nvSpPr>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13"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p:txBody>
          <a:bodyPr/>
          <a:lstStyle/>
          <a:p>
            <a:pPr>
              <a:spcAft>
                <a:spcPts val="600"/>
              </a:spcAft>
            </a:pPr>
            <a:fld id="{38AB6432-E879-4FE7-87DD-5FEE9CC88187}" type="slidenum">
              <a:rPr lang="en-US" smtClean="0">
                <a:solidFill>
                  <a:srgbClr val="FFFFFF"/>
                </a:solidFill>
                <a:effectLst>
                  <a:outerShdw blurRad="38100" dist="38100" dir="2700000" algn="tl">
                    <a:srgbClr val="000000">
                      <a:alpha val="43137"/>
                    </a:srgbClr>
                  </a:outerShdw>
                </a:effectLst>
              </a:rPr>
              <a:pPr>
                <a:spcAft>
                  <a:spcPts val="600"/>
                </a:spcAft>
              </a:pPr>
              <a:t>3</a:t>
            </a:fld>
            <a:endParaRPr lang="en-US">
              <a:solidFill>
                <a:srgbClr val="FFFFFF"/>
              </a:solidFill>
              <a:effectLst>
                <a:outerShdw blurRad="38100" dist="38100" dir="2700000" algn="tl">
                  <a:srgbClr val="000000">
                    <a:alpha val="43137"/>
                  </a:srgbClr>
                </a:outerShdw>
              </a:effectLst>
            </a:endParaRPr>
          </a:p>
        </p:txBody>
      </p:sp>
      <p:pic>
        <p:nvPicPr>
          <p:cNvPr id="5" name="Picture 4" descr="Bubble sheet test paper and pencil">
            <a:extLst>
              <a:ext uri="{FF2B5EF4-FFF2-40B4-BE49-F238E27FC236}">
                <a16:creationId xmlns:a16="http://schemas.microsoft.com/office/drawing/2014/main" id="{C64F5022-7313-A49C-EE62-BEF3B1B608D5}"/>
              </a:ext>
            </a:extLst>
          </p:cNvPr>
          <p:cNvPicPr>
            <a:picLocks noChangeAspect="1"/>
          </p:cNvPicPr>
          <p:nvPr/>
        </p:nvPicPr>
        <p:blipFill rotWithShape="1">
          <a:blip r:embed="rId2"/>
          <a:srcRect l="35602" r="-1" b="-1"/>
          <a:stretch/>
        </p:blipFill>
        <p:spPr>
          <a:xfrm>
            <a:off x="8115300" y="2743200"/>
            <a:ext cx="4076701" cy="4114800"/>
          </a:xfrm>
          <a:prstGeom prst="rect">
            <a:avLst/>
          </a:prstGeom>
          <a:noFill/>
        </p:spPr>
      </p:pic>
    </p:spTree>
    <p:extLst>
      <p:ext uri="{BB962C8B-B14F-4D97-AF65-F5344CB8AC3E}">
        <p14:creationId xmlns:p14="http://schemas.microsoft.com/office/powerpoint/2010/main" val="244108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ACD6-FCD6-867B-2785-93A563F1C5DD}"/>
              </a:ext>
            </a:extLst>
          </p:cNvPr>
          <p:cNvSpPr>
            <a:spLocks noGrp="1"/>
          </p:cNvSpPr>
          <p:nvPr>
            <p:ph type="title"/>
          </p:nvPr>
        </p:nvSpPr>
        <p:spPr>
          <a:xfrm>
            <a:off x="1550240" y="618408"/>
            <a:ext cx="9457059" cy="1506381"/>
          </a:xfrm>
        </p:spPr>
        <p:txBody>
          <a:bodyPr>
            <a:normAutofit/>
          </a:bodyPr>
          <a:lstStyle/>
          <a:p>
            <a:r>
              <a:rPr lang="en-US" sz="4400"/>
              <a:t>Proposed solution</a:t>
            </a:r>
            <a:endParaRPr lang="en-MY" sz="4400"/>
          </a:p>
        </p:txBody>
      </p:sp>
      <p:sp>
        <p:nvSpPr>
          <p:cNvPr id="3" name="Subtitle 2">
            <a:extLst>
              <a:ext uri="{FF2B5EF4-FFF2-40B4-BE49-F238E27FC236}">
                <a16:creationId xmlns:a16="http://schemas.microsoft.com/office/drawing/2014/main" id="{AA77EF06-294F-63F6-A7CB-D5A25C23335B}"/>
              </a:ext>
            </a:extLst>
          </p:cNvPr>
          <p:cNvSpPr>
            <a:spLocks noGrp="1"/>
          </p:cNvSpPr>
          <p:nvPr>
            <p:ph idx="1"/>
          </p:nvPr>
        </p:nvSpPr>
        <p:spPr>
          <a:xfrm>
            <a:off x="1550240" y="2623043"/>
            <a:ext cx="4876799" cy="2847702"/>
          </a:xfrm>
        </p:spPr>
        <p:txBody>
          <a:bodyPr>
            <a:normAutofit fontScale="92500" lnSpcReduction="20000"/>
          </a:bodyPr>
          <a:lstStyle/>
          <a:p>
            <a:pPr marL="285750" indent="-285750">
              <a:lnSpc>
                <a:spcPct val="11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Develop an advanced machine learning model using Long Short-Term Memory (LSTM) networks</a:t>
            </a:r>
          </a:p>
          <a:p>
            <a:pPr marL="285750" indent="-285750">
              <a:lnSpc>
                <a:spcPct val="11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Utilize extensive aircraft engine data to train and validate the LSTM model</a:t>
            </a:r>
          </a:p>
          <a:p>
            <a:pPr marL="285750" indent="-285750">
              <a:lnSpc>
                <a:spcPct val="11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Create an algorithm capable of accurately predicting the Remaining Useful Life (RUL) of aircraft engines</a:t>
            </a:r>
          </a:p>
          <a:p>
            <a:pPr marL="285750" indent="-285750">
              <a:lnSpc>
                <a:spcPct val="11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Integrate this model into existing maintenance systems for real-time predictive analysis</a:t>
            </a:r>
          </a:p>
          <a:p>
            <a:pPr marL="285750" indent="-285750">
              <a:lnSpc>
                <a:spcPct val="11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Aim to significantly enhance maintenance scheduling, reduce unplanned downtimes, and improve overall aviation safety</a:t>
            </a:r>
            <a:endParaRPr lang="en-MY" sz="1600" dirty="0">
              <a:latin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2C656694-E8B8-4DAB-A4FD-23655A1F1187}"/>
              </a:ext>
            </a:extLst>
          </p:cNvPr>
          <p:cNvSpPr>
            <a:spLocks noGrp="1"/>
          </p:cNvSpPr>
          <p:nvPr>
            <p:ph type="dt" sz="half" idx="10"/>
          </p:nvPr>
        </p:nvSpPr>
        <p:spPr/>
        <p:txBody>
          <a:bodyPr/>
          <a:lstStyle/>
          <a:p>
            <a:pPr>
              <a:spcAft>
                <a:spcPts val="600"/>
              </a:spcAft>
            </a:pPr>
            <a:fld id="{E8C60573-8BA9-4F06-8BC5-309D58F96E5C}" type="datetime1">
              <a:rPr lang="en-US" smtClean="0"/>
              <a:pPr>
                <a:spcAft>
                  <a:spcPts val="600"/>
                </a:spcAft>
              </a:pPr>
              <a:t>1/11/2024</a:t>
            </a:fld>
            <a:endParaRPr lang="en-US"/>
          </a:p>
        </p:txBody>
      </p:sp>
      <p:sp>
        <p:nvSpPr>
          <p:cNvPr id="11" name="Footer Placeholder 9">
            <a:extLst>
              <a:ext uri="{FF2B5EF4-FFF2-40B4-BE49-F238E27FC236}">
                <a16:creationId xmlns:a16="http://schemas.microsoft.com/office/drawing/2014/main" id="{2C26A52E-FD03-472C-B2A6-1828C634DA21}"/>
              </a:ext>
            </a:extLst>
          </p:cNvPr>
          <p:cNvSpPr>
            <a:spLocks noGrp="1"/>
          </p:cNvSpPr>
          <p:nvPr>
            <p:ph type="ftr" sz="quarter" idx="11"/>
          </p:nvPr>
        </p:nvSpPr>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13"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p:txBody>
          <a:bodyPr/>
          <a:lstStyle/>
          <a:p>
            <a:pPr>
              <a:spcAft>
                <a:spcPts val="600"/>
              </a:spcAft>
            </a:pPr>
            <a:fld id="{38AB6432-E879-4FE7-87DD-5FEE9CC88187}" type="slidenum">
              <a:rPr lang="en-US" smtClean="0">
                <a:solidFill>
                  <a:srgbClr val="FFFFFF"/>
                </a:solidFill>
                <a:effectLst>
                  <a:outerShdw blurRad="38100" dist="38100" dir="2700000" algn="tl">
                    <a:srgbClr val="000000">
                      <a:alpha val="43137"/>
                    </a:srgbClr>
                  </a:outerShdw>
                </a:effectLst>
              </a:rPr>
              <a:pPr>
                <a:spcAft>
                  <a:spcPts val="600"/>
                </a:spcAft>
              </a:pPr>
              <a:t>4</a:t>
            </a:fld>
            <a:endParaRPr lang="en-US">
              <a:solidFill>
                <a:srgbClr val="FFFFFF"/>
              </a:solidFill>
              <a:effectLst>
                <a:outerShdw blurRad="38100" dist="38100" dir="2700000" algn="tl">
                  <a:srgbClr val="000000">
                    <a:alpha val="43137"/>
                  </a:srgbClr>
                </a:outerShdw>
              </a:effectLst>
            </a:endParaRPr>
          </a:p>
        </p:txBody>
      </p:sp>
      <p:pic>
        <p:nvPicPr>
          <p:cNvPr id="5" name="Picture 4" descr="A yellow puzzle piece completing a black puzzle">
            <a:extLst>
              <a:ext uri="{FF2B5EF4-FFF2-40B4-BE49-F238E27FC236}">
                <a16:creationId xmlns:a16="http://schemas.microsoft.com/office/drawing/2014/main" id="{37CC080A-DC3C-F47D-B877-9747C7A7339B}"/>
              </a:ext>
            </a:extLst>
          </p:cNvPr>
          <p:cNvPicPr>
            <a:picLocks noChangeAspect="1"/>
          </p:cNvPicPr>
          <p:nvPr/>
        </p:nvPicPr>
        <p:blipFill rotWithShape="1">
          <a:blip r:embed="rId2"/>
          <a:srcRect l="4871" r="28996" b="-2"/>
          <a:stretch/>
        </p:blipFill>
        <p:spPr>
          <a:xfrm>
            <a:off x="8115300" y="2743200"/>
            <a:ext cx="4076701" cy="4114800"/>
          </a:xfrm>
          <a:prstGeom prst="rect">
            <a:avLst/>
          </a:prstGeom>
          <a:noFill/>
        </p:spPr>
      </p:pic>
    </p:spTree>
    <p:extLst>
      <p:ext uri="{BB962C8B-B14F-4D97-AF65-F5344CB8AC3E}">
        <p14:creationId xmlns:p14="http://schemas.microsoft.com/office/powerpoint/2010/main" val="405491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E1AD-D602-6162-7FB5-96D88A366351}"/>
              </a:ext>
            </a:extLst>
          </p:cNvPr>
          <p:cNvSpPr>
            <a:spLocks noGrp="1"/>
          </p:cNvSpPr>
          <p:nvPr>
            <p:ph type="ctrTitle"/>
          </p:nvPr>
        </p:nvSpPr>
        <p:spPr>
          <a:xfrm>
            <a:off x="1914496" y="369653"/>
            <a:ext cx="8127574" cy="636813"/>
          </a:xfrm>
        </p:spPr>
        <p:txBody>
          <a:bodyPr>
            <a:normAutofit fontScale="90000"/>
          </a:bodyPr>
          <a:lstStyle/>
          <a:p>
            <a:r>
              <a:rPr lang="en-US" dirty="0"/>
              <a:t>Objectives</a:t>
            </a:r>
            <a:endParaRPr lang="en-MY" dirty="0"/>
          </a:p>
        </p:txBody>
      </p:sp>
      <p:sp>
        <p:nvSpPr>
          <p:cNvPr id="3" name="Subtitle 2">
            <a:extLst>
              <a:ext uri="{FF2B5EF4-FFF2-40B4-BE49-F238E27FC236}">
                <a16:creationId xmlns:a16="http://schemas.microsoft.com/office/drawing/2014/main" id="{B3A209B3-84F2-1D07-D1AE-4C81CFA65F5D}"/>
              </a:ext>
            </a:extLst>
          </p:cNvPr>
          <p:cNvSpPr>
            <a:spLocks noGrp="1"/>
          </p:cNvSpPr>
          <p:nvPr>
            <p:ph type="subTitle" idx="1"/>
          </p:nvPr>
        </p:nvSpPr>
        <p:spPr>
          <a:xfrm>
            <a:off x="2362604" y="1882476"/>
            <a:ext cx="7466791" cy="2864622"/>
          </a:xfrm>
        </p:spPr>
        <p:txBody>
          <a:bodyPr>
            <a:normAutofit fontScale="62500" lnSpcReduction="20000"/>
          </a:bodyPr>
          <a:lstStyle/>
          <a:p>
            <a:pPr marL="342900" indent="-342900">
              <a:buFont typeface="+mj-lt"/>
              <a:buAutoNum type="arabicPeriod"/>
            </a:pPr>
            <a:r>
              <a:rPr lang="en-US" b="1" i="0" dirty="0">
                <a:effectLst/>
                <a:latin typeface="Söhne"/>
              </a:rPr>
              <a:t>Develop and Train LSTM Model:</a:t>
            </a:r>
            <a:r>
              <a:rPr lang="en-US" b="0" i="0" dirty="0">
                <a:solidFill>
                  <a:srgbClr val="374151"/>
                </a:solidFill>
                <a:effectLst/>
                <a:latin typeface="Söhne"/>
              </a:rPr>
              <a:t> To design and implement a Long Short-Term Memory neural network model that can learn from historical aircraft engine data and accurately predict their Remaining Useful Life (RUL).</a:t>
            </a:r>
          </a:p>
          <a:p>
            <a:pPr marL="342900" indent="-342900">
              <a:buFont typeface="+mj-lt"/>
              <a:buAutoNum type="arabicPeriod"/>
            </a:pPr>
            <a:endParaRPr lang="en-US" b="0" i="0" dirty="0">
              <a:solidFill>
                <a:srgbClr val="374151"/>
              </a:solidFill>
              <a:effectLst/>
              <a:latin typeface="Söhne"/>
            </a:endParaRPr>
          </a:p>
          <a:p>
            <a:pPr marL="342900" indent="-342900">
              <a:buFont typeface="+mj-lt"/>
              <a:buAutoNum type="arabicPeriod"/>
            </a:pPr>
            <a:endParaRPr lang="en-US" b="0" i="0" dirty="0">
              <a:solidFill>
                <a:srgbClr val="374151"/>
              </a:solidFill>
              <a:effectLst/>
              <a:latin typeface="Söhne"/>
            </a:endParaRPr>
          </a:p>
          <a:p>
            <a:pPr marL="342900" indent="-342900">
              <a:buFont typeface="+mj-lt"/>
              <a:buAutoNum type="arabicPeriod"/>
            </a:pPr>
            <a:r>
              <a:rPr lang="en-US" b="1" i="0" dirty="0">
                <a:effectLst/>
                <a:latin typeface="Söhne"/>
              </a:rPr>
              <a:t>Validate Model Accuracy:</a:t>
            </a:r>
            <a:r>
              <a:rPr lang="en-US" b="0" i="0" dirty="0">
                <a:solidFill>
                  <a:srgbClr val="374151"/>
                </a:solidFill>
                <a:effectLst/>
                <a:latin typeface="Söhne"/>
              </a:rPr>
              <a:t> To thoroughly test and validate the LSTM model using established datasets, such as the NASA C-MAPSS dataset, ensuring high reliability and precision in RUL predictions</a:t>
            </a:r>
          </a:p>
          <a:p>
            <a:pPr marL="342900" indent="-342900">
              <a:buFont typeface="+mj-lt"/>
              <a:buAutoNum type="arabicPeriod"/>
            </a:pPr>
            <a:endParaRPr lang="en-US" b="0" i="0" dirty="0">
              <a:solidFill>
                <a:srgbClr val="374151"/>
              </a:solidFill>
              <a:effectLst/>
              <a:latin typeface="Söhne"/>
            </a:endParaRPr>
          </a:p>
          <a:p>
            <a:pPr marL="342900" indent="-342900">
              <a:buFont typeface="+mj-lt"/>
              <a:buAutoNum type="arabicPeriod"/>
            </a:pPr>
            <a:endParaRPr lang="en-US" b="0" i="0" dirty="0">
              <a:solidFill>
                <a:srgbClr val="374151"/>
              </a:solidFill>
              <a:effectLst/>
              <a:latin typeface="Söhne"/>
            </a:endParaRPr>
          </a:p>
          <a:p>
            <a:pPr marL="342900" indent="-342900">
              <a:buFont typeface="+mj-lt"/>
              <a:buAutoNum type="arabicPeriod"/>
            </a:pPr>
            <a:r>
              <a:rPr lang="en-US" b="1" i="0" dirty="0">
                <a:effectLst/>
                <a:latin typeface="Söhne"/>
              </a:rPr>
              <a:t>Integration with Maintenance Systems:</a:t>
            </a:r>
            <a:r>
              <a:rPr lang="en-US" b="0" i="0" dirty="0">
                <a:solidFill>
                  <a:srgbClr val="374151"/>
                </a:solidFill>
                <a:effectLst/>
                <a:latin typeface="Söhne"/>
              </a:rPr>
              <a:t> To integrate the LSTM model into existing aircraft maintenance systems, enabling real-time predictive maintenance and optimizing engine service schedules for enhanced safety and efficiency.</a:t>
            </a:r>
            <a:endParaRPr lang="en-MY" dirty="0"/>
          </a:p>
        </p:txBody>
      </p:sp>
    </p:spTree>
    <p:extLst>
      <p:ext uri="{BB962C8B-B14F-4D97-AF65-F5344CB8AC3E}">
        <p14:creationId xmlns:p14="http://schemas.microsoft.com/office/powerpoint/2010/main" val="13651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DFAC-A101-C6F0-074A-BBCC812448F1}"/>
              </a:ext>
            </a:extLst>
          </p:cNvPr>
          <p:cNvSpPr>
            <a:spLocks noGrp="1"/>
          </p:cNvSpPr>
          <p:nvPr>
            <p:ph type="title"/>
          </p:nvPr>
        </p:nvSpPr>
        <p:spPr>
          <a:xfrm>
            <a:off x="1550240" y="618408"/>
            <a:ext cx="9457059" cy="1506381"/>
          </a:xfrm>
        </p:spPr>
        <p:txBody>
          <a:bodyPr>
            <a:normAutofit/>
          </a:bodyPr>
          <a:lstStyle/>
          <a:p>
            <a:r>
              <a:rPr lang="en-US" sz="4400"/>
              <a:t>AI and software tools</a:t>
            </a:r>
            <a:endParaRPr lang="en-MY" sz="4400"/>
          </a:p>
        </p:txBody>
      </p:sp>
      <p:sp>
        <p:nvSpPr>
          <p:cNvPr id="3" name="Subtitle 2">
            <a:extLst>
              <a:ext uri="{FF2B5EF4-FFF2-40B4-BE49-F238E27FC236}">
                <a16:creationId xmlns:a16="http://schemas.microsoft.com/office/drawing/2014/main" id="{09B8FA2D-F7A4-CEF7-4724-A92A38E41373}"/>
              </a:ext>
            </a:extLst>
          </p:cNvPr>
          <p:cNvSpPr>
            <a:spLocks noGrp="1"/>
          </p:cNvSpPr>
          <p:nvPr>
            <p:ph idx="1"/>
          </p:nvPr>
        </p:nvSpPr>
        <p:spPr>
          <a:xfrm>
            <a:off x="2438401" y="3429000"/>
            <a:ext cx="4876799" cy="2847702"/>
          </a:xfrm>
        </p:spPr>
        <p:txBody>
          <a:bodyPr>
            <a:normAutofit/>
          </a:bodyPr>
          <a:lstStyle/>
          <a:p>
            <a:pPr marL="285750" indent="-285750">
              <a:buFont typeface="Arial" panose="020B0604020202020204" pitchFamily="34" charset="0"/>
              <a:buChar char="•"/>
            </a:pPr>
            <a:r>
              <a:rPr lang="en-US" dirty="0"/>
              <a:t>Python (pandas, </a:t>
            </a:r>
            <a:r>
              <a:rPr lang="en-US" dirty="0" err="1"/>
              <a:t>numpy</a:t>
            </a:r>
            <a:r>
              <a:rPr lang="en-US" dirty="0"/>
              <a:t>)</a:t>
            </a:r>
          </a:p>
          <a:p>
            <a:pPr marL="285750" indent="-285750">
              <a:buFont typeface="Arial" panose="020B0604020202020204" pitchFamily="34" charset="0"/>
              <a:buChar char="•"/>
            </a:pPr>
            <a:r>
              <a:rPr lang="en-US" dirty="0"/>
              <a:t>Machine learning frameworks (</a:t>
            </a:r>
            <a:r>
              <a:rPr lang="en-US" dirty="0" err="1"/>
              <a:t>tensorflow</a:t>
            </a:r>
            <a:r>
              <a:rPr lang="en-US" dirty="0"/>
              <a:t>, </a:t>
            </a:r>
            <a:r>
              <a:rPr lang="en-US" dirty="0" err="1"/>
              <a:t>pytorch</a:t>
            </a:r>
            <a:r>
              <a:rPr lang="en-US" dirty="0"/>
              <a:t>)</a:t>
            </a:r>
          </a:p>
          <a:p>
            <a:pPr marL="285750" indent="-285750">
              <a:buFont typeface="Arial" panose="020B0604020202020204" pitchFamily="34" charset="0"/>
              <a:buChar char="•"/>
            </a:pPr>
            <a:r>
              <a:rPr lang="en-US" dirty="0"/>
              <a:t>Matplotlib(for data visualization)</a:t>
            </a:r>
          </a:p>
          <a:p>
            <a:pPr marL="285750" indent="-285750">
              <a:buFont typeface="Arial" panose="020B0604020202020204" pitchFamily="34" charset="0"/>
              <a:buChar char="•"/>
            </a:pPr>
            <a:r>
              <a:rPr lang="en-US" dirty="0" err="1"/>
              <a:t>Github</a:t>
            </a:r>
            <a:r>
              <a:rPr lang="en-US" dirty="0"/>
              <a:t> (for code management)</a:t>
            </a:r>
          </a:p>
          <a:p>
            <a:pPr marL="285750" indent="-285750">
              <a:buFont typeface="Arial" panose="020B0604020202020204" pitchFamily="34" charset="0"/>
              <a:buChar char="•"/>
            </a:pPr>
            <a:endParaRPr lang="en-MY" dirty="0"/>
          </a:p>
        </p:txBody>
      </p:sp>
      <p:sp>
        <p:nvSpPr>
          <p:cNvPr id="9" name="Date Placeholder 8">
            <a:extLst>
              <a:ext uri="{FF2B5EF4-FFF2-40B4-BE49-F238E27FC236}">
                <a16:creationId xmlns:a16="http://schemas.microsoft.com/office/drawing/2014/main" id="{2C656694-E8B8-4DAB-A4FD-23655A1F1187}"/>
              </a:ext>
            </a:extLst>
          </p:cNvPr>
          <p:cNvSpPr>
            <a:spLocks noGrp="1"/>
          </p:cNvSpPr>
          <p:nvPr>
            <p:ph type="dt" sz="half" idx="10"/>
          </p:nvPr>
        </p:nvSpPr>
        <p:spPr/>
        <p:txBody>
          <a:bodyPr/>
          <a:lstStyle/>
          <a:p>
            <a:pPr>
              <a:spcAft>
                <a:spcPts val="600"/>
              </a:spcAft>
            </a:pPr>
            <a:fld id="{E8C60573-8BA9-4F06-8BC5-309D58F96E5C}" type="datetime1">
              <a:rPr lang="en-US" smtClean="0"/>
              <a:pPr>
                <a:spcAft>
                  <a:spcPts val="600"/>
                </a:spcAft>
              </a:pPr>
              <a:t>1/11/2024</a:t>
            </a:fld>
            <a:endParaRPr lang="en-US"/>
          </a:p>
        </p:txBody>
      </p:sp>
      <p:sp>
        <p:nvSpPr>
          <p:cNvPr id="11" name="Footer Placeholder 9">
            <a:extLst>
              <a:ext uri="{FF2B5EF4-FFF2-40B4-BE49-F238E27FC236}">
                <a16:creationId xmlns:a16="http://schemas.microsoft.com/office/drawing/2014/main" id="{2C26A52E-FD03-472C-B2A6-1828C634DA21}"/>
              </a:ext>
            </a:extLst>
          </p:cNvPr>
          <p:cNvSpPr>
            <a:spLocks noGrp="1"/>
          </p:cNvSpPr>
          <p:nvPr>
            <p:ph type="ftr" sz="quarter" idx="11"/>
          </p:nvPr>
        </p:nvSpPr>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13" name="Slide Number Placeholder 10">
            <a:extLst>
              <a:ext uri="{FF2B5EF4-FFF2-40B4-BE49-F238E27FC236}">
                <a16:creationId xmlns:a16="http://schemas.microsoft.com/office/drawing/2014/main" id="{1F03B11F-7EA0-4DD0-B80D-8B0E6DF73819}"/>
              </a:ext>
            </a:extLst>
          </p:cNvPr>
          <p:cNvSpPr>
            <a:spLocks noGrp="1"/>
          </p:cNvSpPr>
          <p:nvPr>
            <p:ph type="sldNum" sz="quarter" idx="12"/>
          </p:nvPr>
        </p:nvSpPr>
        <p:spPr/>
        <p:txBody>
          <a:bodyPr/>
          <a:lstStyle/>
          <a:p>
            <a:pPr>
              <a:spcAft>
                <a:spcPts val="600"/>
              </a:spcAft>
            </a:pPr>
            <a:fld id="{38AB6432-E879-4FE7-87DD-5FEE9CC88187}" type="slidenum">
              <a:rPr lang="en-US" smtClean="0">
                <a:solidFill>
                  <a:srgbClr val="FFFFFF"/>
                </a:solidFill>
                <a:effectLst>
                  <a:outerShdw blurRad="38100" dist="38100" dir="2700000" algn="tl">
                    <a:srgbClr val="000000">
                      <a:alpha val="43137"/>
                    </a:srgbClr>
                  </a:outerShdw>
                </a:effectLst>
              </a:rPr>
              <a:pPr>
                <a:spcAft>
                  <a:spcPts val="600"/>
                </a:spcAft>
              </a:pPr>
              <a:t>6</a:t>
            </a:fld>
            <a:endParaRPr lang="en-US">
              <a:solidFill>
                <a:srgbClr val="FFFFFF"/>
              </a:solidFill>
              <a:effectLst>
                <a:outerShdw blurRad="38100" dist="38100" dir="2700000" algn="tl">
                  <a:srgbClr val="000000">
                    <a:alpha val="43137"/>
                  </a:srgbClr>
                </a:outerShdw>
              </a:effectLst>
            </a:endParaRPr>
          </a:p>
        </p:txBody>
      </p:sp>
      <p:pic>
        <p:nvPicPr>
          <p:cNvPr id="5" name="Picture 4" descr="Robot operating a machine">
            <a:extLst>
              <a:ext uri="{FF2B5EF4-FFF2-40B4-BE49-F238E27FC236}">
                <a16:creationId xmlns:a16="http://schemas.microsoft.com/office/drawing/2014/main" id="{5767D294-E037-597A-2161-9544F6979F66}"/>
              </a:ext>
            </a:extLst>
          </p:cNvPr>
          <p:cNvPicPr>
            <a:picLocks noChangeAspect="1"/>
          </p:cNvPicPr>
          <p:nvPr/>
        </p:nvPicPr>
        <p:blipFill rotWithShape="1">
          <a:blip r:embed="rId2"/>
          <a:srcRect l="12942" r="11017" b="-2"/>
          <a:stretch/>
        </p:blipFill>
        <p:spPr>
          <a:xfrm>
            <a:off x="8115300" y="2743200"/>
            <a:ext cx="4076701" cy="4114800"/>
          </a:xfrm>
          <a:prstGeom prst="rect">
            <a:avLst/>
          </a:prstGeom>
          <a:noFill/>
        </p:spPr>
      </p:pic>
    </p:spTree>
    <p:extLst>
      <p:ext uri="{BB962C8B-B14F-4D97-AF65-F5344CB8AC3E}">
        <p14:creationId xmlns:p14="http://schemas.microsoft.com/office/powerpoint/2010/main" val="133121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2" name="Picture 11">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MY"/>
            </a:p>
          </p:txBody>
        </p:sp>
        <p:pic>
          <p:nvPicPr>
            <p:cNvPr id="14" name="Picture 13">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DC609E8-4211-ED20-C322-C5680383D01F}"/>
              </a:ext>
            </a:extLst>
          </p:cNvPr>
          <p:cNvSpPr>
            <a:spLocks noGrp="1"/>
          </p:cNvSpPr>
          <p:nvPr>
            <p:ph type="ctrTitle"/>
          </p:nvPr>
        </p:nvSpPr>
        <p:spPr>
          <a:xfrm>
            <a:off x="997528" y="982132"/>
            <a:ext cx="4094017" cy="2823880"/>
          </a:xfrm>
        </p:spPr>
        <p:txBody>
          <a:bodyPr>
            <a:normAutofit/>
          </a:bodyPr>
          <a:lstStyle/>
          <a:p>
            <a:pPr>
              <a:lnSpc>
                <a:spcPct val="90000"/>
              </a:lnSpc>
            </a:pPr>
            <a:r>
              <a:rPr lang="en-US" sz="4800">
                <a:solidFill>
                  <a:srgbClr val="262626"/>
                </a:solidFill>
              </a:rPr>
              <a:t>Budget and costing for project management</a:t>
            </a:r>
            <a:endParaRPr lang="en-MY" sz="4800">
              <a:solidFill>
                <a:srgbClr val="262626"/>
              </a:solidFill>
            </a:endParaRPr>
          </a:p>
        </p:txBody>
      </p:sp>
      <p:graphicFrame>
        <p:nvGraphicFramePr>
          <p:cNvPr id="4" name="Table 3">
            <a:extLst>
              <a:ext uri="{FF2B5EF4-FFF2-40B4-BE49-F238E27FC236}">
                <a16:creationId xmlns:a16="http://schemas.microsoft.com/office/drawing/2014/main" id="{57A11D29-919E-F8CD-397D-B6773367F6E2}"/>
              </a:ext>
            </a:extLst>
          </p:cNvPr>
          <p:cNvGraphicFramePr>
            <a:graphicFrameLocks noGrp="1"/>
          </p:cNvGraphicFramePr>
          <p:nvPr>
            <p:extLst>
              <p:ext uri="{D42A27DB-BD31-4B8C-83A1-F6EECF244321}">
                <p14:modId xmlns:p14="http://schemas.microsoft.com/office/powerpoint/2010/main" val="1950619208"/>
              </p:ext>
            </p:extLst>
          </p:nvPr>
        </p:nvGraphicFramePr>
        <p:xfrm>
          <a:off x="5418668" y="1349980"/>
          <a:ext cx="5469467" cy="4158041"/>
        </p:xfrm>
        <a:graphic>
          <a:graphicData uri="http://schemas.openxmlformats.org/drawingml/2006/table">
            <a:tbl>
              <a:tblPr firstRow="1" bandRow="1">
                <a:noFill/>
                <a:tableStyleId>{5C22544A-7EE6-4342-B048-85BDC9FD1C3A}</a:tableStyleId>
              </a:tblPr>
              <a:tblGrid>
                <a:gridCol w="1695448">
                  <a:extLst>
                    <a:ext uri="{9D8B030D-6E8A-4147-A177-3AD203B41FA5}">
                      <a16:colId xmlns:a16="http://schemas.microsoft.com/office/drawing/2014/main" val="1408214343"/>
                    </a:ext>
                  </a:extLst>
                </a:gridCol>
                <a:gridCol w="1840985">
                  <a:extLst>
                    <a:ext uri="{9D8B030D-6E8A-4147-A177-3AD203B41FA5}">
                      <a16:colId xmlns:a16="http://schemas.microsoft.com/office/drawing/2014/main" val="2782643464"/>
                    </a:ext>
                  </a:extLst>
                </a:gridCol>
                <a:gridCol w="1933034">
                  <a:extLst>
                    <a:ext uri="{9D8B030D-6E8A-4147-A177-3AD203B41FA5}">
                      <a16:colId xmlns:a16="http://schemas.microsoft.com/office/drawing/2014/main" val="1474592560"/>
                    </a:ext>
                  </a:extLst>
                </a:gridCol>
              </a:tblGrid>
              <a:tr h="434672">
                <a:tc>
                  <a:txBody>
                    <a:bodyPr/>
                    <a:lstStyle/>
                    <a:p>
                      <a:r>
                        <a:rPr lang="en-US" sz="1300" b="0" cap="all" spc="150">
                          <a:solidFill>
                            <a:schemeClr val="lt1"/>
                          </a:solidFill>
                        </a:rPr>
                        <a:t>Category</a:t>
                      </a:r>
                      <a:endParaRPr lang="en-MY" sz="1300" b="0" cap="all" spc="150">
                        <a:solidFill>
                          <a:schemeClr val="lt1"/>
                        </a:solidFill>
                      </a:endParaRPr>
                    </a:p>
                  </a:txBody>
                  <a:tcPr marL="107474" marR="107474" marT="107474" marB="107474">
                    <a:lnL w="12700" cmpd="sng">
                      <a:noFill/>
                    </a:lnL>
                    <a:lnR w="12700" cmpd="sng">
                      <a:noFill/>
                    </a:lnR>
                    <a:lnT w="12700" cmpd="sng">
                      <a:noFill/>
                    </a:lnT>
                    <a:lnB w="38100" cmpd="sng">
                      <a:noFill/>
                    </a:lnB>
                    <a:solidFill>
                      <a:srgbClr val="505356"/>
                    </a:solidFill>
                  </a:tcPr>
                </a:tc>
                <a:tc>
                  <a:txBody>
                    <a:bodyPr/>
                    <a:lstStyle/>
                    <a:p>
                      <a:r>
                        <a:rPr lang="en-US" sz="1300" b="0" cap="all" spc="150">
                          <a:solidFill>
                            <a:schemeClr val="lt1"/>
                          </a:solidFill>
                        </a:rPr>
                        <a:t>Description</a:t>
                      </a:r>
                      <a:endParaRPr lang="en-MY" sz="1300" b="0" cap="all" spc="150">
                        <a:solidFill>
                          <a:schemeClr val="lt1"/>
                        </a:solidFill>
                      </a:endParaRPr>
                    </a:p>
                  </a:txBody>
                  <a:tcPr marL="107474" marR="107474" marT="107474" marB="107474">
                    <a:lnL w="12700" cmpd="sng">
                      <a:noFill/>
                    </a:lnL>
                    <a:lnR w="12700" cmpd="sng">
                      <a:noFill/>
                    </a:lnR>
                    <a:lnT w="12700" cmpd="sng">
                      <a:noFill/>
                    </a:lnT>
                    <a:lnB w="38100" cmpd="sng">
                      <a:noFill/>
                    </a:lnB>
                    <a:solidFill>
                      <a:srgbClr val="505356"/>
                    </a:solidFill>
                  </a:tcPr>
                </a:tc>
                <a:tc>
                  <a:txBody>
                    <a:bodyPr/>
                    <a:lstStyle/>
                    <a:p>
                      <a:r>
                        <a:rPr lang="en-US" sz="1300" b="0" cap="all" spc="150">
                          <a:solidFill>
                            <a:schemeClr val="lt1"/>
                          </a:solidFill>
                        </a:rPr>
                        <a:t>Estimated Cost</a:t>
                      </a:r>
                      <a:endParaRPr lang="en-MY" sz="1300" b="0" cap="all" spc="150">
                        <a:solidFill>
                          <a:schemeClr val="lt1"/>
                        </a:solidFill>
                      </a:endParaRPr>
                    </a:p>
                  </a:txBody>
                  <a:tcPr marL="107474" marR="107474" marT="107474" marB="107474">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14193141"/>
                  </a:ext>
                </a:extLst>
              </a:tr>
              <a:tr h="554087">
                <a:tc>
                  <a:txBody>
                    <a:bodyPr/>
                    <a:lstStyle/>
                    <a:p>
                      <a:pPr fontAlgn="base"/>
                      <a:r>
                        <a:rPr lang="en-MY" sz="1000" cap="none" spc="0">
                          <a:solidFill>
                            <a:schemeClr val="tx1"/>
                          </a:solidFill>
                          <a:effectLst/>
                        </a:rPr>
                        <a:t>Software Licenses</a:t>
                      </a:r>
                    </a:p>
                  </a:txBody>
                  <a:tcPr marL="107474" marR="107474" marT="107474" marB="10747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en-US" sz="1000" cap="none" spc="0">
                          <a:solidFill>
                            <a:schemeClr val="tx1"/>
                          </a:solidFill>
                          <a:effectLst/>
                        </a:rPr>
                        <a:t>Cost for AI and data analysis tools</a:t>
                      </a:r>
                    </a:p>
                  </a:txBody>
                  <a:tcPr marL="107474" marR="107474" marT="107474" marB="10747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en-MY" sz="1000" cap="none" spc="0">
                          <a:solidFill>
                            <a:schemeClr val="tx1"/>
                          </a:solidFill>
                          <a:effectLst/>
                        </a:rPr>
                        <a:t>$2,000</a:t>
                      </a:r>
                    </a:p>
                  </a:txBody>
                  <a:tcPr marL="107474" marR="107474" marT="107474" marB="10747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592405513"/>
                  </a:ext>
                </a:extLst>
              </a:tr>
              <a:tr h="554087">
                <a:tc>
                  <a:txBody>
                    <a:bodyPr/>
                    <a:lstStyle/>
                    <a:p>
                      <a:pPr fontAlgn="base"/>
                      <a:r>
                        <a:rPr lang="en-MY" sz="1000" cap="none" spc="0">
                          <a:solidFill>
                            <a:schemeClr val="tx1"/>
                          </a:solidFill>
                          <a:effectLst/>
                        </a:rPr>
                        <a:t>Hardware Resources</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000" cap="none" spc="0">
                          <a:solidFill>
                            <a:schemeClr val="tx1"/>
                          </a:solidFill>
                          <a:effectLst/>
                        </a:rPr>
                        <a:t>Computers and servers for model training</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MY" sz="1000" b="0" i="0" kern="1200" cap="none" spc="0">
                          <a:solidFill>
                            <a:schemeClr val="tx1"/>
                          </a:solidFill>
                          <a:effectLst/>
                          <a:latin typeface="+mn-lt"/>
                          <a:ea typeface="+mn-ea"/>
                          <a:cs typeface="+mn-cs"/>
                        </a:rPr>
                        <a:t>$5,000</a:t>
                      </a:r>
                      <a:endParaRPr lang="en-MY" sz="1000" cap="none" spc="0">
                        <a:solidFill>
                          <a:schemeClr val="tx1"/>
                        </a:solidFill>
                      </a:endParaRPr>
                    </a:p>
                  </a:txBody>
                  <a:tcPr marL="107474" marR="107474" marT="107474" marB="10747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7906691"/>
                  </a:ext>
                </a:extLst>
              </a:tr>
              <a:tr h="554087">
                <a:tc>
                  <a:txBody>
                    <a:bodyPr/>
                    <a:lstStyle/>
                    <a:p>
                      <a:pPr fontAlgn="base"/>
                      <a:r>
                        <a:rPr lang="en-MY" sz="1000" cap="none" spc="0">
                          <a:solidFill>
                            <a:schemeClr val="tx1"/>
                          </a:solidFill>
                          <a:effectLst/>
                        </a:rPr>
                        <a:t>Data Acquisition</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000" cap="none" spc="0">
                          <a:solidFill>
                            <a:schemeClr val="tx1"/>
                          </a:solidFill>
                          <a:effectLst/>
                        </a:rPr>
                        <a:t>Access to datasets like NASA C-MAPSS</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MY" sz="1000" b="0" i="0" kern="1200" cap="none" spc="0">
                          <a:solidFill>
                            <a:schemeClr val="tx1"/>
                          </a:solidFill>
                          <a:effectLst/>
                          <a:latin typeface="+mn-lt"/>
                          <a:ea typeface="+mn-ea"/>
                          <a:cs typeface="+mn-cs"/>
                        </a:rPr>
                        <a:t>$1,000</a:t>
                      </a:r>
                      <a:endParaRPr lang="en-MY" sz="1000" cap="none" spc="0">
                        <a:solidFill>
                          <a:schemeClr val="tx1"/>
                        </a:solidFill>
                      </a:endParaRPr>
                    </a:p>
                  </a:txBody>
                  <a:tcPr marL="107474" marR="107474" marT="107474" marB="10747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81052105"/>
                  </a:ext>
                </a:extLst>
              </a:tr>
              <a:tr h="554087">
                <a:tc>
                  <a:txBody>
                    <a:bodyPr/>
                    <a:lstStyle/>
                    <a:p>
                      <a:r>
                        <a:rPr lang="en-MY" sz="1000" b="0" i="0" kern="1200" cap="none" spc="0">
                          <a:solidFill>
                            <a:schemeClr val="tx1"/>
                          </a:solidFill>
                          <a:effectLst/>
                          <a:latin typeface="+mn-lt"/>
                          <a:ea typeface="+mn-ea"/>
                          <a:cs typeface="+mn-cs"/>
                        </a:rPr>
                        <a:t>Personnel</a:t>
                      </a:r>
                      <a:endParaRPr lang="en-MY" sz="1000" cap="none" spc="0">
                        <a:solidFill>
                          <a:schemeClr val="tx1"/>
                        </a:solidFill>
                      </a:endParaRPr>
                    </a:p>
                  </a:txBody>
                  <a:tcPr marL="107474" marR="107474" marT="107474" marB="10747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000" cap="none" spc="0">
                          <a:solidFill>
                            <a:schemeClr val="tx1"/>
                          </a:solidFill>
                          <a:effectLst/>
                        </a:rPr>
                        <a:t>Salaries for project team members</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MY" sz="1000" b="0" i="0" kern="1200" cap="none" spc="0">
                          <a:solidFill>
                            <a:schemeClr val="tx1"/>
                          </a:solidFill>
                          <a:effectLst/>
                          <a:latin typeface="+mn-lt"/>
                          <a:ea typeface="+mn-ea"/>
                          <a:cs typeface="+mn-cs"/>
                        </a:rPr>
                        <a:t>$20,000</a:t>
                      </a:r>
                      <a:endParaRPr lang="en-MY" sz="1000" cap="none" spc="0">
                        <a:solidFill>
                          <a:schemeClr val="tx1"/>
                        </a:solidFill>
                      </a:endParaRPr>
                    </a:p>
                  </a:txBody>
                  <a:tcPr marL="107474" marR="107474" marT="107474" marB="10747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120572805"/>
                  </a:ext>
                </a:extLst>
              </a:tr>
              <a:tr h="554087">
                <a:tc>
                  <a:txBody>
                    <a:bodyPr/>
                    <a:lstStyle/>
                    <a:p>
                      <a:pPr fontAlgn="base"/>
                      <a:r>
                        <a:rPr lang="en-MY" sz="1000" cap="none" spc="0">
                          <a:solidFill>
                            <a:schemeClr val="tx1"/>
                          </a:solidFill>
                          <a:effectLst/>
                        </a:rPr>
                        <a:t>Training &amp; Development</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000" cap="none" spc="0">
                          <a:solidFill>
                            <a:schemeClr val="tx1"/>
                          </a:solidFill>
                          <a:effectLst/>
                        </a:rPr>
                        <a:t>Training courses for team members</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MY" sz="1000" cap="none" spc="0">
                          <a:solidFill>
                            <a:schemeClr val="tx1"/>
                          </a:solidFill>
                          <a:effectLst/>
                        </a:rPr>
                        <a:t>$3,000</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44015343"/>
                  </a:ext>
                </a:extLst>
              </a:tr>
              <a:tr h="554087">
                <a:tc>
                  <a:txBody>
                    <a:bodyPr/>
                    <a:lstStyle/>
                    <a:p>
                      <a:r>
                        <a:rPr lang="en-MY" sz="1000" b="0" i="0" kern="1200" cap="none" spc="0">
                          <a:solidFill>
                            <a:schemeClr val="tx1"/>
                          </a:solidFill>
                          <a:effectLst/>
                          <a:latin typeface="+mn-lt"/>
                          <a:ea typeface="+mn-ea"/>
                          <a:cs typeface="+mn-cs"/>
                        </a:rPr>
                        <a:t>Miscellaneous</a:t>
                      </a:r>
                      <a:endParaRPr lang="en-MY" sz="1000" cap="none" spc="0">
                        <a:solidFill>
                          <a:schemeClr val="tx1"/>
                        </a:solidFill>
                      </a:endParaRPr>
                    </a:p>
                  </a:txBody>
                  <a:tcPr marL="107474" marR="107474" marT="107474" marB="10747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000" cap="none" spc="0">
                          <a:solidFill>
                            <a:schemeClr val="tx1"/>
                          </a:solidFill>
                          <a:effectLst/>
                        </a:rPr>
                        <a:t>Contingency funds for unforeseen costs</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MY" sz="1000" cap="none" spc="0">
                          <a:solidFill>
                            <a:schemeClr val="tx1"/>
                          </a:solidFill>
                          <a:effectLst/>
                        </a:rPr>
                        <a:t>$2,000</a:t>
                      </a: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94167832"/>
                  </a:ext>
                </a:extLst>
              </a:tr>
              <a:tr h="398847">
                <a:tc>
                  <a:txBody>
                    <a:bodyPr/>
                    <a:lstStyle/>
                    <a:p>
                      <a:r>
                        <a:rPr lang="en-MY" sz="1000" b="1" i="0" kern="1200" cap="none" spc="0">
                          <a:solidFill>
                            <a:schemeClr val="tx1"/>
                          </a:solidFill>
                          <a:effectLst/>
                          <a:latin typeface="+mn-lt"/>
                          <a:ea typeface="+mn-ea"/>
                          <a:cs typeface="+mn-cs"/>
                        </a:rPr>
                        <a:t>Total</a:t>
                      </a:r>
                      <a:endParaRPr lang="en-MY" sz="1000" cap="none" spc="0">
                        <a:solidFill>
                          <a:schemeClr val="tx1"/>
                        </a:solidFill>
                      </a:endParaRPr>
                    </a:p>
                  </a:txBody>
                  <a:tcPr marL="107474" marR="107474" marT="107474" marB="107474">
                    <a:lnL w="12700" cmpd="sng">
                      <a:noFill/>
                      <a:prstDash val="solid"/>
                    </a:lnL>
                    <a:lnR w="12700" cmpd="sng">
                      <a:noFill/>
                      <a:prstDash val="solid"/>
                    </a:lnR>
                    <a:lnT w="12700" cmpd="sng">
                      <a:noFill/>
                      <a:prstDash val="solid"/>
                    </a:lnT>
                    <a:lnB w="12700" cmpd="sng">
                      <a:noFill/>
                      <a:prstDash val="solid"/>
                    </a:lnB>
                    <a:noFill/>
                  </a:tcPr>
                </a:tc>
                <a:tc>
                  <a:txBody>
                    <a:bodyPr/>
                    <a:lstStyle/>
                    <a:p>
                      <a:endParaRPr lang="en-MY" sz="1000" cap="none" spc="0">
                        <a:solidFill>
                          <a:schemeClr val="tx1"/>
                        </a:solidFill>
                      </a:endParaRPr>
                    </a:p>
                  </a:txBody>
                  <a:tcPr marL="107474" marR="107474" marT="107474" marB="107474">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MY" sz="1000" b="1" cap="none" spc="0">
                          <a:solidFill>
                            <a:schemeClr val="tx1"/>
                          </a:solidFill>
                          <a:effectLst/>
                        </a:rPr>
                        <a:t>$33,000</a:t>
                      </a:r>
                      <a:endParaRPr lang="en-MY" sz="1000" cap="none" spc="0">
                        <a:solidFill>
                          <a:schemeClr val="tx1"/>
                        </a:solidFill>
                        <a:effectLst/>
                      </a:endParaRPr>
                    </a:p>
                  </a:txBody>
                  <a:tcPr marL="107474" marR="107474" marT="107474" marB="10747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46883040"/>
                  </a:ext>
                </a:extLst>
              </a:tr>
            </a:tbl>
          </a:graphicData>
        </a:graphic>
      </p:graphicFrame>
    </p:spTree>
    <p:extLst>
      <p:ext uri="{BB962C8B-B14F-4D97-AF65-F5344CB8AC3E}">
        <p14:creationId xmlns:p14="http://schemas.microsoft.com/office/powerpoint/2010/main" val="12857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048E-BC03-903B-7DEB-FC2C506E05C6}"/>
              </a:ext>
            </a:extLst>
          </p:cNvPr>
          <p:cNvSpPr>
            <a:spLocks noGrp="1"/>
          </p:cNvSpPr>
          <p:nvPr>
            <p:ph type="ctrTitle"/>
          </p:nvPr>
        </p:nvSpPr>
        <p:spPr>
          <a:xfrm>
            <a:off x="2439480" y="811207"/>
            <a:ext cx="4091023" cy="2610921"/>
          </a:xfrm>
        </p:spPr>
        <p:txBody>
          <a:bodyPr anchor="b">
            <a:normAutofit/>
          </a:bodyPr>
          <a:lstStyle/>
          <a:p>
            <a:r>
              <a:rPr lang="en-US" sz="3200" dirty="0"/>
              <a:t>Budget and costing for project testing</a:t>
            </a:r>
            <a:endParaRPr lang="en-MY" sz="3200" dirty="0"/>
          </a:p>
        </p:txBody>
      </p:sp>
      <p:sp>
        <p:nvSpPr>
          <p:cNvPr id="11" name="Date Placeholder 3">
            <a:extLst>
              <a:ext uri="{FF2B5EF4-FFF2-40B4-BE49-F238E27FC236}">
                <a16:creationId xmlns:a16="http://schemas.microsoft.com/office/drawing/2014/main" id="{136942C3-91AC-4FA1-824B-F446C8709FDA}"/>
              </a:ext>
            </a:extLst>
          </p:cNvPr>
          <p:cNvSpPr>
            <a:spLocks noGrp="1"/>
          </p:cNvSpPr>
          <p:nvPr>
            <p:ph type="dt" sz="half" idx="10"/>
          </p:nvPr>
        </p:nvSpPr>
        <p:spPr/>
        <p:txBody>
          <a:bodyPr/>
          <a:lstStyle/>
          <a:p>
            <a:pPr>
              <a:spcAft>
                <a:spcPts val="600"/>
              </a:spcAft>
            </a:pPr>
            <a:fld id="{672F5759-5409-4BE3-93A8-A440F771213B}" type="datetime1">
              <a:rPr lang="en-US" smtClean="0"/>
              <a:pPr>
                <a:spcAft>
                  <a:spcPts val="600"/>
                </a:spcAft>
              </a:pPr>
              <a:t>1/11/2024</a:t>
            </a:fld>
            <a:endParaRPr lang="en-US" dirty="0"/>
          </a:p>
        </p:txBody>
      </p:sp>
      <p:sp>
        <p:nvSpPr>
          <p:cNvPr id="15" name="Slide Number Placeholder 5">
            <a:extLst>
              <a:ext uri="{FF2B5EF4-FFF2-40B4-BE49-F238E27FC236}">
                <a16:creationId xmlns:a16="http://schemas.microsoft.com/office/drawing/2014/main" id="{08EC9005-5705-4BF3-9E28-A32B3886CE50}"/>
              </a:ext>
            </a:extLst>
          </p:cNvPr>
          <p:cNvSpPr>
            <a:spLocks noGrp="1"/>
          </p:cNvSpPr>
          <p:nvPr>
            <p:ph type="sldNum" sz="quarter" idx="12"/>
          </p:nvPr>
        </p:nvSpPr>
        <p:spPr/>
        <p:txBody>
          <a:bodyPr/>
          <a:lstStyle/>
          <a:p>
            <a:pPr>
              <a:spcAft>
                <a:spcPts val="600"/>
              </a:spcAft>
            </a:pPr>
            <a:fld id="{18F23307-8124-4758-BAB0-3667EABA0B67}" type="slidenum">
              <a:rPr lang="en-US" smtClean="0"/>
              <a:pPr>
                <a:spcAft>
                  <a:spcPts val="600"/>
                </a:spcAft>
              </a:pPr>
              <a:t>8</a:t>
            </a:fld>
            <a:endParaRPr lang="en-US"/>
          </a:p>
        </p:txBody>
      </p:sp>
      <p:graphicFrame>
        <p:nvGraphicFramePr>
          <p:cNvPr id="4" name="Table 3">
            <a:extLst>
              <a:ext uri="{FF2B5EF4-FFF2-40B4-BE49-F238E27FC236}">
                <a16:creationId xmlns:a16="http://schemas.microsoft.com/office/drawing/2014/main" id="{3DF7DFF6-3E60-4976-7383-DE776927FC38}"/>
              </a:ext>
            </a:extLst>
          </p:cNvPr>
          <p:cNvGraphicFramePr>
            <a:graphicFrameLocks noGrp="1"/>
          </p:cNvGraphicFramePr>
          <p:nvPr>
            <p:extLst>
              <p:ext uri="{D42A27DB-BD31-4B8C-83A1-F6EECF244321}">
                <p14:modId xmlns:p14="http://schemas.microsoft.com/office/powerpoint/2010/main" val="70292203"/>
              </p:ext>
            </p:extLst>
          </p:nvPr>
        </p:nvGraphicFramePr>
        <p:xfrm>
          <a:off x="6716032" y="1147021"/>
          <a:ext cx="4474936" cy="4563959"/>
        </p:xfrm>
        <a:graphic>
          <a:graphicData uri="http://schemas.openxmlformats.org/drawingml/2006/table">
            <a:tbl>
              <a:tblPr firstRow="1" bandRow="1">
                <a:tableStyleId>{5C22544A-7EE6-4342-B048-85BDC9FD1C3A}</a:tableStyleId>
              </a:tblPr>
              <a:tblGrid>
                <a:gridCol w="1458527">
                  <a:extLst>
                    <a:ext uri="{9D8B030D-6E8A-4147-A177-3AD203B41FA5}">
                      <a16:colId xmlns:a16="http://schemas.microsoft.com/office/drawing/2014/main" val="3891412900"/>
                    </a:ext>
                  </a:extLst>
                </a:gridCol>
                <a:gridCol w="1557882">
                  <a:extLst>
                    <a:ext uri="{9D8B030D-6E8A-4147-A177-3AD203B41FA5}">
                      <a16:colId xmlns:a16="http://schemas.microsoft.com/office/drawing/2014/main" val="4122032173"/>
                    </a:ext>
                  </a:extLst>
                </a:gridCol>
                <a:gridCol w="1458527">
                  <a:extLst>
                    <a:ext uri="{9D8B030D-6E8A-4147-A177-3AD203B41FA5}">
                      <a16:colId xmlns:a16="http://schemas.microsoft.com/office/drawing/2014/main" val="2829501935"/>
                    </a:ext>
                  </a:extLst>
                </a:gridCol>
              </a:tblGrid>
              <a:tr h="314756">
                <a:tc>
                  <a:txBody>
                    <a:bodyPr/>
                    <a:lstStyle/>
                    <a:p>
                      <a:r>
                        <a:rPr lang="en-US" sz="1400"/>
                        <a:t>Category</a:t>
                      </a:r>
                      <a:endParaRPr lang="en-MY" sz="1400"/>
                    </a:p>
                  </a:txBody>
                  <a:tcPr marL="71535" marR="71535" marT="35768" marB="35768"/>
                </a:tc>
                <a:tc>
                  <a:txBody>
                    <a:bodyPr/>
                    <a:lstStyle/>
                    <a:p>
                      <a:r>
                        <a:rPr lang="en-US" sz="1400"/>
                        <a:t>Description</a:t>
                      </a:r>
                      <a:endParaRPr lang="en-MY" sz="1400"/>
                    </a:p>
                  </a:txBody>
                  <a:tcPr marL="71535" marR="71535" marT="35768" marB="35768"/>
                </a:tc>
                <a:tc>
                  <a:txBody>
                    <a:bodyPr/>
                    <a:lstStyle/>
                    <a:p>
                      <a:r>
                        <a:rPr lang="en-US" sz="1400"/>
                        <a:t>Estimated Cost</a:t>
                      </a:r>
                      <a:endParaRPr lang="en-MY" sz="1400"/>
                    </a:p>
                  </a:txBody>
                  <a:tcPr marL="71535" marR="71535" marT="35768" marB="35768"/>
                </a:tc>
                <a:extLst>
                  <a:ext uri="{0D108BD9-81ED-4DB2-BD59-A6C34878D82A}">
                    <a16:rowId xmlns:a16="http://schemas.microsoft.com/office/drawing/2014/main" val="626058423"/>
                  </a:ext>
                </a:extLst>
              </a:tr>
              <a:tr h="958575">
                <a:tc>
                  <a:txBody>
                    <a:bodyPr/>
                    <a:lstStyle/>
                    <a:p>
                      <a:r>
                        <a:rPr lang="en-US" sz="1400" dirty="0"/>
                        <a:t>Test Data Acquisition</a:t>
                      </a:r>
                      <a:endParaRPr lang="en-MY" sz="1400" dirty="0"/>
                    </a:p>
                  </a:txBody>
                  <a:tcPr marL="71535" marR="71535" marT="35768" marB="35768"/>
                </a:tc>
                <a:tc>
                  <a:txBody>
                    <a:bodyPr/>
                    <a:lstStyle/>
                    <a:p>
                      <a:pPr fontAlgn="base"/>
                      <a:r>
                        <a:rPr lang="en-US" sz="1400">
                          <a:effectLst/>
                        </a:rPr>
                        <a:t>Costs for additional or specific test datasets</a:t>
                      </a:r>
                    </a:p>
                  </a:txBody>
                  <a:tcPr marL="71535" marR="71535" marT="35768" marB="35768" anchor="ctr"/>
                </a:tc>
                <a:tc>
                  <a:txBody>
                    <a:bodyPr/>
                    <a:lstStyle/>
                    <a:p>
                      <a:pPr fontAlgn="base"/>
                      <a:r>
                        <a:rPr lang="en-MY" sz="1400">
                          <a:effectLst/>
                        </a:rPr>
                        <a:t>$500</a:t>
                      </a:r>
                    </a:p>
                  </a:txBody>
                  <a:tcPr marL="71535" marR="71535" marT="35768" marB="35768" anchor="ctr"/>
                </a:tc>
                <a:extLst>
                  <a:ext uri="{0D108BD9-81ED-4DB2-BD59-A6C34878D82A}">
                    <a16:rowId xmlns:a16="http://schemas.microsoft.com/office/drawing/2014/main" val="3366837358"/>
                  </a:ext>
                </a:extLst>
              </a:tr>
              <a:tr h="743968">
                <a:tc>
                  <a:txBody>
                    <a:bodyPr/>
                    <a:lstStyle/>
                    <a:p>
                      <a:pPr fontAlgn="base"/>
                      <a:r>
                        <a:rPr lang="en-MY" sz="1400">
                          <a:effectLst/>
                        </a:rPr>
                        <a:t>Testing Tools</a:t>
                      </a:r>
                    </a:p>
                  </a:txBody>
                  <a:tcPr marL="71535" marR="71535" marT="35768" marB="35768" anchor="ctr"/>
                </a:tc>
                <a:tc>
                  <a:txBody>
                    <a:bodyPr/>
                    <a:lstStyle/>
                    <a:p>
                      <a:pPr fontAlgn="base"/>
                      <a:r>
                        <a:rPr lang="en-US" sz="1400">
                          <a:effectLst/>
                        </a:rPr>
                        <a:t>Software for testing and validation</a:t>
                      </a:r>
                    </a:p>
                  </a:txBody>
                  <a:tcPr marL="71535" marR="71535" marT="35768" marB="35768" anchor="ctr"/>
                </a:tc>
                <a:tc>
                  <a:txBody>
                    <a:bodyPr/>
                    <a:lstStyle/>
                    <a:p>
                      <a:r>
                        <a:rPr lang="en-MY" sz="1400" b="0" i="0" kern="1200">
                          <a:solidFill>
                            <a:schemeClr val="dk1"/>
                          </a:solidFill>
                          <a:effectLst/>
                          <a:latin typeface="+mn-lt"/>
                          <a:ea typeface="+mn-ea"/>
                          <a:cs typeface="+mn-cs"/>
                        </a:rPr>
                        <a:t>$1,000</a:t>
                      </a:r>
                      <a:endParaRPr lang="en-MY" sz="1400"/>
                    </a:p>
                  </a:txBody>
                  <a:tcPr marL="71535" marR="71535" marT="35768" marB="35768"/>
                </a:tc>
                <a:extLst>
                  <a:ext uri="{0D108BD9-81ED-4DB2-BD59-A6C34878D82A}">
                    <a16:rowId xmlns:a16="http://schemas.microsoft.com/office/drawing/2014/main" val="86024267"/>
                  </a:ext>
                </a:extLst>
              </a:tr>
              <a:tr h="743968">
                <a:tc>
                  <a:txBody>
                    <a:bodyPr/>
                    <a:lstStyle/>
                    <a:p>
                      <a:r>
                        <a:rPr lang="en-MY" sz="1400" b="0" i="0" kern="1200">
                          <a:solidFill>
                            <a:schemeClr val="dk1"/>
                          </a:solidFill>
                          <a:effectLst/>
                          <a:latin typeface="+mn-lt"/>
                          <a:ea typeface="+mn-ea"/>
                          <a:cs typeface="+mn-cs"/>
                        </a:rPr>
                        <a:t>Personnel</a:t>
                      </a:r>
                      <a:endParaRPr lang="en-MY" sz="1400"/>
                    </a:p>
                  </a:txBody>
                  <a:tcPr marL="71535" marR="71535" marT="35768" marB="35768"/>
                </a:tc>
                <a:tc>
                  <a:txBody>
                    <a:bodyPr/>
                    <a:lstStyle/>
                    <a:p>
                      <a:r>
                        <a:rPr lang="en-US" sz="1400" b="0" i="0" kern="1200">
                          <a:solidFill>
                            <a:schemeClr val="dk1"/>
                          </a:solidFill>
                          <a:effectLst/>
                          <a:latin typeface="+mn-lt"/>
                          <a:ea typeface="+mn-ea"/>
                          <a:cs typeface="+mn-cs"/>
                        </a:rPr>
                        <a:t>Analysts and engineers for conducting tests</a:t>
                      </a:r>
                      <a:endParaRPr lang="en-MY" sz="1400"/>
                    </a:p>
                  </a:txBody>
                  <a:tcPr marL="71535" marR="71535" marT="35768" marB="35768"/>
                </a:tc>
                <a:tc>
                  <a:txBody>
                    <a:bodyPr/>
                    <a:lstStyle/>
                    <a:p>
                      <a:pPr fontAlgn="base"/>
                      <a:r>
                        <a:rPr lang="en-MY" sz="1400">
                          <a:effectLst/>
                        </a:rPr>
                        <a:t>$4,000</a:t>
                      </a:r>
                    </a:p>
                  </a:txBody>
                  <a:tcPr marL="71535" marR="71535" marT="35768" marB="35768" anchor="ctr"/>
                </a:tc>
                <a:extLst>
                  <a:ext uri="{0D108BD9-81ED-4DB2-BD59-A6C34878D82A}">
                    <a16:rowId xmlns:a16="http://schemas.microsoft.com/office/drawing/2014/main" val="4043587608"/>
                  </a:ext>
                </a:extLst>
              </a:tr>
              <a:tr h="529362">
                <a:tc>
                  <a:txBody>
                    <a:bodyPr/>
                    <a:lstStyle/>
                    <a:p>
                      <a:pPr fontAlgn="base"/>
                      <a:r>
                        <a:rPr lang="en-MY" sz="1400">
                          <a:effectLst/>
                        </a:rPr>
                        <a:t>Hardware Utilization</a:t>
                      </a:r>
                    </a:p>
                  </a:txBody>
                  <a:tcPr marL="71535" marR="71535" marT="35768" marB="35768" anchor="ctr"/>
                </a:tc>
                <a:tc>
                  <a:txBody>
                    <a:bodyPr/>
                    <a:lstStyle/>
                    <a:p>
                      <a:pPr fontAlgn="base"/>
                      <a:r>
                        <a:rPr lang="en-US" sz="1400">
                          <a:effectLst/>
                        </a:rPr>
                        <a:t>Server time for running tests</a:t>
                      </a:r>
                    </a:p>
                  </a:txBody>
                  <a:tcPr marL="71535" marR="71535" marT="35768" marB="35768" anchor="ctr"/>
                </a:tc>
                <a:tc>
                  <a:txBody>
                    <a:bodyPr/>
                    <a:lstStyle/>
                    <a:p>
                      <a:pPr fontAlgn="base"/>
                      <a:r>
                        <a:rPr lang="en-MY" sz="1400">
                          <a:effectLst/>
                        </a:rPr>
                        <a:t>$2,000</a:t>
                      </a:r>
                    </a:p>
                  </a:txBody>
                  <a:tcPr marL="71535" marR="71535" marT="35768" marB="35768" anchor="ctr"/>
                </a:tc>
                <a:extLst>
                  <a:ext uri="{0D108BD9-81ED-4DB2-BD59-A6C34878D82A}">
                    <a16:rowId xmlns:a16="http://schemas.microsoft.com/office/drawing/2014/main" val="1036360435"/>
                  </a:ext>
                </a:extLst>
              </a:tr>
              <a:tr h="743968">
                <a:tc>
                  <a:txBody>
                    <a:bodyPr/>
                    <a:lstStyle/>
                    <a:p>
                      <a:pPr fontAlgn="base"/>
                      <a:r>
                        <a:rPr lang="en-MY" sz="1400">
                          <a:effectLst/>
                        </a:rPr>
                        <a:t>Contingency &amp; Miscellaneous</a:t>
                      </a:r>
                    </a:p>
                  </a:txBody>
                  <a:tcPr marL="71535" marR="71535" marT="35768" marB="35768" anchor="ctr"/>
                </a:tc>
                <a:tc>
                  <a:txBody>
                    <a:bodyPr/>
                    <a:lstStyle/>
                    <a:p>
                      <a:pPr fontAlgn="base"/>
                      <a:r>
                        <a:rPr lang="en-MY" sz="1400">
                          <a:effectLst/>
                        </a:rPr>
                        <a:t>Unexpected expenses during testing</a:t>
                      </a:r>
                    </a:p>
                  </a:txBody>
                  <a:tcPr marL="71535" marR="71535" marT="35768" marB="35768" anchor="ctr"/>
                </a:tc>
                <a:tc>
                  <a:txBody>
                    <a:bodyPr/>
                    <a:lstStyle/>
                    <a:p>
                      <a:r>
                        <a:rPr lang="en-MY" sz="1400" b="0" i="0" kern="1200">
                          <a:solidFill>
                            <a:schemeClr val="dk1"/>
                          </a:solidFill>
                          <a:effectLst/>
                          <a:latin typeface="+mn-lt"/>
                          <a:ea typeface="+mn-ea"/>
                          <a:cs typeface="+mn-cs"/>
                        </a:rPr>
                        <a:t>$1,000</a:t>
                      </a:r>
                      <a:endParaRPr lang="en-MY" sz="1400"/>
                    </a:p>
                  </a:txBody>
                  <a:tcPr marL="71535" marR="71535" marT="35768" marB="35768"/>
                </a:tc>
                <a:extLst>
                  <a:ext uri="{0D108BD9-81ED-4DB2-BD59-A6C34878D82A}">
                    <a16:rowId xmlns:a16="http://schemas.microsoft.com/office/drawing/2014/main" val="556520902"/>
                  </a:ext>
                </a:extLst>
              </a:tr>
              <a:tr h="529362">
                <a:tc>
                  <a:txBody>
                    <a:bodyPr/>
                    <a:lstStyle/>
                    <a:p>
                      <a:pPr fontAlgn="base"/>
                      <a:r>
                        <a:rPr lang="en-MY" sz="1400" b="1">
                          <a:effectLst/>
                        </a:rPr>
                        <a:t>Total for Testing Phase</a:t>
                      </a:r>
                      <a:endParaRPr lang="en-MY" sz="1400">
                        <a:effectLst/>
                      </a:endParaRPr>
                    </a:p>
                  </a:txBody>
                  <a:tcPr marL="71535" marR="71535" marT="35768" marB="35768" anchor="ctr"/>
                </a:tc>
                <a:tc>
                  <a:txBody>
                    <a:bodyPr/>
                    <a:lstStyle/>
                    <a:p>
                      <a:endParaRPr lang="en-MY" sz="1400"/>
                    </a:p>
                  </a:txBody>
                  <a:tcPr marL="71535" marR="71535" marT="35768" marB="35768"/>
                </a:tc>
                <a:tc>
                  <a:txBody>
                    <a:bodyPr/>
                    <a:lstStyle/>
                    <a:p>
                      <a:pPr fontAlgn="base"/>
                      <a:r>
                        <a:rPr lang="en-MY" sz="1400" b="1" dirty="0">
                          <a:effectLst/>
                        </a:rPr>
                        <a:t>$8,500</a:t>
                      </a:r>
                      <a:endParaRPr lang="en-MY" sz="1400" dirty="0">
                        <a:effectLst/>
                      </a:endParaRPr>
                    </a:p>
                  </a:txBody>
                  <a:tcPr marL="71535" marR="71535" marT="35768" marB="35768" anchor="ctr"/>
                </a:tc>
                <a:extLst>
                  <a:ext uri="{0D108BD9-81ED-4DB2-BD59-A6C34878D82A}">
                    <a16:rowId xmlns:a16="http://schemas.microsoft.com/office/drawing/2014/main" val="4194426337"/>
                  </a:ext>
                </a:extLst>
              </a:tr>
            </a:tbl>
          </a:graphicData>
        </a:graphic>
      </p:graphicFrame>
    </p:spTree>
    <p:extLst>
      <p:ext uri="{BB962C8B-B14F-4D97-AF65-F5344CB8AC3E}">
        <p14:creationId xmlns:p14="http://schemas.microsoft.com/office/powerpoint/2010/main" val="8092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D90A-8A7C-BDFE-8A57-044CBB13C5E3}"/>
              </a:ext>
            </a:extLst>
          </p:cNvPr>
          <p:cNvSpPr>
            <a:spLocks noGrp="1"/>
          </p:cNvSpPr>
          <p:nvPr>
            <p:ph type="ctrTitle"/>
          </p:nvPr>
        </p:nvSpPr>
        <p:spPr>
          <a:xfrm>
            <a:off x="1686938" y="1040726"/>
            <a:ext cx="8127574" cy="1187042"/>
          </a:xfrm>
        </p:spPr>
        <p:txBody>
          <a:bodyPr>
            <a:normAutofit/>
          </a:bodyPr>
          <a:lstStyle/>
          <a:p>
            <a:r>
              <a:rPr lang="en-US" dirty="0"/>
              <a:t>Executing process</a:t>
            </a:r>
            <a:endParaRPr lang="en-MY" dirty="0"/>
          </a:p>
        </p:txBody>
      </p:sp>
      <p:sp>
        <p:nvSpPr>
          <p:cNvPr id="3" name="Subtitle 2">
            <a:extLst>
              <a:ext uri="{FF2B5EF4-FFF2-40B4-BE49-F238E27FC236}">
                <a16:creationId xmlns:a16="http://schemas.microsoft.com/office/drawing/2014/main" id="{5BC7C439-48BF-7392-31F5-8FEFEDD28248}"/>
              </a:ext>
            </a:extLst>
          </p:cNvPr>
          <p:cNvSpPr>
            <a:spLocks noGrp="1"/>
          </p:cNvSpPr>
          <p:nvPr>
            <p:ph type="subTitle" idx="1"/>
          </p:nvPr>
        </p:nvSpPr>
        <p:spPr>
          <a:xfrm>
            <a:off x="2523517" y="2141822"/>
            <a:ext cx="7194415" cy="2955471"/>
          </a:xfrm>
        </p:spPr>
        <p:txBody>
          <a:bodyPr>
            <a:normAutofit fontScale="62500" lnSpcReduction="20000"/>
          </a:bodyPr>
          <a:lstStyle/>
          <a:p>
            <a:pPr algn="l">
              <a:buFont typeface="+mj-lt"/>
              <a:buAutoNum type="arabicPeriod"/>
            </a:pPr>
            <a:r>
              <a:rPr lang="en-US" b="1" i="0" dirty="0">
                <a:solidFill>
                  <a:srgbClr val="374151"/>
                </a:solidFill>
                <a:effectLst/>
                <a:latin typeface="Söhne"/>
              </a:rPr>
              <a:t>Data Collection and Preparation: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Gather engine performance and maintenance data, possibly from the NASA C-MAPSS dataset.</a:t>
            </a:r>
          </a:p>
          <a:p>
            <a:pPr marL="742950" lvl="1" indent="-285750" algn="l">
              <a:buFont typeface="+mj-lt"/>
              <a:buAutoNum type="arabicPeriod"/>
            </a:pPr>
            <a:r>
              <a:rPr lang="en-US" b="0" i="0" dirty="0">
                <a:solidFill>
                  <a:srgbClr val="374151"/>
                </a:solidFill>
                <a:effectLst/>
                <a:latin typeface="Söhne"/>
              </a:rPr>
              <a:t>Clean and preprocess the data, including normalization and handling missing values.</a:t>
            </a:r>
          </a:p>
          <a:p>
            <a:pPr marL="742950" lvl="1" indent="-285750" algn="l">
              <a:buFont typeface="+mj-lt"/>
              <a:buAutoNum type="arabicPeriod"/>
            </a:pPr>
            <a:r>
              <a:rPr lang="en-US" b="0" i="0" dirty="0">
                <a:solidFill>
                  <a:srgbClr val="374151"/>
                </a:solidFill>
                <a:effectLst/>
                <a:latin typeface="Söhne"/>
              </a:rPr>
              <a:t>Segment data into training, validation, and test sets.</a:t>
            </a:r>
          </a:p>
          <a:p>
            <a:pPr marL="742950" lvl="1" indent="-285750"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Training LSTM Model:</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Set up the LSTM neural network architecture suitable for time-series data.</a:t>
            </a:r>
          </a:p>
          <a:p>
            <a:pPr marL="742950" lvl="1" indent="-285750" algn="l">
              <a:buFont typeface="+mj-lt"/>
              <a:buAutoNum type="arabicPeriod"/>
            </a:pPr>
            <a:r>
              <a:rPr lang="en-US" b="0" i="0" dirty="0">
                <a:solidFill>
                  <a:srgbClr val="374151"/>
                </a:solidFill>
                <a:effectLst/>
                <a:latin typeface="Söhne"/>
              </a:rPr>
              <a:t>Train the model on the prepared dataset, adjusting hyperparameters for optimal performance.</a:t>
            </a:r>
          </a:p>
          <a:p>
            <a:pPr marL="742950" lvl="1" indent="-285750" algn="l">
              <a:buFont typeface="+mj-lt"/>
              <a:buAutoNum type="arabicPeriod"/>
            </a:pPr>
            <a:r>
              <a:rPr lang="en-US" b="0" i="0" dirty="0">
                <a:solidFill>
                  <a:srgbClr val="374151"/>
                </a:solidFill>
                <a:effectLst/>
                <a:latin typeface="Söhne"/>
              </a:rPr>
              <a:t>Validate the model using the validation dataset to ensure it generalizes well.</a:t>
            </a:r>
          </a:p>
          <a:p>
            <a:endParaRPr lang="en-MY" dirty="0"/>
          </a:p>
        </p:txBody>
      </p:sp>
    </p:spTree>
    <p:extLst>
      <p:ext uri="{BB962C8B-B14F-4D97-AF65-F5344CB8AC3E}">
        <p14:creationId xmlns:p14="http://schemas.microsoft.com/office/powerpoint/2010/main" val="35441300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244</TotalTime>
  <Words>953</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Garamond</vt:lpstr>
      <vt:lpstr>Söhne</vt:lpstr>
      <vt:lpstr>Times New Roman</vt:lpstr>
      <vt:lpstr>Organic</vt:lpstr>
      <vt:lpstr>Project title:  RUL prediction using LSTM for Aircraft Engine  </vt:lpstr>
      <vt:lpstr>Introduction</vt:lpstr>
      <vt:lpstr>Problem Statement</vt:lpstr>
      <vt:lpstr>Proposed solution</vt:lpstr>
      <vt:lpstr>Objectives</vt:lpstr>
      <vt:lpstr>AI and software tools</vt:lpstr>
      <vt:lpstr>Budget and costing for project management</vt:lpstr>
      <vt:lpstr>Budget and costing for project testing</vt:lpstr>
      <vt:lpstr>Executing process</vt:lpstr>
      <vt:lpstr>Executing process</vt:lpstr>
      <vt:lpstr>Expected outcome</vt:lpstr>
      <vt:lpstr>Monitoring and controlling process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RUL prediction using LSTM for Aircraft Engine</dc:title>
  <dc:creator>LOHADAARSHAN A/L GOPAL</dc:creator>
  <cp:lastModifiedBy>LOHADAARSHAN A/L GOPAL</cp:lastModifiedBy>
  <cp:revision>4</cp:revision>
  <dcterms:created xsi:type="dcterms:W3CDTF">2024-01-11T03:02:43Z</dcterms:created>
  <dcterms:modified xsi:type="dcterms:W3CDTF">2024-01-11T07:20:19Z</dcterms:modified>
</cp:coreProperties>
</file>