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7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97" d="100"/>
          <a:sy n="97" d="100"/>
        </p:scale>
        <p:origin x="-145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3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8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2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3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0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5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8088-8D5D-441A-828A-A47C9BB2EC57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30340-70B6-461D-BC17-776AFF814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05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gic.sysbiol.cam.ac.uk/teaching/advancedR/slide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254001"/>
          </a:xfrm>
        </p:spPr>
        <p:txBody>
          <a:bodyPr/>
          <a:lstStyle/>
          <a:p>
            <a:r>
              <a:rPr lang="en-GB" b="1" dirty="0" smtClean="0"/>
              <a:t>Object oriented programming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485" y="1004528"/>
            <a:ext cx="6400800" cy="110452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(User-proof your code)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media.licdn.com/media/p/8/005/0a5/2eb/22ebc5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95" y="1628800"/>
            <a:ext cx="665966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64425" y="5517232"/>
            <a:ext cx="6400800" cy="110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rgbClr val="00B050"/>
                </a:solidFill>
              </a:rPr>
              <a:t>Heather Robinson</a:t>
            </a:r>
          </a:p>
          <a:p>
            <a:r>
              <a:rPr lang="en-GB" sz="2800" dirty="0" smtClean="0">
                <a:solidFill>
                  <a:srgbClr val="00B050"/>
                </a:solidFill>
              </a:rPr>
              <a:t>Heather.robinson-2@manchester.ac.uk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40" y="107829"/>
            <a:ext cx="8229600" cy="1143000"/>
          </a:xfrm>
        </p:spPr>
        <p:txBody>
          <a:bodyPr/>
          <a:lstStyle/>
          <a:p>
            <a:r>
              <a:rPr lang="en-GB" dirty="0" smtClean="0"/>
              <a:t>Approach to new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3729"/>
            <a:ext cx="2736304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900" b="1" dirty="0" smtClean="0">
                <a:solidFill>
                  <a:srgbClr val="00B050"/>
                </a:solidFill>
              </a:rPr>
              <a:t>NICE USERS</a:t>
            </a:r>
          </a:p>
          <a:p>
            <a:r>
              <a:rPr lang="en-GB" sz="2600" dirty="0" smtClean="0"/>
              <a:t>Read articles to find the best package for the job</a:t>
            </a:r>
          </a:p>
          <a:p>
            <a:r>
              <a:rPr lang="en-GB" sz="2600" dirty="0" smtClean="0"/>
              <a:t>Read the instructional PDF</a:t>
            </a:r>
          </a:p>
          <a:p>
            <a:r>
              <a:rPr lang="en-GB" sz="2600" dirty="0" smtClean="0"/>
              <a:t>Read the paper</a:t>
            </a:r>
          </a:p>
          <a:p>
            <a:r>
              <a:rPr lang="en-GB" sz="2600" dirty="0" smtClean="0"/>
              <a:t>Check the input data thoroughly </a:t>
            </a:r>
          </a:p>
          <a:p>
            <a:r>
              <a:rPr lang="en-GB" sz="2600" dirty="0" smtClean="0"/>
              <a:t>Take time to understand the output and check it is right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16140" y="1268760"/>
            <a:ext cx="3466728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300" b="1" dirty="0" smtClean="0">
                <a:solidFill>
                  <a:srgbClr val="FF0000"/>
                </a:solidFill>
              </a:rPr>
              <a:t>NAUGHTY USERS</a:t>
            </a:r>
          </a:p>
          <a:p>
            <a:r>
              <a:rPr lang="en-GB" sz="3800" dirty="0" smtClean="0"/>
              <a:t>Choose the first package they hear about/that they can get to work</a:t>
            </a:r>
          </a:p>
          <a:p>
            <a:r>
              <a:rPr lang="en-GB" sz="3800" dirty="0" smtClean="0"/>
              <a:t>Substitute variable names into the example line of code and hope it works</a:t>
            </a:r>
          </a:p>
          <a:p>
            <a:r>
              <a:rPr lang="en-GB" sz="3800" dirty="0" smtClean="0"/>
              <a:t>Violate all the assumptions with the input data </a:t>
            </a:r>
          </a:p>
          <a:p>
            <a:r>
              <a:rPr lang="en-GB" sz="3800" dirty="0" smtClean="0"/>
              <a:t>Assume that the output is right because it looks right</a:t>
            </a:r>
            <a:endParaRPr lang="en-GB" sz="3800" dirty="0"/>
          </a:p>
        </p:txBody>
      </p:sp>
      <p:pic>
        <p:nvPicPr>
          <p:cNvPr id="2050" name="Picture 2" descr="C:\Users\mqbpjhr4\Desktop\elf+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933" y="1772816"/>
            <a:ext cx="1520474" cy="35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4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40" y="107829"/>
            <a:ext cx="8229600" cy="1143000"/>
          </a:xfrm>
        </p:spPr>
        <p:txBody>
          <a:bodyPr/>
          <a:lstStyle/>
          <a:p>
            <a:r>
              <a:rPr lang="en-GB" dirty="0" smtClean="0"/>
              <a:t>User-proofing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560840" cy="5184576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/>
              <a:t>Even if you don’t plan to share, packaging makes things easier for your future self</a:t>
            </a:r>
          </a:p>
          <a:p>
            <a:r>
              <a:rPr lang="en-GB" sz="2600" dirty="0" smtClean="0"/>
              <a:t>‘Hiding’ as much of the operational code as possible makes it harder for users to break your code</a:t>
            </a:r>
          </a:p>
          <a:p>
            <a:r>
              <a:rPr lang="en-GB" sz="2600" dirty="0" smtClean="0"/>
              <a:t>This is only effective if you also outline the assumptions clearly through metadata, prompts and useful error messages</a:t>
            </a:r>
          </a:p>
          <a:p>
            <a:r>
              <a:rPr lang="en-GB" sz="2600" dirty="0" smtClean="0"/>
              <a:t>We typically think carefully about processes (functions)</a:t>
            </a:r>
          </a:p>
          <a:p>
            <a:r>
              <a:rPr lang="en-GB" sz="2600" dirty="0" smtClean="0"/>
              <a:t>In object oriented programming, we focus on objects (tables, variables, temporary variables) and how the user is going to try and manipulate them(/mess them up!)</a:t>
            </a:r>
          </a:p>
        </p:txBody>
      </p:sp>
    </p:spTree>
    <p:extLst>
      <p:ext uri="{BB962C8B-B14F-4D97-AF65-F5344CB8AC3E}">
        <p14:creationId xmlns:p14="http://schemas.microsoft.com/office/powerpoint/2010/main" val="31815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11" y="33265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OOP code is long, but robust</a:t>
            </a:r>
            <a:endParaRPr lang="en-GB" sz="4000" dirty="0"/>
          </a:p>
        </p:txBody>
      </p:sp>
      <p:pic>
        <p:nvPicPr>
          <p:cNvPr id="9218" name="Picture 2" descr="http://i.dailymail.co.uk/i/pix/2015/12/23/13/2F95098C00000578-3371891-Factory_workers_pose_with_the_largest_Christmas_cracker_ever_mad-m-28_14508756918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0388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9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11" y="62373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Stojnic</a:t>
            </a:r>
            <a:r>
              <a:rPr lang="en-GB" dirty="0" smtClean="0"/>
              <a:t> &amp; </a:t>
            </a:r>
            <a:r>
              <a:rPr lang="en-GB" dirty="0" err="1" smtClean="0"/>
              <a:t>Gatto</a:t>
            </a:r>
            <a:r>
              <a:rPr lang="en-GB" dirty="0" smtClean="0"/>
              <a:t>, 2012</a:t>
            </a:r>
            <a:endParaRPr lang="en-GB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4" y="764704"/>
            <a:ext cx="796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45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 R to screen inputs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To prevent our assumptions being violated, create new classes to help R recognise input types, and associate them with new rules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Eg</a:t>
            </a:r>
            <a:r>
              <a:rPr lang="en-GB" dirty="0" smtClean="0"/>
              <a:t>: FASTA files can contain: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DNA: CA</a:t>
            </a:r>
            <a:r>
              <a:rPr lang="en-GB" b="1" dirty="0" smtClean="0"/>
              <a:t>T</a:t>
            </a:r>
            <a:r>
              <a:rPr lang="en-GB" dirty="0" smtClean="0"/>
              <a:t>GCTAGCC 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en-GB" dirty="0" smtClean="0"/>
              <a:t>	RNA: CA</a:t>
            </a:r>
            <a:r>
              <a:rPr lang="en-GB" b="1" dirty="0" smtClean="0"/>
              <a:t>U</a:t>
            </a:r>
            <a:r>
              <a:rPr lang="en-GB" dirty="0" smtClean="0"/>
              <a:t>GC</a:t>
            </a:r>
            <a:r>
              <a:rPr lang="en-GB" b="1" dirty="0" smtClean="0"/>
              <a:t>U</a:t>
            </a:r>
            <a:r>
              <a:rPr lang="en-GB" dirty="0" smtClean="0"/>
              <a:t>AGCC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en-GB" dirty="0" smtClean="0"/>
              <a:t>	Peptide sequences: Val </a:t>
            </a:r>
            <a:r>
              <a:rPr lang="en-GB" dirty="0" err="1" smtClean="0"/>
              <a:t>Glu</a:t>
            </a:r>
            <a:r>
              <a:rPr lang="en-GB" dirty="0" smtClean="0"/>
              <a:t> </a:t>
            </a:r>
            <a:r>
              <a:rPr lang="en-GB" dirty="0" err="1" smtClean="0"/>
              <a:t>Leu</a:t>
            </a:r>
            <a:r>
              <a:rPr lang="en-GB" dirty="0" smtClean="0"/>
              <a:t> Ala </a:t>
            </a:r>
            <a:r>
              <a:rPr lang="en-GB" dirty="0" err="1" smtClean="0"/>
              <a:t>etc</a:t>
            </a:r>
            <a:r>
              <a:rPr lang="en-GB" dirty="0" smtClean="0"/>
              <a:t>… OR</a:t>
            </a:r>
          </a:p>
          <a:p>
            <a:pPr marL="0" indent="0">
              <a:buNone/>
            </a:pPr>
            <a:r>
              <a:rPr lang="en-GB" dirty="0" smtClean="0"/>
              <a:t>			       ADEJLNB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can write code to handle various possible formats differently.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There are 3 </a:t>
            </a:r>
            <a:r>
              <a:rPr lang="en-GB" dirty="0" smtClean="0"/>
              <a:t>main frameworks for dealing with different input </a:t>
            </a:r>
            <a:r>
              <a:rPr lang="en-GB" dirty="0"/>
              <a:t>classes: S3, S4 and </a:t>
            </a:r>
            <a:r>
              <a:rPr lang="en-GB" dirty="0" smtClean="0"/>
              <a:t>RC. (see markdown- RC not covered here)</a:t>
            </a:r>
          </a:p>
        </p:txBody>
      </p:sp>
    </p:spTree>
    <p:extLst>
      <p:ext uri="{BB962C8B-B14F-4D97-AF65-F5344CB8AC3E}">
        <p14:creationId xmlns:p14="http://schemas.microsoft.com/office/powerpoint/2010/main" val="14578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14885"/>
            <a:ext cx="8229600" cy="5544616"/>
          </a:xfrm>
        </p:spPr>
        <p:txBody>
          <a:bodyPr>
            <a:normAutofit/>
          </a:bodyPr>
          <a:lstStyle/>
          <a:p>
            <a:r>
              <a:rPr lang="en-GB" sz="2600" dirty="0" smtClean="0"/>
              <a:t>In </a:t>
            </a:r>
            <a:r>
              <a:rPr lang="en-GB" sz="2600" dirty="0"/>
              <a:t>OOP, objects can simultaneously belong to multiple </a:t>
            </a:r>
            <a:r>
              <a:rPr lang="en-GB" sz="2600" dirty="0" smtClean="0"/>
              <a:t>classes. These </a:t>
            </a:r>
            <a:r>
              <a:rPr lang="en-GB" sz="2600" dirty="0"/>
              <a:t>are prioritised by R in the order in which they were set.</a:t>
            </a:r>
          </a:p>
          <a:p>
            <a:r>
              <a:rPr lang="en-GB" sz="2600" dirty="0" smtClean="0"/>
              <a:t>All features of the base class are inherited (e.g. numeric/character), and new features can be set for the derived class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sz="1900" dirty="0" smtClean="0"/>
          </a:p>
          <a:p>
            <a:pPr marL="0" indent="0" algn="ctr">
              <a:buNone/>
            </a:pPr>
            <a:endParaRPr lang="en-GB" sz="100" dirty="0" smtClean="0"/>
          </a:p>
          <a:p>
            <a:pPr marL="0" indent="0" algn="ctr">
              <a:buNone/>
            </a:pPr>
            <a:r>
              <a:rPr lang="en-GB" sz="1900" dirty="0" smtClean="0"/>
              <a:t>More </a:t>
            </a:r>
            <a:r>
              <a:rPr lang="en-GB" sz="1900" dirty="0"/>
              <a:t>at https://www.programiz.com/r-programming/inheritance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5064"/>
            <a:ext cx="5865506" cy="181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5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11" y="62373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Stojnic</a:t>
            </a:r>
            <a:r>
              <a:rPr lang="en-GB" dirty="0" smtClean="0"/>
              <a:t> &amp; </a:t>
            </a:r>
            <a:r>
              <a:rPr lang="en-GB" dirty="0" err="1" smtClean="0"/>
              <a:t>Gatto</a:t>
            </a:r>
            <a:r>
              <a:rPr lang="en-GB" dirty="0" smtClean="0"/>
              <a:t>, 2012</a:t>
            </a:r>
            <a:endParaRPr lang="en-GB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71" y="1412776"/>
            <a:ext cx="796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4563" y="116632"/>
            <a:ext cx="8229600" cy="1354162"/>
          </a:xfrm>
        </p:spPr>
        <p:txBody>
          <a:bodyPr>
            <a:normAutofit/>
          </a:bodyPr>
          <a:lstStyle/>
          <a:p>
            <a:r>
              <a:rPr lang="en-GB" dirty="0" smtClean="0"/>
              <a:t>Example S4 method: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99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S4 classes</a:t>
            </a:r>
          </a:p>
          <a:p>
            <a:pPr marL="0" indent="0">
              <a:buNone/>
            </a:pPr>
            <a:r>
              <a:rPr lang="en-GB" sz="2400" dirty="0"/>
              <a:t>https://www.r-project.org/conferences/useR-2004/Keynotes/Leisch.pdfObject </a:t>
            </a:r>
            <a:r>
              <a:rPr lang="en-GB" sz="2400" dirty="0" smtClean="0"/>
              <a:t>oriented programming</a:t>
            </a:r>
          </a:p>
          <a:p>
            <a:r>
              <a:rPr lang="en-GB" dirty="0" smtClean="0"/>
              <a:t>S3 classes</a:t>
            </a:r>
          </a:p>
          <a:p>
            <a:pPr marL="0" indent="0">
              <a:buNone/>
            </a:pPr>
            <a:r>
              <a:rPr lang="en-GB" sz="2600" dirty="0"/>
              <a:t>http://adv-r.had.co.nz/S3.html</a:t>
            </a:r>
            <a:endParaRPr lang="en-GB" sz="2600" dirty="0" smtClean="0"/>
          </a:p>
          <a:p>
            <a:r>
              <a:rPr lang="en-GB" dirty="0" smtClean="0"/>
              <a:t>Online slides on OOP in R</a:t>
            </a:r>
          </a:p>
          <a:p>
            <a:pPr marL="0" indent="0">
              <a:buNone/>
            </a:pPr>
            <a:r>
              <a:rPr lang="en-GB" sz="2600" dirty="0">
                <a:hlinkClick r:id="rId2"/>
              </a:rPr>
              <a:t>http://</a:t>
            </a:r>
            <a:r>
              <a:rPr lang="en-GB" sz="2600" dirty="0" smtClean="0">
                <a:hlinkClick r:id="rId2"/>
              </a:rPr>
              <a:t>logic.sysbiol.cam.ac.uk/teaching/advancedR/slides.pdf</a:t>
            </a:r>
            <a:endParaRPr lang="en-GB" sz="26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 algn="ctr">
              <a:buNone/>
            </a:pPr>
            <a:r>
              <a:rPr lang="en-GB" sz="4700" dirty="0" smtClean="0"/>
              <a:t>Upcoming courses with Research IT</a:t>
            </a:r>
          </a:p>
          <a:p>
            <a:pPr marL="0" indent="0" algn="ctr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2400" dirty="0" smtClean="0"/>
              <a:t>13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Feb </a:t>
            </a:r>
            <a:r>
              <a:rPr lang="en-GB" sz="2400" b="1" dirty="0"/>
              <a:t>Introduction to High Performance Computing </a:t>
            </a:r>
            <a:r>
              <a:rPr lang="en-GB" sz="2400" b="1" dirty="0" smtClean="0"/>
              <a:t>&amp; using CSF/DPSF</a:t>
            </a:r>
          </a:p>
          <a:p>
            <a:pPr marL="0" indent="0">
              <a:buNone/>
            </a:pPr>
            <a:r>
              <a:rPr lang="en-GB" sz="2400" dirty="0" smtClean="0"/>
              <a:t>21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Feb </a:t>
            </a:r>
            <a:r>
              <a:rPr lang="en-GB" sz="2400" b="1" dirty="0"/>
              <a:t>Introduction to version control using Git</a:t>
            </a:r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54629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349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oriented programming</vt:lpstr>
      <vt:lpstr>Approach to new packages</vt:lpstr>
      <vt:lpstr>User-proofing</vt:lpstr>
      <vt:lpstr>OOP code is long, but robust</vt:lpstr>
      <vt:lpstr>PowerPoint Presentation</vt:lpstr>
      <vt:lpstr>Train R to screen inputs</vt:lpstr>
      <vt:lpstr>Inheritance</vt:lpstr>
      <vt:lpstr>Example S4 method:</vt:lpstr>
      <vt:lpstr>Extra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mqbpjhr4</dc:creator>
  <cp:lastModifiedBy>mqbpjhr4</cp:lastModifiedBy>
  <cp:revision>59</cp:revision>
  <dcterms:created xsi:type="dcterms:W3CDTF">2017-12-01T08:11:52Z</dcterms:created>
  <dcterms:modified xsi:type="dcterms:W3CDTF">2017-12-04T09:48:54Z</dcterms:modified>
</cp:coreProperties>
</file>