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5" r:id="rId6"/>
    <p:sldId id="264" r:id="rId7"/>
    <p:sldId id="274" r:id="rId8"/>
    <p:sldId id="268" r:id="rId9"/>
    <p:sldId id="269" r:id="rId10"/>
    <p:sldId id="270" r:id="rId11"/>
    <p:sldId id="271" r:id="rId12"/>
    <p:sldId id="273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B806C-EABA-4E7B-ADC0-305EAD0AC615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B3EA9-8FF4-4853-B28F-9203C4102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uk/dataset/statistics_on_obesity_physical_activity_and_diet_englan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Follow</a:t>
            </a:r>
            <a:r>
              <a:rPr lang="en-GB" baseline="0" dirty="0"/>
              <a:t> google public data, click GDP global, first record, more information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Data </a:t>
            </a:r>
            <a:r>
              <a:rPr lang="en-GB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gov</a:t>
            </a:r>
            <a:r>
              <a:rPr lang="en-GB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UK  Click health, then</a:t>
            </a:r>
            <a:r>
              <a:rPr lang="en-GB" sz="1200" b="0" i="0" u="sng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GB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Statistics on Obesity, Physical Activity and Diet, England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EUROP[A CLICK ON CONTRIBUTORS, EUROPEAN PARLIAMENT-</a:t>
            </a:r>
            <a:r>
              <a:rPr lang="en-GB" sz="1200" b="0" i="0" u="sng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see what people think</a:t>
            </a:r>
            <a:endParaRPr lang="en-GB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Click environment,</a:t>
            </a:r>
            <a:r>
              <a:rPr lang="en-GB" sz="1200" b="0" i="0" u="sng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show flooding (GIS) and conservation areas</a:t>
            </a:r>
            <a:endParaRPr lang="en-GB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Open</a:t>
            </a:r>
            <a:r>
              <a:rPr lang="en-GB" sz="1200" b="0" i="0" u="sng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zip- </a:t>
            </a:r>
            <a:endParaRPr lang="en-GB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B3EA9-8FF4-4853-B28F-9203C4102F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25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GetData</a:t>
            </a:r>
            <a:r>
              <a:rPr lang="en-GB" dirty="0"/>
              <a:t> will</a:t>
            </a:r>
            <a:r>
              <a:rPr lang="en-GB" baseline="0" dirty="0"/>
              <a:t> also call data from the Shuttle Radar Tomography map or plot country boundaries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B3EA9-8FF4-4853-B28F-9203C4102F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44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F1F8-25DF-4607-B924-D6107E0B0B93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F86-FE84-41A0-B38C-3002B2492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04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F1F8-25DF-4607-B924-D6107E0B0B93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F86-FE84-41A0-B38C-3002B2492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55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F1F8-25DF-4607-B924-D6107E0B0B93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F86-FE84-41A0-B38C-3002B2492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0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F1F8-25DF-4607-B924-D6107E0B0B93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F86-FE84-41A0-B38C-3002B2492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91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F1F8-25DF-4607-B924-D6107E0B0B93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F86-FE84-41A0-B38C-3002B2492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73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F1F8-25DF-4607-B924-D6107E0B0B93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F86-FE84-41A0-B38C-3002B2492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5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F1F8-25DF-4607-B924-D6107E0B0B93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F86-FE84-41A0-B38C-3002B2492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63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F1F8-25DF-4607-B924-D6107E0B0B93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F86-FE84-41A0-B38C-3002B2492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81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F1F8-25DF-4607-B924-D6107E0B0B93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F86-FE84-41A0-B38C-3002B2492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9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F1F8-25DF-4607-B924-D6107E0B0B93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F86-FE84-41A0-B38C-3002B2492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74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F1F8-25DF-4607-B924-D6107E0B0B93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F86-FE84-41A0-B38C-3002B2492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3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4F1F8-25DF-4607-B924-D6107E0B0B93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E0F86-FE84-41A0-B38C-3002B2492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9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UMgrou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publicdata/directory" TargetMode="External"/><Relationship Id="rId7" Type="http://schemas.openxmlformats.org/officeDocument/2006/relationships/hyperlink" Target="http://www.worldclim.org/version1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ta.europa.eu/euodp/en/data/" TargetMode="External"/><Relationship Id="rId5" Type="http://schemas.openxmlformats.org/officeDocument/2006/relationships/hyperlink" Target="https://data.gov.uk/" TargetMode="External"/><Relationship Id="rId4" Type="http://schemas.openxmlformats.org/officeDocument/2006/relationships/hyperlink" Target="https://archive.ics.uci.edu/ml/dataset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4761769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arth from space tim peak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4" t="887" r="5" b="-261"/>
          <a:stretch/>
        </p:blipFill>
        <p:spPr bwMode="auto">
          <a:xfrm>
            <a:off x="0" y="0"/>
            <a:ext cx="9144000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404664"/>
            <a:ext cx="7772400" cy="1470025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Enhancing your research with public data: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an introduction to WORLDCLIM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5445224"/>
            <a:ext cx="6400800" cy="1176536"/>
          </a:xfrm>
        </p:spPr>
        <p:txBody>
          <a:bodyPr>
            <a:normAutofit fontScale="92500"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Heather Robinson</a:t>
            </a:r>
          </a:p>
          <a:p>
            <a:pPr algn="r"/>
            <a:r>
              <a:rPr lang="en-GB" dirty="0">
                <a:solidFill>
                  <a:schemeClr val="bg1"/>
                </a:solidFill>
              </a:rPr>
              <a:t>Heather.robinson-2@manchester.ac.uk</a:t>
            </a:r>
          </a:p>
        </p:txBody>
      </p:sp>
    </p:spTree>
    <p:extLst>
      <p:ext uri="{BB962C8B-B14F-4D97-AF65-F5344CB8AC3E}">
        <p14:creationId xmlns:p14="http://schemas.microsoft.com/office/powerpoint/2010/main" val="6749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214312"/>
            <a:ext cx="67532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7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832648"/>
          </a:xfrm>
        </p:spPr>
        <p:txBody>
          <a:bodyPr>
            <a:normAutofit fontScale="47500" lnSpcReduction="20000"/>
          </a:bodyPr>
          <a:lstStyle/>
          <a:p>
            <a:r>
              <a:rPr lang="en-GB" sz="8600" dirty="0"/>
              <a:t>Plotting parameter ranges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e2&lt;-extent(-12,90,20,80)						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zoom&lt;-crop(raster(‘bio5.bil’), e2)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par(mar=c(0,0,0,2))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breakpoints &lt;- c(18,22,28,31)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colors</a:t>
            </a:r>
            <a:r>
              <a:rPr lang="en-GB" dirty="0">
                <a:latin typeface="Consolas" panose="020B0609020204030204" pitchFamily="49" charset="0"/>
              </a:rPr>
              <a:t> &lt;- c("gray85","gray50","gray70")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plot((zoom$bio5/10),breaks=</a:t>
            </a:r>
            <a:r>
              <a:rPr lang="en-GB" dirty="0" err="1">
                <a:latin typeface="Consolas" panose="020B0609020204030204" pitchFamily="49" charset="0"/>
              </a:rPr>
              <a:t>breakpoints,col</a:t>
            </a:r>
            <a:r>
              <a:rPr lang="en-GB" dirty="0">
                <a:latin typeface="Consolas" panose="020B0609020204030204" pitchFamily="49" charset="0"/>
              </a:rPr>
              <a:t>=</a:t>
            </a:r>
            <a:r>
              <a:rPr lang="en-GB" dirty="0" err="1">
                <a:latin typeface="Consolas" panose="020B0609020204030204" pitchFamily="49" charset="0"/>
              </a:rPr>
              <a:t>colors,xaxt</a:t>
            </a:r>
            <a:r>
              <a:rPr lang="en-GB" dirty="0">
                <a:latin typeface="Consolas" panose="020B0609020204030204" pitchFamily="49" charset="0"/>
              </a:rPr>
              <a:t>='n',</a:t>
            </a:r>
            <a:r>
              <a:rPr lang="en-GB" dirty="0" err="1">
                <a:latin typeface="Consolas" panose="020B0609020204030204" pitchFamily="49" charset="0"/>
              </a:rPr>
              <a:t>yaxt</a:t>
            </a:r>
            <a:r>
              <a:rPr lang="en-GB" dirty="0">
                <a:latin typeface="Consolas" panose="020B0609020204030204" pitchFamily="49" charset="0"/>
              </a:rPr>
              <a:t>='</a:t>
            </a:r>
            <a:r>
              <a:rPr lang="en-GB" dirty="0" err="1">
                <a:latin typeface="Consolas" panose="020B0609020204030204" pitchFamily="49" charset="0"/>
              </a:rPr>
              <a:t>n',,horizontal</a:t>
            </a:r>
            <a:r>
              <a:rPr lang="en-GB" dirty="0">
                <a:latin typeface="Consolas" panose="020B0609020204030204" pitchFamily="49" charset="0"/>
              </a:rPr>
              <a:t>=</a:t>
            </a:r>
            <a:r>
              <a:rPr lang="en-GB" dirty="0" err="1">
                <a:latin typeface="Consolas" panose="020B0609020204030204" pitchFamily="49" charset="0"/>
              </a:rPr>
              <a:t>TRUE,xlim</a:t>
            </a:r>
            <a:r>
              <a:rPr lang="en-GB" dirty="0">
                <a:latin typeface="Consolas" panose="020B0609020204030204" pitchFamily="49" charset="0"/>
              </a:rPr>
              <a:t>=c(-170,180),</a:t>
            </a:r>
            <a:r>
              <a:rPr lang="en-GB" dirty="0" err="1">
                <a:latin typeface="Consolas" panose="020B0609020204030204" pitchFamily="49" charset="0"/>
              </a:rPr>
              <a:t>ylim</a:t>
            </a:r>
            <a:r>
              <a:rPr lang="en-GB" dirty="0">
                <a:latin typeface="Consolas" panose="020B0609020204030204" pitchFamily="49" charset="0"/>
              </a:rPr>
              <a:t>=c(-55,85))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map(</a:t>
            </a:r>
            <a:r>
              <a:rPr lang="en-GB" dirty="0" err="1">
                <a:latin typeface="Consolas" panose="020B0609020204030204" pitchFamily="49" charset="0"/>
              </a:rPr>
              <a:t>xlim</a:t>
            </a:r>
            <a:r>
              <a:rPr lang="en-GB" dirty="0">
                <a:latin typeface="Consolas" panose="020B0609020204030204" pitchFamily="49" charset="0"/>
              </a:rPr>
              <a:t>=c(-10,32),</a:t>
            </a:r>
            <a:r>
              <a:rPr lang="en-GB" dirty="0" err="1">
                <a:latin typeface="Consolas" panose="020B0609020204030204" pitchFamily="49" charset="0"/>
              </a:rPr>
              <a:t>ylim</a:t>
            </a:r>
            <a:r>
              <a:rPr lang="en-GB" dirty="0">
                <a:latin typeface="Consolas" panose="020B0609020204030204" pitchFamily="49" charset="0"/>
              </a:rPr>
              <a:t>=c(35,65),add=T)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par(</a:t>
            </a:r>
            <a:r>
              <a:rPr lang="en-GB" dirty="0" err="1">
                <a:latin typeface="Consolas" panose="020B0609020204030204" pitchFamily="49" charset="0"/>
              </a:rPr>
              <a:t>xpd</a:t>
            </a:r>
            <a:r>
              <a:rPr lang="en-GB" dirty="0">
                <a:latin typeface="Consolas" panose="020B0609020204030204" pitchFamily="49" charset="0"/>
              </a:rPr>
              <a:t>=TRUE)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legend(-4,18,legend=expression(paste("Temp (",</a:t>
            </a:r>
            <a:r>
              <a:rPr lang="en-GB" dirty="0" err="1">
                <a:latin typeface="Consolas" panose="020B0609020204030204" pitchFamily="49" charset="0"/>
              </a:rPr>
              <a:t>degree,"C</a:t>
            </a:r>
            <a:r>
              <a:rPr lang="en-GB" dirty="0">
                <a:latin typeface="Consolas" panose="020B0609020204030204" pitchFamily="49" charset="0"/>
              </a:rPr>
              <a:t>)")),col="</a:t>
            </a:r>
            <a:r>
              <a:rPr lang="en-GB" dirty="0" err="1">
                <a:latin typeface="Consolas" panose="020B0609020204030204" pitchFamily="49" charset="0"/>
              </a:rPr>
              <a:t>white",title</a:t>
            </a:r>
            <a:r>
              <a:rPr lang="en-GB" dirty="0">
                <a:latin typeface="Consolas" panose="020B0609020204030204" pitchFamily="49" charset="0"/>
              </a:rPr>
              <a:t>="",</a:t>
            </a:r>
            <a:r>
              <a:rPr lang="en-GB" dirty="0" err="1">
                <a:latin typeface="Consolas" panose="020B0609020204030204" pitchFamily="49" charset="0"/>
              </a:rPr>
              <a:t>bty</a:t>
            </a:r>
            <a:r>
              <a:rPr lang="en-GB" dirty="0">
                <a:latin typeface="Consolas" panose="020B0609020204030204" pitchFamily="49" charset="0"/>
              </a:rPr>
              <a:t>="n")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longitude&lt;-</a:t>
            </a:r>
            <a:r>
              <a:rPr lang="en-GB" dirty="0" err="1">
                <a:latin typeface="Consolas" panose="020B0609020204030204" pitchFamily="49" charset="0"/>
              </a:rPr>
              <a:t>as.numeric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as.character</a:t>
            </a:r>
            <a:r>
              <a:rPr lang="en-GB" dirty="0">
                <a:latin typeface="Consolas" panose="020B0609020204030204" pitchFamily="49" charset="0"/>
              </a:rPr>
              <a:t>(longitude))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par(</a:t>
            </a:r>
            <a:r>
              <a:rPr lang="en-GB" dirty="0" err="1">
                <a:latin typeface="Consolas" panose="020B0609020204030204" pitchFamily="49" charset="0"/>
              </a:rPr>
              <a:t>pch</a:t>
            </a:r>
            <a:r>
              <a:rPr lang="en-GB" dirty="0">
                <a:latin typeface="Consolas" panose="020B0609020204030204" pitchFamily="49" charset="0"/>
              </a:rPr>
              <a:t>=21, col="black")						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# POINTS FOR PRESENT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for (s in unique(site[Spar==1])) {points(mean(longitude[site==s]),mean(latitude[site==s]),</a:t>
            </a:r>
            <a:r>
              <a:rPr lang="en-GB" dirty="0" err="1">
                <a:latin typeface="Consolas" panose="020B0609020204030204" pitchFamily="49" charset="0"/>
              </a:rPr>
              <a:t>bg</a:t>
            </a:r>
            <a:r>
              <a:rPr lang="en-GB" dirty="0">
                <a:latin typeface="Consolas" panose="020B0609020204030204" pitchFamily="49" charset="0"/>
              </a:rPr>
              <a:t>=“yellow”)}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legend(-160,-30, "S. </a:t>
            </a:r>
            <a:r>
              <a:rPr lang="en-GB" dirty="0" err="1">
                <a:latin typeface="Consolas" panose="020B0609020204030204" pitchFamily="49" charset="0"/>
              </a:rPr>
              <a:t>paradoxus</a:t>
            </a:r>
            <a:r>
              <a:rPr lang="en-GB" dirty="0">
                <a:latin typeface="Consolas" panose="020B0609020204030204" pitchFamily="49" charset="0"/>
              </a:rPr>
              <a:t>",col="yellow",</a:t>
            </a:r>
            <a:r>
              <a:rPr lang="en-GB" dirty="0" err="1">
                <a:latin typeface="Consolas" panose="020B0609020204030204" pitchFamily="49" charset="0"/>
              </a:rPr>
              <a:t>pch</a:t>
            </a:r>
            <a:r>
              <a:rPr lang="en-GB" dirty="0">
                <a:latin typeface="Consolas" panose="020B0609020204030204" pitchFamily="49" charset="0"/>
              </a:rPr>
              <a:t>=19,title="",</a:t>
            </a:r>
            <a:r>
              <a:rPr lang="en-GB" dirty="0" err="1">
                <a:latin typeface="Consolas" panose="020B0609020204030204" pitchFamily="49" charset="0"/>
              </a:rPr>
              <a:t>bty</a:t>
            </a:r>
            <a:r>
              <a:rPr lang="en-GB" dirty="0">
                <a:latin typeface="Consolas" panose="020B0609020204030204" pitchFamily="49" charset="0"/>
              </a:rPr>
              <a:t>="n")</a:t>
            </a:r>
          </a:p>
        </p:txBody>
      </p:sp>
    </p:spTree>
    <p:extLst>
      <p:ext uri="{BB962C8B-B14F-4D97-AF65-F5344CB8AC3E}">
        <p14:creationId xmlns:p14="http://schemas.microsoft.com/office/powerpoint/2010/main" val="180368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" y="476672"/>
            <a:ext cx="9104152" cy="6543610"/>
          </a:xfrm>
        </p:spPr>
      </p:pic>
    </p:spTree>
    <p:extLst>
      <p:ext uri="{BB962C8B-B14F-4D97-AF65-F5344CB8AC3E}">
        <p14:creationId xmlns:p14="http://schemas.microsoft.com/office/powerpoint/2010/main" val="151362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76672"/>
            <a:ext cx="9132330" cy="6563863"/>
          </a:xfrm>
        </p:spPr>
      </p:pic>
    </p:spTree>
    <p:extLst>
      <p:ext uri="{BB962C8B-B14F-4D97-AF65-F5344CB8AC3E}">
        <p14:creationId xmlns:p14="http://schemas.microsoft.com/office/powerpoint/2010/main" val="345502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" r="37238" b="40050"/>
          <a:stretch/>
        </p:blipFill>
        <p:spPr bwMode="auto">
          <a:xfrm>
            <a:off x="0" y="1"/>
            <a:ext cx="931984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1400"/>
            <a:ext cx="9324528" cy="1575048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GB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11279423" cy="331236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onlinelibrary.wiley.com/</a:t>
            </a:r>
            <a:r>
              <a:rPr lang="en-GB" sz="2800" dirty="0" err="1"/>
              <a:t>doi</a:t>
            </a:r>
            <a:r>
              <a:rPr lang="en-GB" sz="2800" dirty="0"/>
              <a:t>/10.1002/ece3.1919/full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2800" dirty="0">
                <a:hlinkClick r:id="rId3"/>
              </a:rPr>
              <a:t>http://github.com/RUMgroup</a:t>
            </a:r>
            <a:endParaRPr lang="en-GB" sz="2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2800" dirty="0"/>
              <a:t>www.worldclim.org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2800" dirty="0" smtClean="0"/>
              <a:t>https</a:t>
            </a:r>
            <a:r>
              <a:rPr lang="en-GB" sz="2800" dirty="0"/>
              <a:t>://www.r-bloggers.com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5464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94220" y="260648"/>
            <a:ext cx="10153128" cy="136815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3200" dirty="0"/>
              <a:t>Enhancing your own data with public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89448"/>
            <a:ext cx="8229600" cy="49685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Draw in data from other fields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Include data collected under different conditions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Adding data from additional sites or time periods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Increase analytical power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Reducing the financial and time cost of sampling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Testing models/algorithms with independently </a:t>
            </a:r>
          </a:p>
          <a:p>
            <a:pPr marL="0" indent="0">
              <a:buNone/>
            </a:pPr>
            <a:r>
              <a:rPr lang="en-GB" sz="2800" dirty="0"/>
              <a:t>     collected data</a:t>
            </a:r>
          </a:p>
        </p:txBody>
      </p:sp>
    </p:spTree>
    <p:extLst>
      <p:ext uri="{BB962C8B-B14F-4D97-AF65-F5344CB8AC3E}">
        <p14:creationId xmlns:p14="http://schemas.microsoft.com/office/powerpoint/2010/main" val="220109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821" y="404664"/>
            <a:ext cx="5495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Example data sources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821" y="1124744"/>
            <a:ext cx="828092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hlinkClick r:id="rId3"/>
              </a:rPr>
              <a:t>https://www.google.com/publicdata/directory</a:t>
            </a:r>
            <a:r>
              <a:rPr lang="en-GB" sz="2000" dirty="0"/>
              <a:t> - </a:t>
            </a:r>
            <a:r>
              <a:rPr lang="en-GB" sz="2400" dirty="0"/>
              <a:t>Google public data</a:t>
            </a:r>
          </a:p>
          <a:p>
            <a:endParaRPr lang="en-GB" sz="2000" dirty="0"/>
          </a:p>
          <a:p>
            <a:r>
              <a:rPr lang="en-GB" sz="2000" dirty="0">
                <a:hlinkClick r:id="rId4"/>
              </a:rPr>
              <a:t>https://archive.ics.uci.edu/ml/datasets.html</a:t>
            </a:r>
            <a:r>
              <a:rPr lang="en-GB" sz="2000" dirty="0"/>
              <a:t> - </a:t>
            </a:r>
            <a:r>
              <a:rPr lang="en-GB" sz="2400" dirty="0"/>
              <a:t>machine learning datasets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>
                <a:hlinkClick r:id="rId5"/>
              </a:rPr>
              <a:t>https://data.gov.uk/</a:t>
            </a:r>
            <a:r>
              <a:rPr lang="en-GB" sz="2000" dirty="0"/>
              <a:t> - </a:t>
            </a:r>
            <a:r>
              <a:rPr lang="en-GB" sz="2400" dirty="0"/>
              <a:t>UK national datasets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>
                <a:hlinkClick r:id="rId6"/>
              </a:rPr>
              <a:t>http://data.europa.eu/euodp/en/data/</a:t>
            </a:r>
            <a:r>
              <a:rPr lang="en-GB" sz="2000" dirty="0"/>
              <a:t> - </a:t>
            </a:r>
            <a:r>
              <a:rPr lang="en-GB" sz="2400" dirty="0"/>
              <a:t>European datasets</a:t>
            </a:r>
          </a:p>
          <a:p>
            <a:endParaRPr lang="en-GB" sz="2400" dirty="0"/>
          </a:p>
          <a:p>
            <a:r>
              <a:rPr lang="en-GB" sz="2400" dirty="0" err="1"/>
              <a:t>rvest</a:t>
            </a:r>
            <a:r>
              <a:rPr lang="en-GB" sz="2400" dirty="0"/>
              <a:t> package- web scraping tool</a:t>
            </a:r>
          </a:p>
          <a:p>
            <a:endParaRPr lang="en-GB" sz="2000" dirty="0"/>
          </a:p>
          <a:p>
            <a:r>
              <a:rPr lang="en-GB" sz="2000" dirty="0">
                <a:hlinkClick r:id="rId7"/>
              </a:rPr>
              <a:t>http://www.worldclim.org/version1n</a:t>
            </a:r>
            <a:r>
              <a:rPr lang="en-GB" sz="2000" dirty="0"/>
              <a:t> -</a:t>
            </a:r>
            <a:r>
              <a:rPr lang="en-GB" sz="2400" dirty="0" err="1"/>
              <a:t>Worldclim</a:t>
            </a:r>
            <a:r>
              <a:rPr lang="en-GB" sz="2400" dirty="0"/>
              <a:t> climate data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00821" y="4492283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sz="2400" dirty="0"/>
          </a:p>
          <a:p>
            <a:r>
              <a:rPr lang="en-GB" sz="2400" dirty="0"/>
              <a:t>Formats: CSV file, GIS layers, </a:t>
            </a:r>
            <a:r>
              <a:rPr lang="en-GB" sz="2400" dirty="0" err="1"/>
              <a:t>BIL</a:t>
            </a:r>
            <a:r>
              <a:rPr lang="en-GB" sz="2400" dirty="0"/>
              <a:t> or TIFF files</a:t>
            </a:r>
          </a:p>
        </p:txBody>
      </p:sp>
    </p:spTree>
    <p:extLst>
      <p:ext uri="{BB962C8B-B14F-4D97-AF65-F5344CB8AC3E}">
        <p14:creationId xmlns:p14="http://schemas.microsoft.com/office/powerpoint/2010/main" val="208641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890"/>
            <a:ext cx="9144000" cy="581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3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-4"/>
            <a:ext cx="9202435" cy="6822948"/>
          </a:xfrm>
        </p:spPr>
      </p:pic>
    </p:spTree>
    <p:extLst>
      <p:ext uri="{BB962C8B-B14F-4D97-AF65-F5344CB8AC3E}">
        <p14:creationId xmlns:p14="http://schemas.microsoft.com/office/powerpoint/2010/main" val="197296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2" t="3677" r="7442" b="9297"/>
          <a:stretch/>
        </p:blipFill>
        <p:spPr>
          <a:xfrm>
            <a:off x="179512" y="1276311"/>
            <a:ext cx="8746557" cy="51125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Library(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raster</a:t>
            </a:r>
            <a:r>
              <a:rPr lang="en-GB" sz="16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 err="1">
                <a:latin typeface="Consolas" panose="020B0609020204030204" pitchFamily="49" charset="0"/>
              </a:rPr>
              <a:t>bioclim</a:t>
            </a:r>
            <a:r>
              <a:rPr lang="en-GB" sz="1600" dirty="0">
                <a:latin typeface="Consolas" panose="020B0609020204030204" pitchFamily="49" charset="0"/>
              </a:rPr>
              <a:t>&lt;-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getData</a:t>
            </a:r>
            <a:r>
              <a:rPr lang="en-GB" sz="1600" dirty="0">
                <a:latin typeface="Consolas" panose="020B0609020204030204" pitchFamily="49" charset="0"/>
              </a:rPr>
              <a:t>('</a:t>
            </a:r>
            <a:r>
              <a:rPr lang="en-GB" sz="1600" dirty="0" err="1">
                <a:latin typeface="Consolas" panose="020B0609020204030204" pitchFamily="49" charset="0"/>
              </a:rPr>
              <a:t>worldclim</a:t>
            </a:r>
            <a:r>
              <a:rPr lang="en-GB" sz="1600" dirty="0">
                <a:latin typeface="Consolas" panose="020B0609020204030204" pitchFamily="49" charset="0"/>
              </a:rPr>
              <a:t>', </a:t>
            </a:r>
            <a:r>
              <a:rPr lang="en-GB" sz="1600" dirty="0" err="1">
                <a:latin typeface="Consolas" panose="020B0609020204030204" pitchFamily="49" charset="0"/>
              </a:rPr>
              <a:t>var</a:t>
            </a:r>
            <a:r>
              <a:rPr lang="en-GB" sz="1600" dirty="0">
                <a:latin typeface="Consolas" panose="020B0609020204030204" pitchFamily="49" charset="0"/>
              </a:rPr>
              <a:t>='bio', res=2.5)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plot(bioclim$bio1, main="Annual Mean Temperature")</a:t>
            </a:r>
          </a:p>
          <a:p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55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942" y="188640"/>
            <a:ext cx="8634529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BIOCLIM</a:t>
            </a:r>
            <a:r>
              <a:rPr lang="en-GB" dirty="0"/>
              <a:t> layers as map layers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plot((bioclim$bio5/10),</a:t>
            </a:r>
            <a:r>
              <a:rPr lang="en-GB" sz="1400" dirty="0" err="1">
                <a:latin typeface="Consolas" panose="020B0609020204030204" pitchFamily="49" charset="0"/>
              </a:rPr>
              <a:t>xaxt</a:t>
            </a:r>
            <a:r>
              <a:rPr lang="en-GB" sz="1400" dirty="0">
                <a:latin typeface="Consolas" panose="020B0609020204030204" pitchFamily="49" charset="0"/>
              </a:rPr>
              <a:t>='</a:t>
            </a:r>
            <a:r>
              <a:rPr lang="en-GB" sz="1400" dirty="0" err="1">
                <a:latin typeface="Consolas" panose="020B0609020204030204" pitchFamily="49" charset="0"/>
              </a:rPr>
              <a:t>n',horizontal</a:t>
            </a:r>
            <a:r>
              <a:rPr lang="en-GB" sz="1400" dirty="0">
                <a:latin typeface="Consolas" panose="020B0609020204030204" pitchFamily="49" charset="0"/>
              </a:rPr>
              <a:t>=</a:t>
            </a:r>
            <a:r>
              <a:rPr lang="en-GB" sz="1400" dirty="0" err="1">
                <a:latin typeface="Consolas" panose="020B0609020204030204" pitchFamily="49" charset="0"/>
              </a:rPr>
              <a:t>TRUE,xlim</a:t>
            </a:r>
            <a:r>
              <a:rPr lang="en-GB" sz="1400" dirty="0">
                <a:latin typeface="Consolas" panose="020B0609020204030204" pitchFamily="49" charset="0"/>
              </a:rPr>
              <a:t>=c(-170,180),</a:t>
            </a:r>
            <a:r>
              <a:rPr lang="en-GB" sz="1400" dirty="0" err="1">
                <a:latin typeface="Consolas" panose="020B0609020204030204" pitchFamily="49" charset="0"/>
              </a:rPr>
              <a:t>ylim</a:t>
            </a:r>
            <a:r>
              <a:rPr lang="en-GB" sz="1400" dirty="0">
                <a:latin typeface="Consolas" panose="020B0609020204030204" pitchFamily="49" charset="0"/>
              </a:rPr>
              <a:t>=c(-55,85))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map(</a:t>
            </a:r>
            <a:r>
              <a:rPr lang="en-GB" sz="1400" dirty="0" err="1">
                <a:latin typeface="Consolas" panose="020B0609020204030204" pitchFamily="49" charset="0"/>
              </a:rPr>
              <a:t>xlim</a:t>
            </a:r>
            <a:r>
              <a:rPr lang="en-GB" sz="1400" dirty="0">
                <a:latin typeface="Consolas" panose="020B0609020204030204" pitchFamily="49" charset="0"/>
              </a:rPr>
              <a:t>=c(-170,180),</a:t>
            </a:r>
            <a:r>
              <a:rPr lang="en-GB" sz="1400" dirty="0" err="1">
                <a:latin typeface="Consolas" panose="020B0609020204030204" pitchFamily="49" charset="0"/>
              </a:rPr>
              <a:t>ylim</a:t>
            </a:r>
            <a:r>
              <a:rPr lang="en-GB" sz="1400" dirty="0">
                <a:latin typeface="Consolas" panose="020B0609020204030204" pitchFamily="49" charset="0"/>
              </a:rPr>
              <a:t>=c(-65,85),add=T)</a:t>
            </a:r>
          </a:p>
          <a:p>
            <a:pPr marL="0" indent="0">
              <a:buNone/>
            </a:pPr>
            <a:r>
              <a:rPr lang="en-GB" sz="1400" dirty="0"/>
              <a:t>par(</a:t>
            </a:r>
            <a:r>
              <a:rPr lang="en-GB" sz="1400" dirty="0" err="1"/>
              <a:t>xpd</a:t>
            </a:r>
            <a:r>
              <a:rPr lang="en-GB" sz="1400" dirty="0"/>
              <a:t>=TRUE)		</a:t>
            </a:r>
          </a:p>
          <a:p>
            <a:pPr marL="0" indent="0">
              <a:buNone/>
            </a:pPr>
            <a:r>
              <a:rPr lang="en-GB" sz="1400" dirty="0"/>
              <a:t>for (s in unique(site[Spar==1])) {points(mean(longitude[site==s]),mean(latitude[site==s]),</a:t>
            </a:r>
            <a:r>
              <a:rPr lang="en-GB" sz="1400" dirty="0" err="1"/>
              <a:t>bg</a:t>
            </a:r>
            <a:r>
              <a:rPr lang="en-GB" sz="1400" dirty="0"/>
              <a:t>="navy")}</a:t>
            </a:r>
          </a:p>
          <a:p>
            <a:pPr marL="0" indent="0">
              <a:buNone/>
            </a:pPr>
            <a:r>
              <a:rPr lang="en-GB" sz="1400" dirty="0"/>
              <a:t>legend(-160,-30, "Species </a:t>
            </a:r>
            <a:r>
              <a:rPr lang="en-GB" sz="1400" dirty="0" err="1"/>
              <a:t>X",col</a:t>
            </a:r>
            <a:r>
              <a:rPr lang="en-GB" sz="1400" dirty="0"/>
              <a:t>=c("navy"),</a:t>
            </a:r>
            <a:r>
              <a:rPr lang="en-GB" sz="1400" dirty="0" err="1"/>
              <a:t>pch</a:t>
            </a:r>
            <a:r>
              <a:rPr lang="en-GB" sz="1400" dirty="0"/>
              <a:t>=16,title="",</a:t>
            </a:r>
            <a:r>
              <a:rPr lang="en-GB" sz="1400" dirty="0" err="1"/>
              <a:t>bty</a:t>
            </a:r>
            <a:r>
              <a:rPr lang="en-GB" sz="1400" dirty="0"/>
              <a:t>="n")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3"/>
          <a:stretch/>
        </p:blipFill>
        <p:spPr>
          <a:xfrm>
            <a:off x="192156" y="2244208"/>
            <a:ext cx="8964488" cy="461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>
                <a:hlinkClick r:id="rId2"/>
              </a:rPr>
              <a:t>https://www.ncbi.nlm.nih.gov/pmc/articles/PMC4761769/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Species X is uncommon in the UK but more common in the Mediterranean</a:t>
            </a:r>
          </a:p>
          <a:p>
            <a:r>
              <a:rPr lang="en-GB" sz="2400" dirty="0"/>
              <a:t>Hypothesis: habitat is limited by temperature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FF0000"/>
                </a:solidFill>
              </a:rPr>
              <a:t>Use </a:t>
            </a:r>
            <a:r>
              <a:rPr lang="en-GB" sz="2400" dirty="0" err="1">
                <a:solidFill>
                  <a:srgbClr val="FF0000"/>
                </a:solidFill>
              </a:rPr>
              <a:t>BIOCLIM</a:t>
            </a:r>
            <a:r>
              <a:rPr lang="en-GB" sz="2400" dirty="0">
                <a:solidFill>
                  <a:srgbClr val="FF0000"/>
                </a:solidFill>
              </a:rPr>
              <a:t> to extract maximum annual temperature values for each sampling location</a:t>
            </a:r>
          </a:p>
          <a:p>
            <a:r>
              <a:rPr lang="en-GB" sz="2400" dirty="0">
                <a:solidFill>
                  <a:srgbClr val="FF0000"/>
                </a:solidFill>
              </a:rPr>
              <a:t>Run regression analysis including temperature as a factor</a:t>
            </a:r>
          </a:p>
        </p:txBody>
      </p:sp>
    </p:spTree>
    <p:extLst>
      <p:ext uri="{BB962C8B-B14F-4D97-AF65-F5344CB8AC3E}">
        <p14:creationId xmlns:p14="http://schemas.microsoft.com/office/powerpoint/2010/main" val="48964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Extracting </a:t>
            </a:r>
            <a:r>
              <a:rPr lang="en-GB" dirty="0" err="1"/>
              <a:t>BIOCLIM</a:t>
            </a:r>
            <a:r>
              <a:rPr lang="en-GB" dirty="0"/>
              <a:t> values using coordinates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1700" dirty="0" err="1">
                <a:latin typeface="Consolas" panose="020B0609020204030204" pitchFamily="49" charset="0"/>
              </a:rPr>
              <a:t>bioclim</a:t>
            </a:r>
            <a:r>
              <a:rPr lang="en-GB" sz="1700" dirty="0">
                <a:latin typeface="Consolas" panose="020B0609020204030204" pitchFamily="49" charset="0"/>
              </a:rPr>
              <a:t>&lt;-</a:t>
            </a:r>
            <a:r>
              <a:rPr lang="en-GB" sz="1700" dirty="0" err="1">
                <a:latin typeface="Consolas" panose="020B0609020204030204" pitchFamily="49" charset="0"/>
              </a:rPr>
              <a:t>getData</a:t>
            </a:r>
            <a:r>
              <a:rPr lang="en-GB" sz="1700" dirty="0">
                <a:latin typeface="Consolas" panose="020B0609020204030204" pitchFamily="49" charset="0"/>
              </a:rPr>
              <a:t>('</a:t>
            </a:r>
            <a:r>
              <a:rPr lang="en-GB" sz="1700" dirty="0" err="1">
                <a:latin typeface="Consolas" panose="020B0609020204030204" pitchFamily="49" charset="0"/>
              </a:rPr>
              <a:t>worldclim</a:t>
            </a:r>
            <a:r>
              <a:rPr lang="en-GB" sz="1700" dirty="0">
                <a:latin typeface="Consolas" panose="020B0609020204030204" pitchFamily="49" charset="0"/>
              </a:rPr>
              <a:t>', </a:t>
            </a:r>
            <a:r>
              <a:rPr lang="en-GB" sz="1700" dirty="0" err="1">
                <a:latin typeface="Consolas" panose="020B0609020204030204" pitchFamily="49" charset="0"/>
              </a:rPr>
              <a:t>var</a:t>
            </a:r>
            <a:r>
              <a:rPr lang="en-GB" sz="1700" dirty="0">
                <a:latin typeface="Consolas" panose="020B0609020204030204" pitchFamily="49" charset="0"/>
              </a:rPr>
              <a:t>='bio', res=2.5))</a:t>
            </a:r>
          </a:p>
          <a:p>
            <a:pPr marL="0" indent="0">
              <a:buNone/>
            </a:pPr>
            <a:r>
              <a:rPr lang="en-GB" sz="1700" dirty="0" err="1">
                <a:latin typeface="Consolas" panose="020B0609020204030204" pitchFamily="49" charset="0"/>
              </a:rPr>
              <a:t>climdata</a:t>
            </a:r>
            <a:r>
              <a:rPr lang="en-GB" sz="1700" dirty="0">
                <a:latin typeface="Consolas" panose="020B0609020204030204" pitchFamily="49" charset="0"/>
              </a:rPr>
              <a:t>&lt;-file(paste("climdata.txt"), open="w")cat("hostName","latitude","longitude","Xannualtemp","xdiurnalrange","isothermality","tempseasonality","maxtemp","mincoldtemp","xtemprange","xtempwetquart","xtempdryquart","xtemphotquart","xtempcoldquart","xprec","precwetmonth","precdrymonth","precseasonality","\n", file="climdata.txt", </a:t>
            </a:r>
            <a:r>
              <a:rPr lang="en-GB" sz="1700" dirty="0" err="1">
                <a:latin typeface="Consolas" panose="020B0609020204030204" pitchFamily="49" charset="0"/>
              </a:rPr>
              <a:t>sep</a:t>
            </a:r>
            <a:r>
              <a:rPr lang="en-GB" sz="1700" dirty="0">
                <a:latin typeface="Consolas" panose="020B0609020204030204" pitchFamily="49" charset="0"/>
              </a:rPr>
              <a:t>="\t", append=TRUE)</a:t>
            </a:r>
          </a:p>
          <a:p>
            <a:pPr marL="0" indent="0">
              <a:buNone/>
            </a:pPr>
            <a:endParaRPr lang="en-GB" sz="1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>
                <a:latin typeface="Consolas" panose="020B0609020204030204" pitchFamily="49" charset="0"/>
              </a:rPr>
              <a:t>l=</a:t>
            </a:r>
            <a:r>
              <a:rPr lang="en-GB" sz="1700" dirty="0" err="1">
                <a:latin typeface="Consolas" panose="020B0609020204030204" pitchFamily="49" charset="0"/>
              </a:rPr>
              <a:t>sampledata$longitude</a:t>
            </a:r>
            <a:endParaRPr lang="en-GB" sz="1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>
                <a:latin typeface="Consolas" panose="020B0609020204030204" pitchFamily="49" charset="0"/>
              </a:rPr>
              <a:t>a=</a:t>
            </a:r>
            <a:r>
              <a:rPr lang="en-GB" sz="1700" dirty="0" err="1">
                <a:latin typeface="Consolas" panose="020B0609020204030204" pitchFamily="49" charset="0"/>
              </a:rPr>
              <a:t>sampledata$latitude</a:t>
            </a:r>
            <a:endParaRPr lang="en-GB" sz="1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>
                <a:latin typeface="Consolas" panose="020B0609020204030204" pitchFamily="49" charset="0"/>
              </a:rPr>
              <a:t>for (n in 1:166){c&lt;-c(l[n],l[n]+0.01,a[n],a[n]+0.01)</a:t>
            </a:r>
          </a:p>
          <a:p>
            <a:pPr marL="0" indent="0">
              <a:buNone/>
            </a:pPr>
            <a:r>
              <a:rPr lang="en-GB" sz="1700" dirty="0">
                <a:latin typeface="Consolas" panose="020B0609020204030204" pitchFamily="49" charset="0"/>
              </a:rPr>
              <a:t>e&lt;-extent(c)						</a:t>
            </a:r>
          </a:p>
          <a:p>
            <a:pPr marL="0" indent="0">
              <a:buNone/>
            </a:pPr>
            <a:r>
              <a:rPr lang="en-GB" sz="1700" dirty="0">
                <a:latin typeface="Consolas" panose="020B0609020204030204" pitchFamily="49" charset="0"/>
              </a:rPr>
              <a:t>zoom&lt;-crop(</a:t>
            </a:r>
            <a:r>
              <a:rPr lang="en-GB" sz="1700" dirty="0" err="1">
                <a:latin typeface="Consolas" panose="020B0609020204030204" pitchFamily="49" charset="0"/>
              </a:rPr>
              <a:t>bioclim</a:t>
            </a:r>
            <a:r>
              <a:rPr lang="en-GB" sz="1700" dirty="0">
                <a:latin typeface="Consolas" panose="020B0609020204030204" pitchFamily="49" charset="0"/>
              </a:rPr>
              <a:t>, e)					</a:t>
            </a:r>
          </a:p>
          <a:p>
            <a:pPr marL="0" indent="0">
              <a:buNone/>
            </a:pPr>
            <a:endParaRPr lang="en-GB" sz="1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>
                <a:latin typeface="Consolas" panose="020B0609020204030204" pitchFamily="49" charset="0"/>
              </a:rPr>
              <a:t>cat((paste(</a:t>
            </a:r>
            <a:r>
              <a:rPr lang="en-GB" sz="1700" dirty="0" err="1">
                <a:latin typeface="Consolas" panose="020B0609020204030204" pitchFamily="49" charset="0"/>
              </a:rPr>
              <a:t>sampledata$hostName</a:t>
            </a:r>
            <a:r>
              <a:rPr lang="en-GB" sz="1700" dirty="0">
                <a:latin typeface="Consolas" panose="020B0609020204030204" pitchFamily="49" charset="0"/>
              </a:rPr>
              <a:t>[n])),</a:t>
            </a:r>
            <a:r>
              <a:rPr lang="en-GB" sz="1700" dirty="0" err="1">
                <a:latin typeface="Consolas" panose="020B0609020204030204" pitchFamily="49" charset="0"/>
              </a:rPr>
              <a:t>ymin</a:t>
            </a:r>
            <a:r>
              <a:rPr lang="en-GB" sz="1700" dirty="0">
                <a:latin typeface="Consolas" panose="020B0609020204030204" pitchFamily="49" charset="0"/>
              </a:rPr>
              <a:t>(zoom),</a:t>
            </a:r>
            <a:r>
              <a:rPr lang="en-GB" sz="1700" dirty="0" err="1">
                <a:latin typeface="Consolas" panose="020B0609020204030204" pitchFamily="49" charset="0"/>
              </a:rPr>
              <a:t>xmin</a:t>
            </a:r>
            <a:r>
              <a:rPr lang="en-GB" sz="1700" dirty="0">
                <a:latin typeface="Consolas" panose="020B0609020204030204" pitchFamily="49" charset="0"/>
              </a:rPr>
              <a:t>(zoom),</a:t>
            </a:r>
            <a:r>
              <a:rPr lang="en-GB" sz="1700" dirty="0" err="1">
                <a:latin typeface="Consolas" panose="020B0609020204030204" pitchFamily="49" charset="0"/>
              </a:rPr>
              <a:t>minValue</a:t>
            </a:r>
            <a:r>
              <a:rPr lang="en-GB" sz="1700" dirty="0">
                <a:latin typeface="Consolas" panose="020B0609020204030204" pitchFamily="49" charset="0"/>
              </a:rPr>
              <a:t>(zoom$bio1),</a:t>
            </a:r>
            <a:r>
              <a:rPr lang="en-GB" sz="1700" dirty="0" err="1">
                <a:latin typeface="Consolas" panose="020B0609020204030204" pitchFamily="49" charset="0"/>
              </a:rPr>
              <a:t>minValue</a:t>
            </a:r>
            <a:r>
              <a:rPr lang="en-GB" sz="1700" dirty="0">
                <a:latin typeface="Consolas" panose="020B0609020204030204" pitchFamily="49" charset="0"/>
              </a:rPr>
              <a:t>(zoom$bio2),</a:t>
            </a:r>
            <a:r>
              <a:rPr lang="en-GB" sz="1700" dirty="0" err="1">
                <a:latin typeface="Consolas" panose="020B0609020204030204" pitchFamily="49" charset="0"/>
              </a:rPr>
              <a:t>minValue</a:t>
            </a:r>
            <a:r>
              <a:rPr lang="en-GB" sz="1700" dirty="0">
                <a:latin typeface="Consolas" panose="020B0609020204030204" pitchFamily="49" charset="0"/>
              </a:rPr>
              <a:t>(zoom$bio3),</a:t>
            </a:r>
            <a:r>
              <a:rPr lang="en-GB" sz="1700" dirty="0" err="1">
                <a:latin typeface="Consolas" panose="020B0609020204030204" pitchFamily="49" charset="0"/>
              </a:rPr>
              <a:t>minValue</a:t>
            </a:r>
            <a:r>
              <a:rPr lang="en-GB" sz="1700" dirty="0">
                <a:latin typeface="Consolas" panose="020B0609020204030204" pitchFamily="49" charset="0"/>
              </a:rPr>
              <a:t>(zoom$bio4),</a:t>
            </a:r>
            <a:r>
              <a:rPr lang="en-GB" sz="1700" dirty="0" err="1">
                <a:latin typeface="Consolas" panose="020B0609020204030204" pitchFamily="49" charset="0"/>
              </a:rPr>
              <a:t>minValue</a:t>
            </a:r>
            <a:r>
              <a:rPr lang="en-GB" sz="1700" dirty="0">
                <a:latin typeface="Consolas" panose="020B0609020204030204" pitchFamily="49" charset="0"/>
              </a:rPr>
              <a:t>(zoom$bio5), </a:t>
            </a:r>
            <a:r>
              <a:rPr lang="en-GB" sz="1700" dirty="0" err="1">
                <a:latin typeface="Consolas" panose="020B0609020204030204" pitchFamily="49" charset="0"/>
              </a:rPr>
              <a:t>minValue</a:t>
            </a:r>
            <a:r>
              <a:rPr lang="en-GB" sz="1700" dirty="0">
                <a:latin typeface="Consolas" panose="020B0609020204030204" pitchFamily="49" charset="0"/>
              </a:rPr>
              <a:t>(zoom$bio6), </a:t>
            </a:r>
            <a:r>
              <a:rPr lang="en-GB" sz="1700" dirty="0" err="1">
                <a:latin typeface="Consolas" panose="020B0609020204030204" pitchFamily="49" charset="0"/>
              </a:rPr>
              <a:t>minValue</a:t>
            </a:r>
            <a:r>
              <a:rPr lang="en-GB" sz="1700" dirty="0">
                <a:latin typeface="Consolas" panose="020B0609020204030204" pitchFamily="49" charset="0"/>
              </a:rPr>
              <a:t>(zoom$bio7), </a:t>
            </a:r>
            <a:r>
              <a:rPr lang="en-GB" sz="1700" dirty="0" err="1">
                <a:latin typeface="Consolas" panose="020B0609020204030204" pitchFamily="49" charset="0"/>
              </a:rPr>
              <a:t>minValue</a:t>
            </a:r>
            <a:r>
              <a:rPr lang="en-GB" sz="1700" dirty="0">
                <a:latin typeface="Consolas" panose="020B0609020204030204" pitchFamily="49" charset="0"/>
              </a:rPr>
              <a:t>(zoom$bio8), </a:t>
            </a:r>
            <a:r>
              <a:rPr lang="en-GB" sz="1700" dirty="0" err="1">
                <a:latin typeface="Consolas" panose="020B0609020204030204" pitchFamily="49" charset="0"/>
              </a:rPr>
              <a:t>minValue</a:t>
            </a:r>
            <a:r>
              <a:rPr lang="en-GB" sz="1700" dirty="0">
                <a:latin typeface="Consolas" panose="020B0609020204030204" pitchFamily="49" charset="0"/>
              </a:rPr>
              <a:t>(zoom$bio9), </a:t>
            </a:r>
            <a:r>
              <a:rPr lang="en-GB" sz="1700" dirty="0" err="1">
                <a:latin typeface="Consolas" panose="020B0609020204030204" pitchFamily="49" charset="0"/>
              </a:rPr>
              <a:t>minValue</a:t>
            </a:r>
            <a:r>
              <a:rPr lang="en-GB" sz="1700" dirty="0">
                <a:latin typeface="Consolas" panose="020B0609020204030204" pitchFamily="49" charset="0"/>
              </a:rPr>
              <a:t>(zoom$bio10), </a:t>
            </a:r>
            <a:r>
              <a:rPr lang="en-GB" sz="1700" dirty="0" err="1">
                <a:latin typeface="Consolas" panose="020B0609020204030204" pitchFamily="49" charset="0"/>
              </a:rPr>
              <a:t>minValue</a:t>
            </a:r>
            <a:r>
              <a:rPr lang="en-GB" sz="1700" dirty="0">
                <a:latin typeface="Consolas" panose="020B0609020204030204" pitchFamily="49" charset="0"/>
              </a:rPr>
              <a:t>(zoom$bio11), </a:t>
            </a:r>
            <a:r>
              <a:rPr lang="en-GB" sz="1700" dirty="0" err="1">
                <a:latin typeface="Consolas" panose="020B0609020204030204" pitchFamily="49" charset="0"/>
              </a:rPr>
              <a:t>minValue</a:t>
            </a:r>
            <a:r>
              <a:rPr lang="en-GB" sz="1700" dirty="0">
                <a:latin typeface="Consolas" panose="020B0609020204030204" pitchFamily="49" charset="0"/>
              </a:rPr>
              <a:t>(zoom$bio12), </a:t>
            </a:r>
            <a:r>
              <a:rPr lang="en-GB" sz="1700" dirty="0" err="1">
                <a:latin typeface="Consolas" panose="020B0609020204030204" pitchFamily="49" charset="0"/>
              </a:rPr>
              <a:t>minValue</a:t>
            </a:r>
            <a:r>
              <a:rPr lang="en-GB" sz="1700" dirty="0">
                <a:latin typeface="Consolas" panose="020B0609020204030204" pitchFamily="49" charset="0"/>
              </a:rPr>
              <a:t>(zoom$bio13), </a:t>
            </a:r>
            <a:r>
              <a:rPr lang="en-GB" sz="1700" dirty="0" err="1">
                <a:latin typeface="Consolas" panose="020B0609020204030204" pitchFamily="49" charset="0"/>
              </a:rPr>
              <a:t>minValue</a:t>
            </a:r>
            <a:r>
              <a:rPr lang="en-GB" sz="1700" dirty="0">
                <a:latin typeface="Consolas" panose="020B0609020204030204" pitchFamily="49" charset="0"/>
              </a:rPr>
              <a:t>(zoom$bio14), </a:t>
            </a:r>
            <a:r>
              <a:rPr lang="en-GB" sz="1700" dirty="0" err="1">
                <a:latin typeface="Consolas" panose="020B0609020204030204" pitchFamily="49" charset="0"/>
              </a:rPr>
              <a:t>minValue</a:t>
            </a:r>
            <a:r>
              <a:rPr lang="en-GB" sz="1700" dirty="0">
                <a:latin typeface="Consolas" panose="020B0609020204030204" pitchFamily="49" charset="0"/>
              </a:rPr>
              <a:t>(zoom$bio15), "\n", file="climdata.txt", </a:t>
            </a:r>
            <a:r>
              <a:rPr lang="en-GB" sz="1700" dirty="0" err="1">
                <a:latin typeface="Consolas" panose="020B0609020204030204" pitchFamily="49" charset="0"/>
              </a:rPr>
              <a:t>sep</a:t>
            </a:r>
            <a:r>
              <a:rPr lang="en-GB" sz="1700" dirty="0">
                <a:latin typeface="Consolas" panose="020B0609020204030204" pitchFamily="49" charset="0"/>
              </a:rPr>
              <a:t>="\t", fill=FALSE, labels=NULL, append=TRUE)} </a:t>
            </a:r>
          </a:p>
          <a:p>
            <a:pPr marL="0" indent="0">
              <a:buNone/>
            </a:pPr>
            <a:endParaRPr lang="en-GB" sz="1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</a:rPr>
              <a:t>climdata</a:t>
            </a:r>
            <a:r>
              <a:rPr lang="en-GB" sz="1600" dirty="0">
                <a:latin typeface="Consolas" panose="020B0609020204030204" pitchFamily="49" charset="0"/>
              </a:rPr>
              <a:t>&lt;-</a:t>
            </a:r>
            <a:r>
              <a:rPr lang="en-GB" sz="1600" dirty="0" err="1">
                <a:latin typeface="Consolas" panose="020B0609020204030204" pitchFamily="49" charset="0"/>
              </a:rPr>
              <a:t>read.table</a:t>
            </a:r>
            <a:r>
              <a:rPr lang="en-GB" sz="1600" dirty="0">
                <a:latin typeface="Consolas" panose="020B0609020204030204" pitchFamily="49" charset="0"/>
              </a:rPr>
              <a:t>("climdata.txt", header=TRUE)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</a:rPr>
              <a:t>joined&lt;-merge(</a:t>
            </a:r>
            <a:r>
              <a:rPr lang="en-GB" sz="1600" dirty="0" err="1">
                <a:latin typeface="Consolas" panose="020B0609020204030204" pitchFamily="49" charset="0"/>
              </a:rPr>
              <a:t>sampledata,climdata</a:t>
            </a:r>
            <a:r>
              <a:rPr lang="en-GB" sz="1600" dirty="0">
                <a:latin typeface="Consolas" panose="020B0609020204030204" pitchFamily="49" charset="0"/>
              </a:rPr>
              <a:t>, by="</a:t>
            </a:r>
            <a:r>
              <a:rPr lang="en-GB" sz="1600" dirty="0" err="1">
                <a:latin typeface="Consolas" panose="020B0609020204030204" pitchFamily="49" charset="0"/>
              </a:rPr>
              <a:t>hostName</a:t>
            </a:r>
            <a:r>
              <a:rPr lang="en-GB" sz="1600" dirty="0">
                <a:latin typeface="Consolas" panose="020B0609020204030204" pitchFamily="49" charset="0"/>
              </a:rPr>
              <a:t>")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9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405</Words>
  <Application>Microsoft Office PowerPoint</Application>
  <PresentationFormat>On-screen Show (4:3)</PresentationFormat>
  <Paragraphs>98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Enhancing your research with public data: an introduction to WORLDCLIM</vt:lpstr>
      <vt:lpstr>Enhancing your own data with public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research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your research with public data: An introduction to WORLDCLIM</dc:title>
  <dc:creator>Heather Robinson</dc:creator>
  <cp:lastModifiedBy>Heather Robinson</cp:lastModifiedBy>
  <cp:revision>49</cp:revision>
  <dcterms:created xsi:type="dcterms:W3CDTF">2016-11-30T14:15:25Z</dcterms:created>
  <dcterms:modified xsi:type="dcterms:W3CDTF">2016-12-05T09:25:52Z</dcterms:modified>
</cp:coreProperties>
</file>