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7" r:id="rId3"/>
    <p:sldId id="256"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CB05D3-4589-4C2B-B6B3-56CF19AFC083}">
          <p14:sldIdLst>
            <p14:sldId id="258"/>
            <p14:sldId id="257"/>
          </p14:sldIdLst>
        </p14:section>
        <p14:section name="Untitled Section" id="{42269AB0-1FAC-4163-9F5B-CA7F8A4869B2}">
          <p14:sldIdLst>
            <p14:sldId id="256"/>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599082-75F4-448C-90C7-768945FAD19F}"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3C791C-68F2-4B47-842F-D241160864F4}" type="slidenum">
              <a:rPr lang="en-IN" smtClean="0"/>
              <a:t>‹#›</a:t>
            </a:fld>
            <a:endParaRPr lang="en-IN"/>
          </a:p>
        </p:txBody>
      </p:sp>
    </p:spTree>
    <p:extLst>
      <p:ext uri="{BB962C8B-B14F-4D97-AF65-F5344CB8AC3E}">
        <p14:creationId xmlns:p14="http://schemas.microsoft.com/office/powerpoint/2010/main" val="1090486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599082-75F4-448C-90C7-768945FAD19F}" type="datetimeFigureOut">
              <a:rPr lang="en-IN" smtClean="0"/>
              <a:t>01-10-2024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3C791C-68F2-4B47-842F-D241160864F4}" type="slidenum">
              <a:rPr lang="en-IN" smtClean="0"/>
              <a:t>‹#›</a:t>
            </a:fld>
            <a:endParaRPr lang="en-IN"/>
          </a:p>
        </p:txBody>
      </p:sp>
    </p:spTree>
    <p:extLst>
      <p:ext uri="{BB962C8B-B14F-4D97-AF65-F5344CB8AC3E}">
        <p14:creationId xmlns:p14="http://schemas.microsoft.com/office/powerpoint/2010/main" val="479188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9599082-75F4-448C-90C7-768945FAD19F}"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3C791C-68F2-4B47-842F-D241160864F4}" type="slidenum">
              <a:rPr lang="en-IN" smtClean="0"/>
              <a:t>‹#›</a:t>
            </a:fld>
            <a:endParaRPr lang="en-IN"/>
          </a:p>
        </p:txBody>
      </p:sp>
    </p:spTree>
    <p:extLst>
      <p:ext uri="{BB962C8B-B14F-4D97-AF65-F5344CB8AC3E}">
        <p14:creationId xmlns:p14="http://schemas.microsoft.com/office/powerpoint/2010/main" val="2616803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9599082-75F4-448C-90C7-768945FAD19F}"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3C791C-68F2-4B47-842F-D241160864F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05775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599082-75F4-448C-90C7-768945FAD19F}"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3C791C-68F2-4B47-842F-D241160864F4}" type="slidenum">
              <a:rPr lang="en-IN" smtClean="0"/>
              <a:t>‹#›</a:t>
            </a:fld>
            <a:endParaRPr lang="en-IN"/>
          </a:p>
        </p:txBody>
      </p:sp>
    </p:spTree>
    <p:extLst>
      <p:ext uri="{BB962C8B-B14F-4D97-AF65-F5344CB8AC3E}">
        <p14:creationId xmlns:p14="http://schemas.microsoft.com/office/powerpoint/2010/main" val="2077899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599082-75F4-448C-90C7-768945FAD19F}" type="datetimeFigureOut">
              <a:rPr lang="en-IN" smtClean="0"/>
              <a:t>01-10-2024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3C791C-68F2-4B47-842F-D241160864F4}" type="slidenum">
              <a:rPr lang="en-IN" smtClean="0"/>
              <a:t>‹#›</a:t>
            </a:fld>
            <a:endParaRPr lang="en-IN"/>
          </a:p>
        </p:txBody>
      </p:sp>
    </p:spTree>
    <p:extLst>
      <p:ext uri="{BB962C8B-B14F-4D97-AF65-F5344CB8AC3E}">
        <p14:creationId xmlns:p14="http://schemas.microsoft.com/office/powerpoint/2010/main" val="405737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599082-75F4-448C-90C7-768945FAD19F}" type="datetimeFigureOut">
              <a:rPr lang="en-IN" smtClean="0"/>
              <a:t>01-10-2024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3C791C-68F2-4B47-842F-D241160864F4}" type="slidenum">
              <a:rPr lang="en-IN" smtClean="0"/>
              <a:t>‹#›</a:t>
            </a:fld>
            <a:endParaRPr lang="en-IN"/>
          </a:p>
        </p:txBody>
      </p:sp>
    </p:spTree>
    <p:extLst>
      <p:ext uri="{BB962C8B-B14F-4D97-AF65-F5344CB8AC3E}">
        <p14:creationId xmlns:p14="http://schemas.microsoft.com/office/powerpoint/2010/main" val="1125763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599082-75F4-448C-90C7-768945FAD19F}"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3C791C-68F2-4B47-842F-D241160864F4}" type="slidenum">
              <a:rPr lang="en-IN" smtClean="0"/>
              <a:t>‹#›</a:t>
            </a:fld>
            <a:endParaRPr lang="en-IN"/>
          </a:p>
        </p:txBody>
      </p:sp>
    </p:spTree>
    <p:extLst>
      <p:ext uri="{BB962C8B-B14F-4D97-AF65-F5344CB8AC3E}">
        <p14:creationId xmlns:p14="http://schemas.microsoft.com/office/powerpoint/2010/main" val="1752777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599082-75F4-448C-90C7-768945FAD19F}"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3C791C-68F2-4B47-842F-D241160864F4}" type="slidenum">
              <a:rPr lang="en-IN" smtClean="0"/>
              <a:t>‹#›</a:t>
            </a:fld>
            <a:endParaRPr lang="en-IN"/>
          </a:p>
        </p:txBody>
      </p:sp>
    </p:spTree>
    <p:extLst>
      <p:ext uri="{BB962C8B-B14F-4D97-AF65-F5344CB8AC3E}">
        <p14:creationId xmlns:p14="http://schemas.microsoft.com/office/powerpoint/2010/main" val="1111542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9599082-75F4-448C-90C7-768945FAD19F}"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3C791C-68F2-4B47-842F-D241160864F4}" type="slidenum">
              <a:rPr lang="en-IN" smtClean="0"/>
              <a:t>‹#›</a:t>
            </a:fld>
            <a:endParaRPr lang="en-IN"/>
          </a:p>
        </p:txBody>
      </p:sp>
    </p:spTree>
    <p:extLst>
      <p:ext uri="{BB962C8B-B14F-4D97-AF65-F5344CB8AC3E}">
        <p14:creationId xmlns:p14="http://schemas.microsoft.com/office/powerpoint/2010/main" val="1984532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599082-75F4-448C-90C7-768945FAD19F}"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3C791C-68F2-4B47-842F-D241160864F4}" type="slidenum">
              <a:rPr lang="en-IN" smtClean="0"/>
              <a:t>‹#›</a:t>
            </a:fld>
            <a:endParaRPr lang="en-IN"/>
          </a:p>
        </p:txBody>
      </p:sp>
    </p:spTree>
    <p:extLst>
      <p:ext uri="{BB962C8B-B14F-4D97-AF65-F5344CB8AC3E}">
        <p14:creationId xmlns:p14="http://schemas.microsoft.com/office/powerpoint/2010/main" val="3795527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599082-75F4-448C-90C7-768945FAD19F}" type="datetimeFigureOut">
              <a:rPr lang="en-IN" smtClean="0"/>
              <a:t>01-10-2024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3C791C-68F2-4B47-842F-D241160864F4}" type="slidenum">
              <a:rPr lang="en-IN" smtClean="0"/>
              <a:t>‹#›</a:t>
            </a:fld>
            <a:endParaRPr lang="en-IN"/>
          </a:p>
        </p:txBody>
      </p:sp>
    </p:spTree>
    <p:extLst>
      <p:ext uri="{BB962C8B-B14F-4D97-AF65-F5344CB8AC3E}">
        <p14:creationId xmlns:p14="http://schemas.microsoft.com/office/powerpoint/2010/main" val="3169958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599082-75F4-448C-90C7-768945FAD19F}" type="datetimeFigureOut">
              <a:rPr lang="en-IN" smtClean="0"/>
              <a:t>01-10-2024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3C791C-68F2-4B47-842F-D241160864F4}" type="slidenum">
              <a:rPr lang="en-IN" smtClean="0"/>
              <a:t>‹#›</a:t>
            </a:fld>
            <a:endParaRPr lang="en-IN"/>
          </a:p>
        </p:txBody>
      </p:sp>
    </p:spTree>
    <p:extLst>
      <p:ext uri="{BB962C8B-B14F-4D97-AF65-F5344CB8AC3E}">
        <p14:creationId xmlns:p14="http://schemas.microsoft.com/office/powerpoint/2010/main" val="2659651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9599082-75F4-448C-90C7-768945FAD19F}" type="datetimeFigureOut">
              <a:rPr lang="en-IN" smtClean="0"/>
              <a:t>01-10-2024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F3C791C-68F2-4B47-842F-D241160864F4}" type="slidenum">
              <a:rPr lang="en-IN" smtClean="0"/>
              <a:t>‹#›</a:t>
            </a:fld>
            <a:endParaRPr lang="en-IN"/>
          </a:p>
        </p:txBody>
      </p:sp>
    </p:spTree>
    <p:extLst>
      <p:ext uri="{BB962C8B-B14F-4D97-AF65-F5344CB8AC3E}">
        <p14:creationId xmlns:p14="http://schemas.microsoft.com/office/powerpoint/2010/main" val="2889581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9599082-75F4-448C-90C7-768945FAD19F}" type="datetimeFigureOut">
              <a:rPr lang="en-IN" smtClean="0"/>
              <a:t>01-10-2024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F3C791C-68F2-4B47-842F-D241160864F4}" type="slidenum">
              <a:rPr lang="en-IN" smtClean="0"/>
              <a:t>‹#›</a:t>
            </a:fld>
            <a:endParaRPr lang="en-IN"/>
          </a:p>
        </p:txBody>
      </p:sp>
    </p:spTree>
    <p:extLst>
      <p:ext uri="{BB962C8B-B14F-4D97-AF65-F5344CB8AC3E}">
        <p14:creationId xmlns:p14="http://schemas.microsoft.com/office/powerpoint/2010/main" val="2050889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9599082-75F4-448C-90C7-768945FAD19F}" type="datetimeFigureOut">
              <a:rPr lang="en-IN" smtClean="0"/>
              <a:t>01-10-2024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F3C791C-68F2-4B47-842F-D241160864F4}" type="slidenum">
              <a:rPr lang="en-IN" smtClean="0"/>
              <a:t>‹#›</a:t>
            </a:fld>
            <a:endParaRPr lang="en-IN"/>
          </a:p>
        </p:txBody>
      </p:sp>
    </p:spTree>
    <p:extLst>
      <p:ext uri="{BB962C8B-B14F-4D97-AF65-F5344CB8AC3E}">
        <p14:creationId xmlns:p14="http://schemas.microsoft.com/office/powerpoint/2010/main" val="1599198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599082-75F4-448C-90C7-768945FAD19F}" type="datetimeFigureOut">
              <a:rPr lang="en-IN" smtClean="0"/>
              <a:t>01-10-2024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3C791C-68F2-4B47-842F-D241160864F4}" type="slidenum">
              <a:rPr lang="en-IN" smtClean="0"/>
              <a:t>‹#›</a:t>
            </a:fld>
            <a:endParaRPr lang="en-IN"/>
          </a:p>
        </p:txBody>
      </p:sp>
    </p:spTree>
    <p:extLst>
      <p:ext uri="{BB962C8B-B14F-4D97-AF65-F5344CB8AC3E}">
        <p14:creationId xmlns:p14="http://schemas.microsoft.com/office/powerpoint/2010/main" val="717439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9599082-75F4-448C-90C7-768945FAD19F}" type="datetimeFigureOut">
              <a:rPr lang="en-IN" smtClean="0"/>
              <a:t>01-10-2024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F3C791C-68F2-4B47-842F-D241160864F4}" type="slidenum">
              <a:rPr lang="en-IN" smtClean="0"/>
              <a:t>‹#›</a:t>
            </a:fld>
            <a:endParaRPr lang="en-IN"/>
          </a:p>
        </p:txBody>
      </p:sp>
    </p:spTree>
    <p:extLst>
      <p:ext uri="{BB962C8B-B14F-4D97-AF65-F5344CB8AC3E}">
        <p14:creationId xmlns:p14="http://schemas.microsoft.com/office/powerpoint/2010/main" val="426768340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96B2-39BE-0800-55DF-013BD82F789B}"/>
              </a:ext>
            </a:extLst>
          </p:cNvPr>
          <p:cNvSpPr>
            <a:spLocks noGrp="1"/>
          </p:cNvSpPr>
          <p:nvPr>
            <p:ph type="title"/>
          </p:nvPr>
        </p:nvSpPr>
        <p:spPr>
          <a:xfrm>
            <a:off x="378541" y="1052485"/>
            <a:ext cx="10710147" cy="1400530"/>
          </a:xfrm>
        </p:spPr>
        <p:txBody>
          <a:bodyPr/>
          <a:lstStyle/>
          <a:p>
            <a:r>
              <a:rPr lang="en-US" dirty="0"/>
              <a:t>EMPLOYEE DATA ANALYSIS USING EXCEL</a:t>
            </a:r>
            <a:endParaRPr lang="en-IN" dirty="0"/>
          </a:p>
        </p:txBody>
      </p:sp>
      <p:sp>
        <p:nvSpPr>
          <p:cNvPr id="3" name="Content Placeholder 2">
            <a:extLst>
              <a:ext uri="{FF2B5EF4-FFF2-40B4-BE49-F238E27FC236}">
                <a16:creationId xmlns:a16="http://schemas.microsoft.com/office/drawing/2014/main" id="{061AEFCD-BB08-23CA-0119-48200B30D16E}"/>
              </a:ext>
            </a:extLst>
          </p:cNvPr>
          <p:cNvSpPr>
            <a:spLocks noGrp="1"/>
          </p:cNvSpPr>
          <p:nvPr>
            <p:ph idx="1"/>
          </p:nvPr>
        </p:nvSpPr>
        <p:spPr/>
        <p:txBody>
          <a:bodyPr/>
          <a:lstStyle/>
          <a:p>
            <a:endParaRPr lang="en-US" dirty="0"/>
          </a:p>
          <a:p>
            <a:endParaRPr lang="en-IN" dirty="0"/>
          </a:p>
          <a:p>
            <a:endParaRPr lang="en-IN" dirty="0"/>
          </a:p>
          <a:p>
            <a:endParaRPr lang="en-IN" dirty="0"/>
          </a:p>
          <a:p>
            <a:r>
              <a:rPr lang="en-IN" dirty="0"/>
              <a:t>STUDENT NAME: RUP KANWAR </a:t>
            </a:r>
          </a:p>
          <a:p>
            <a:r>
              <a:rPr lang="en-IN" dirty="0"/>
              <a:t>REGISTERNO:312210411</a:t>
            </a:r>
          </a:p>
          <a:p>
            <a:r>
              <a:rPr lang="en-IN" dirty="0"/>
              <a:t>DEPARTMENT:B.COM GENERAL</a:t>
            </a:r>
          </a:p>
          <a:p>
            <a:r>
              <a:rPr lang="en-IN" dirty="0"/>
              <a:t>COLLEGE: GURU SHRI SHANTIVIJAY JAIN COLLEGE FOR WOMEN</a:t>
            </a:r>
          </a:p>
        </p:txBody>
      </p:sp>
    </p:spTree>
    <p:extLst>
      <p:ext uri="{BB962C8B-B14F-4D97-AF65-F5344CB8AC3E}">
        <p14:creationId xmlns:p14="http://schemas.microsoft.com/office/powerpoint/2010/main" val="3585274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72ACA-EFC9-2C19-6E87-127C71540E60}"/>
              </a:ext>
            </a:extLst>
          </p:cNvPr>
          <p:cNvSpPr>
            <a:spLocks noGrp="1"/>
          </p:cNvSpPr>
          <p:nvPr>
            <p:ph type="title"/>
          </p:nvPr>
        </p:nvSpPr>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7C62C49B-68F3-FC81-8440-E27C78C99379}"/>
              </a:ext>
            </a:extLst>
          </p:cNvPr>
          <p:cNvSpPr>
            <a:spLocks noGrp="1"/>
          </p:cNvSpPr>
          <p:nvPr>
            <p:ph idx="1"/>
          </p:nvPr>
        </p:nvSpPr>
        <p:spPr/>
        <p:txBody>
          <a:bodyPr/>
          <a:lstStyle/>
          <a:p>
            <a:r>
              <a:rPr lang="en-IN" b="1" i="0" dirty="0">
                <a:solidFill>
                  <a:srgbClr val="242424"/>
                </a:solidFill>
                <a:effectLst/>
                <a:latin typeface="sohne"/>
              </a:rPr>
              <a:t>First — Exploratory Data Analysis</a:t>
            </a:r>
          </a:p>
          <a:p>
            <a:r>
              <a:rPr lang="en-US" b="1" i="0" dirty="0">
                <a:solidFill>
                  <a:srgbClr val="242424"/>
                </a:solidFill>
                <a:effectLst/>
                <a:latin typeface="sohne"/>
              </a:rPr>
              <a:t>Second — Analysis of Department-wise Performance</a:t>
            </a:r>
          </a:p>
          <a:p>
            <a:r>
              <a:rPr lang="en-IN" b="1" i="0" dirty="0">
                <a:solidFill>
                  <a:srgbClr val="242424"/>
                </a:solidFill>
                <a:effectLst/>
                <a:latin typeface="sohne"/>
              </a:rPr>
              <a:t>Third — Feature selection</a:t>
            </a:r>
          </a:p>
          <a:p>
            <a:pPr algn="l"/>
            <a:r>
              <a:rPr lang="en-US" b="1" i="0" dirty="0">
                <a:solidFill>
                  <a:srgbClr val="242424"/>
                </a:solidFill>
                <a:effectLst/>
                <a:latin typeface="sohne"/>
              </a:rPr>
              <a:t>Fourth — Modelling</a:t>
            </a:r>
          </a:p>
          <a:p>
            <a:pPr algn="l"/>
            <a:r>
              <a:rPr lang="en-US" sz="2800" b="0" i="0" dirty="0">
                <a:solidFill>
                  <a:srgbClr val="242424"/>
                </a:solidFill>
                <a:effectLst/>
                <a:latin typeface="sohne"/>
              </a:rPr>
              <a:t>For this part, we have two options: either including only variables that show a positive or negative correlation to Performance, or use everything as an input to the model. </a:t>
            </a:r>
          </a:p>
          <a:p>
            <a:endParaRPr lang="en-IN" dirty="0"/>
          </a:p>
        </p:txBody>
      </p:sp>
    </p:spTree>
    <p:extLst>
      <p:ext uri="{BB962C8B-B14F-4D97-AF65-F5344CB8AC3E}">
        <p14:creationId xmlns:p14="http://schemas.microsoft.com/office/powerpoint/2010/main" val="1870337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C3EC-B441-3E60-8417-BE6C49BECB3B}"/>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48630F99-5EA9-2037-316D-BBDA878D6CF5}"/>
              </a:ext>
            </a:extLst>
          </p:cNvPr>
          <p:cNvSpPr>
            <a:spLocks noGrp="1"/>
          </p:cNvSpPr>
          <p:nvPr>
            <p:ph idx="1"/>
          </p:nvPr>
        </p:nvSpPr>
        <p:spPr>
          <a:xfrm>
            <a:off x="537956" y="1331259"/>
            <a:ext cx="8946541" cy="5315347"/>
          </a:xfrm>
        </p:spPr>
        <p:txBody>
          <a:bodyPr>
            <a:normAutofit fontScale="92500" lnSpcReduction="10000"/>
          </a:bodyPr>
          <a:lstStyle/>
          <a:p>
            <a:pPr algn="l" fontAlgn="ctr"/>
            <a:r>
              <a:rPr lang="en-US" b="0" i="0" dirty="0">
                <a:solidFill>
                  <a:srgbClr val="001C3B"/>
                </a:solidFill>
                <a:effectLst/>
                <a:latin typeface="Google Sans"/>
              </a:rPr>
              <a:t>Employee performance analysis results can include: </a:t>
            </a:r>
          </a:p>
          <a:p>
            <a:pPr algn="l">
              <a:buFont typeface="Arial" panose="020B0604020202020204" pitchFamily="34" charset="0"/>
              <a:buChar char="•"/>
            </a:pPr>
            <a:r>
              <a:rPr lang="en-US" b="0" i="0" dirty="0">
                <a:solidFill>
                  <a:srgbClr val="001C3B"/>
                </a:solidFill>
                <a:effectLst/>
                <a:latin typeface="Google Sans"/>
              </a:rPr>
              <a:t>Strengths and weaknesses</a:t>
            </a:r>
          </a:p>
          <a:p>
            <a:pPr algn="l" fontAlgn="ctr">
              <a:buFont typeface="Arial" panose="020B0604020202020204" pitchFamily="34" charset="0"/>
              <a:buChar char="•"/>
            </a:pPr>
            <a:r>
              <a:rPr lang="en-US" b="0" i="0" dirty="0">
                <a:solidFill>
                  <a:srgbClr val="001C3B"/>
                </a:solidFill>
                <a:effectLst/>
                <a:latin typeface="Google Sans"/>
              </a:rPr>
              <a:t>Performance reviews can help identify an employee's strengths and weaknesses, so that they can receive constructive feedback and develop their skills. </a:t>
            </a:r>
          </a:p>
          <a:p>
            <a:pPr algn="l">
              <a:buFont typeface="Arial" panose="020B0604020202020204" pitchFamily="34" charset="0"/>
              <a:buChar char="•"/>
            </a:pPr>
            <a:r>
              <a:rPr lang="en-US" b="0" i="0" dirty="0">
                <a:solidFill>
                  <a:srgbClr val="001C3B"/>
                </a:solidFill>
                <a:effectLst/>
                <a:latin typeface="Google Sans"/>
              </a:rPr>
              <a:t>Progress</a:t>
            </a:r>
          </a:p>
          <a:p>
            <a:pPr algn="l" fontAlgn="ctr">
              <a:buFont typeface="Arial" panose="020B0604020202020204" pitchFamily="34" charset="0"/>
              <a:buChar char="•"/>
            </a:pPr>
            <a:r>
              <a:rPr lang="en-US" b="0" i="0" dirty="0">
                <a:solidFill>
                  <a:srgbClr val="001C3B"/>
                </a:solidFill>
                <a:effectLst/>
                <a:latin typeface="Google Sans"/>
              </a:rPr>
              <a:t>Performance reviews can help identify if an employee has met their goals, grown in their role, or acquired new skills. </a:t>
            </a:r>
          </a:p>
          <a:p>
            <a:pPr algn="l">
              <a:buFont typeface="Arial" panose="020B0604020202020204" pitchFamily="34" charset="0"/>
              <a:buChar char="•"/>
            </a:pPr>
            <a:r>
              <a:rPr lang="en-US" b="0" i="0" dirty="0">
                <a:solidFill>
                  <a:srgbClr val="001C3B"/>
                </a:solidFill>
                <a:effectLst/>
                <a:latin typeface="Google Sans"/>
              </a:rPr>
              <a:t>Areas for improvement</a:t>
            </a:r>
          </a:p>
          <a:p>
            <a:pPr algn="l" fontAlgn="ctr">
              <a:buFont typeface="Arial" panose="020B0604020202020204" pitchFamily="34" charset="0"/>
              <a:buChar char="•"/>
            </a:pPr>
            <a:r>
              <a:rPr lang="en-US" b="0" i="0" dirty="0">
                <a:solidFill>
                  <a:srgbClr val="001C3B"/>
                </a:solidFill>
                <a:effectLst/>
                <a:latin typeface="Google Sans"/>
              </a:rPr>
              <a:t>Performance reviews can help identify areas where an employee can improve. </a:t>
            </a:r>
          </a:p>
          <a:p>
            <a:pPr algn="l">
              <a:buFont typeface="Arial" panose="020B0604020202020204" pitchFamily="34" charset="0"/>
              <a:buChar char="•"/>
            </a:pPr>
            <a:r>
              <a:rPr lang="en-US" b="0" i="0" dirty="0">
                <a:solidFill>
                  <a:srgbClr val="001C3B"/>
                </a:solidFill>
                <a:effectLst/>
                <a:latin typeface="Google Sans"/>
              </a:rPr>
              <a:t>Growth plan</a:t>
            </a:r>
          </a:p>
          <a:p>
            <a:pPr algn="l" fontAlgn="ctr">
              <a:buFont typeface="Arial" panose="020B0604020202020204" pitchFamily="34" charset="0"/>
              <a:buChar char="•"/>
            </a:pPr>
            <a:r>
              <a:rPr lang="en-US" b="0" i="0" dirty="0">
                <a:solidFill>
                  <a:srgbClr val="001C3B"/>
                </a:solidFill>
                <a:effectLst/>
                <a:latin typeface="Google Sans"/>
              </a:rPr>
              <a:t>Performance reviews can help employees and employers develop a growth plan to help the employee advance their career and benefit the company. </a:t>
            </a:r>
          </a:p>
          <a:p>
            <a:pPr algn="l">
              <a:buFont typeface="Arial" panose="020B0604020202020204" pitchFamily="34" charset="0"/>
              <a:buChar char="•"/>
            </a:pPr>
            <a:r>
              <a:rPr lang="en-US" b="0" i="0" dirty="0">
                <a:solidFill>
                  <a:srgbClr val="001C3B"/>
                </a:solidFill>
                <a:effectLst/>
                <a:latin typeface="Google Sans"/>
              </a:rPr>
              <a:t>Succession planning</a:t>
            </a:r>
          </a:p>
          <a:p>
            <a:pPr algn="l">
              <a:buFont typeface="Arial" panose="020B0604020202020204" pitchFamily="34" charset="0"/>
              <a:buChar char="•"/>
            </a:pPr>
            <a:r>
              <a:rPr lang="en-US" b="0" i="0" dirty="0">
                <a:solidFill>
                  <a:srgbClr val="001C3B"/>
                </a:solidFill>
                <a:effectLst/>
                <a:latin typeface="Google Sans"/>
              </a:rPr>
              <a:t>Performance reviews can help identify future leaders and groom talent for key positions. </a:t>
            </a:r>
          </a:p>
          <a:p>
            <a:endParaRPr lang="en-IN" dirty="0"/>
          </a:p>
        </p:txBody>
      </p:sp>
    </p:spTree>
    <p:extLst>
      <p:ext uri="{BB962C8B-B14F-4D97-AF65-F5344CB8AC3E}">
        <p14:creationId xmlns:p14="http://schemas.microsoft.com/office/powerpoint/2010/main" val="764030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C056-E106-6826-C4D7-282D82B1F94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D5DAA49-3D0B-643B-CF2B-A7076E0633DA}"/>
              </a:ext>
            </a:extLst>
          </p:cNvPr>
          <p:cNvSpPr>
            <a:spLocks noGrp="1"/>
          </p:cNvSpPr>
          <p:nvPr>
            <p:ph idx="1"/>
          </p:nvPr>
        </p:nvSpPr>
        <p:spPr>
          <a:xfrm>
            <a:off x="493712" y="1413821"/>
            <a:ext cx="8946541" cy="5242618"/>
          </a:xfrm>
        </p:spPr>
        <p:txBody>
          <a:bodyPr>
            <a:normAutofit lnSpcReduction="10000"/>
          </a:bodyPr>
          <a:lstStyle/>
          <a:p>
            <a:pPr algn="l" fontAlgn="ctr"/>
            <a:r>
              <a:rPr lang="en-US" b="0" i="0" dirty="0">
                <a:solidFill>
                  <a:srgbClr val="001D35"/>
                </a:solidFill>
                <a:effectLst/>
                <a:latin typeface="Google Sans"/>
              </a:rPr>
              <a:t>A conclusion for an employee performance analysis should summarize an employee's performance, highlight their strengths, and identify areas for improvement. Here are some tips for writing a performance evaluation conclusion: </a:t>
            </a:r>
          </a:p>
          <a:p>
            <a:pPr algn="l" fontAlgn="ctr">
              <a:buFont typeface="Arial" panose="020B0604020202020204" pitchFamily="34" charset="0"/>
              <a:buChar char="•"/>
            </a:pPr>
            <a:r>
              <a:rPr lang="en-US" b="0" i="0" dirty="0">
                <a:solidFill>
                  <a:srgbClr val="001D35"/>
                </a:solidFill>
                <a:effectLst/>
                <a:latin typeface="Google Sans"/>
              </a:rPr>
              <a:t>Summarize performance: Briefly summarize the employee's performance during the review period. </a:t>
            </a:r>
          </a:p>
          <a:p>
            <a:pPr algn="l" fontAlgn="ctr">
              <a:buFont typeface="Arial" panose="020B0604020202020204" pitchFamily="34" charset="0"/>
              <a:buChar char="•"/>
            </a:pPr>
            <a:r>
              <a:rPr lang="en-US" b="0" i="0" dirty="0">
                <a:solidFill>
                  <a:srgbClr val="001D35"/>
                </a:solidFill>
                <a:effectLst/>
                <a:latin typeface="Google Sans"/>
              </a:rPr>
              <a:t>Highlight strengths: Identify the employee's key strengths. </a:t>
            </a:r>
          </a:p>
          <a:p>
            <a:pPr algn="l" fontAlgn="ctr">
              <a:buFont typeface="Arial" panose="020B0604020202020204" pitchFamily="34" charset="0"/>
              <a:buChar char="•"/>
            </a:pPr>
            <a:r>
              <a:rPr lang="en-US" b="0" i="0" dirty="0">
                <a:solidFill>
                  <a:srgbClr val="001D35"/>
                </a:solidFill>
                <a:effectLst/>
                <a:latin typeface="Google Sans"/>
              </a:rPr>
              <a:t>Identify areas for improvement: Mention areas where the employee can improve. </a:t>
            </a:r>
          </a:p>
          <a:p>
            <a:pPr algn="l" fontAlgn="ctr">
              <a:buFont typeface="Arial" panose="020B0604020202020204" pitchFamily="34" charset="0"/>
              <a:buChar char="•"/>
            </a:pPr>
            <a:r>
              <a:rPr lang="en-US" b="0" i="0" dirty="0">
                <a:solidFill>
                  <a:srgbClr val="001D35"/>
                </a:solidFill>
                <a:effectLst/>
                <a:latin typeface="Google Sans"/>
              </a:rPr>
              <a:t>Provide recommendations: If appropriate, suggest recommendations for the employee, such as attending a workshop or receiving a raise. </a:t>
            </a:r>
          </a:p>
          <a:p>
            <a:pPr algn="l"/>
            <a:r>
              <a:rPr lang="en-US" b="0" i="0" dirty="0">
                <a:solidFill>
                  <a:srgbClr val="001D35"/>
                </a:solidFill>
                <a:effectLst/>
                <a:latin typeface="Google Sans"/>
              </a:rPr>
              <a:t>Performance evaluations can help employees and employers develop growth plans to improve skills and benefit the company. They can also help identify training and development needs, and recognize and reward exceptional performance. </a:t>
            </a:r>
          </a:p>
          <a:p>
            <a:endParaRPr lang="en-IN" dirty="0"/>
          </a:p>
        </p:txBody>
      </p:sp>
    </p:spTree>
    <p:extLst>
      <p:ext uri="{BB962C8B-B14F-4D97-AF65-F5344CB8AC3E}">
        <p14:creationId xmlns:p14="http://schemas.microsoft.com/office/powerpoint/2010/main" val="432166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231F-294F-EB6A-C7B8-2DFA00E49BA7}"/>
              </a:ext>
            </a:extLst>
          </p:cNvPr>
          <p:cNvSpPr>
            <a:spLocks noGrp="1"/>
          </p:cNvSpPr>
          <p:nvPr>
            <p:ph type="ctrTitle"/>
          </p:nvPr>
        </p:nvSpPr>
        <p:spPr>
          <a:xfrm>
            <a:off x="1046800" y="99419"/>
            <a:ext cx="8825658" cy="3329581"/>
          </a:xfrm>
        </p:spPr>
        <p:txBody>
          <a:bodyPr/>
          <a:lstStyle/>
          <a:p>
            <a:r>
              <a:rPr lang="en-US" sz="4800" dirty="0"/>
              <a:t>PROJECT TITLE</a:t>
            </a:r>
            <a:endParaRPr lang="en-IN" sz="4800" dirty="0"/>
          </a:p>
        </p:txBody>
      </p:sp>
      <p:sp>
        <p:nvSpPr>
          <p:cNvPr id="3" name="Subtitle 2">
            <a:extLst>
              <a:ext uri="{FF2B5EF4-FFF2-40B4-BE49-F238E27FC236}">
                <a16:creationId xmlns:a16="http://schemas.microsoft.com/office/drawing/2014/main" id="{506E0E4F-811A-54D5-77B0-A4F2D3BD9D96}"/>
              </a:ext>
            </a:extLst>
          </p:cNvPr>
          <p:cNvSpPr>
            <a:spLocks noGrp="1"/>
          </p:cNvSpPr>
          <p:nvPr>
            <p:ph type="subTitle" idx="1"/>
          </p:nvPr>
        </p:nvSpPr>
        <p:spPr>
          <a:xfrm>
            <a:off x="1154954" y="4777380"/>
            <a:ext cx="9660529" cy="861420"/>
          </a:xfrm>
        </p:spPr>
        <p:txBody>
          <a:bodyPr>
            <a:normAutofit/>
          </a:bodyPr>
          <a:lstStyle/>
          <a:p>
            <a:r>
              <a:rPr lang="en-US" sz="3200" dirty="0"/>
              <a:t>EMPLOYEE PERFORMANCE ANALYSIS </a:t>
            </a:r>
            <a:endParaRPr lang="en-IN" sz="3200" dirty="0"/>
          </a:p>
        </p:txBody>
      </p:sp>
    </p:spTree>
    <p:extLst>
      <p:ext uri="{BB962C8B-B14F-4D97-AF65-F5344CB8AC3E}">
        <p14:creationId xmlns:p14="http://schemas.microsoft.com/office/powerpoint/2010/main" val="2416686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50878-0D15-3997-9925-3D1F885FB7DC}"/>
              </a:ext>
            </a:extLst>
          </p:cNvPr>
          <p:cNvSpPr>
            <a:spLocks noGrp="1"/>
          </p:cNvSpPr>
          <p:nvPr>
            <p:ph type="title"/>
          </p:nvPr>
        </p:nvSpPr>
        <p:spPr/>
        <p:txBody>
          <a:bodyPr/>
          <a:lstStyle/>
          <a:p>
            <a:r>
              <a:rPr lang="en-US" dirty="0"/>
              <a:t>AGENDA:</a:t>
            </a:r>
            <a:endParaRPr lang="en-IN" dirty="0"/>
          </a:p>
        </p:txBody>
      </p:sp>
      <p:sp>
        <p:nvSpPr>
          <p:cNvPr id="6" name="Content Placeholder 5">
            <a:extLst>
              <a:ext uri="{FF2B5EF4-FFF2-40B4-BE49-F238E27FC236}">
                <a16:creationId xmlns:a16="http://schemas.microsoft.com/office/drawing/2014/main" id="{5D4750C6-01CB-A9D7-0494-3B188AD93829}"/>
              </a:ext>
            </a:extLst>
          </p:cNvPr>
          <p:cNvSpPr>
            <a:spLocks noGrp="1"/>
          </p:cNvSpPr>
          <p:nvPr>
            <p:ph idx="1"/>
          </p:nvPr>
        </p:nvSpPr>
        <p:spPr>
          <a:xfrm>
            <a:off x="238073" y="1767782"/>
            <a:ext cx="8946541" cy="4805082"/>
          </a:xfrm>
        </p:spPr>
        <p:txBody>
          <a:bodyPr/>
          <a:lstStyle/>
          <a:p>
            <a:pPr algn="l"/>
            <a:r>
              <a:rPr lang="en-US" b="0" i="0" dirty="0">
                <a:solidFill>
                  <a:srgbClr val="001D35"/>
                </a:solidFill>
                <a:effectLst/>
                <a:latin typeface="Google Sans"/>
              </a:rPr>
              <a:t>A typical agenda for an employee performance review meeting includes:</a:t>
            </a:r>
          </a:p>
          <a:p>
            <a:pPr algn="l">
              <a:buFont typeface="Arial" panose="020B0604020202020204" pitchFamily="34" charset="0"/>
              <a:buChar char="•"/>
            </a:pPr>
            <a:r>
              <a:rPr lang="en-US" b="0" i="0" dirty="0">
                <a:solidFill>
                  <a:srgbClr val="001D35"/>
                </a:solidFill>
                <a:effectLst/>
                <a:latin typeface="Google Sans"/>
              </a:rPr>
              <a:t>Welcome and introduction</a:t>
            </a:r>
          </a:p>
          <a:p>
            <a:pPr algn="l">
              <a:buFont typeface="Arial" panose="020B0604020202020204" pitchFamily="34" charset="0"/>
              <a:buChar char="•"/>
            </a:pPr>
            <a:r>
              <a:rPr lang="en-US" b="0" i="0" dirty="0">
                <a:solidFill>
                  <a:srgbClr val="001D35"/>
                </a:solidFill>
                <a:effectLst/>
                <a:latin typeface="Google Sans"/>
              </a:rPr>
              <a:t>Review of previous goals and performance</a:t>
            </a:r>
          </a:p>
          <a:p>
            <a:pPr algn="l">
              <a:buFont typeface="Arial" panose="020B0604020202020204" pitchFamily="34" charset="0"/>
              <a:buChar char="•"/>
            </a:pPr>
            <a:r>
              <a:rPr lang="en-US" b="0" i="0" dirty="0">
                <a:solidFill>
                  <a:srgbClr val="001D35"/>
                </a:solidFill>
                <a:effectLst/>
                <a:latin typeface="Google Sans"/>
              </a:rPr>
              <a:t>Feedback discussion</a:t>
            </a:r>
          </a:p>
          <a:p>
            <a:pPr algn="l">
              <a:buFont typeface="Arial" panose="020B0604020202020204" pitchFamily="34" charset="0"/>
              <a:buChar char="•"/>
            </a:pPr>
            <a:r>
              <a:rPr lang="en-US" b="0" i="0" dirty="0">
                <a:solidFill>
                  <a:srgbClr val="001D35"/>
                </a:solidFill>
                <a:effectLst/>
                <a:latin typeface="Google Sans"/>
              </a:rPr>
              <a:t>Setting new goals</a:t>
            </a:r>
          </a:p>
          <a:p>
            <a:pPr algn="l">
              <a:buFont typeface="Arial" panose="020B0604020202020204" pitchFamily="34" charset="0"/>
              <a:buChar char="•"/>
            </a:pPr>
            <a:r>
              <a:rPr lang="en-US" b="0" i="0" dirty="0">
                <a:solidFill>
                  <a:srgbClr val="001D35"/>
                </a:solidFill>
                <a:effectLst/>
                <a:latin typeface="Google Sans"/>
              </a:rPr>
              <a:t>Employee input</a:t>
            </a:r>
          </a:p>
          <a:p>
            <a:pPr algn="l">
              <a:buFont typeface="Arial" panose="020B0604020202020204" pitchFamily="34" charset="0"/>
              <a:buChar char="•"/>
            </a:pPr>
            <a:r>
              <a:rPr lang="en-US" b="0" i="0" dirty="0">
                <a:solidFill>
                  <a:srgbClr val="001D35"/>
                </a:solidFill>
                <a:effectLst/>
                <a:latin typeface="Google Sans"/>
              </a:rPr>
              <a:t>Action plan and next steps</a:t>
            </a:r>
          </a:p>
          <a:p>
            <a:pPr algn="l">
              <a:buFont typeface="Arial" panose="020B0604020202020204" pitchFamily="34" charset="0"/>
              <a:buChar char="•"/>
            </a:pPr>
            <a:r>
              <a:rPr lang="en-US" b="0" i="0" dirty="0">
                <a:solidFill>
                  <a:srgbClr val="001D35"/>
                </a:solidFill>
                <a:effectLst/>
                <a:latin typeface="Google Sans"/>
              </a:rPr>
              <a:t>Closing remarks </a:t>
            </a:r>
          </a:p>
          <a:p>
            <a:endParaRPr lang="en-US" dirty="0"/>
          </a:p>
        </p:txBody>
      </p:sp>
    </p:spTree>
    <p:extLst>
      <p:ext uri="{BB962C8B-B14F-4D97-AF65-F5344CB8AC3E}">
        <p14:creationId xmlns:p14="http://schemas.microsoft.com/office/powerpoint/2010/main" val="77960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5D99B-0AB7-2380-FD43-62C35C6B60C9}"/>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A3A83B7D-7C57-6902-082A-BCD3A691C4C6}"/>
              </a:ext>
            </a:extLst>
          </p:cNvPr>
          <p:cNvSpPr>
            <a:spLocks noGrp="1"/>
          </p:cNvSpPr>
          <p:nvPr>
            <p:ph idx="1"/>
          </p:nvPr>
        </p:nvSpPr>
        <p:spPr>
          <a:xfrm>
            <a:off x="646111" y="1376516"/>
            <a:ext cx="8946541" cy="4881715"/>
          </a:xfrm>
        </p:spPr>
        <p:txBody>
          <a:bodyPr>
            <a:normAutofit lnSpcReduction="10000"/>
          </a:bodyPr>
          <a:lstStyle/>
          <a:p>
            <a:pPr algn="l" fontAlgn="ctr"/>
            <a:r>
              <a:rPr lang="en-US" b="0" i="0" dirty="0">
                <a:solidFill>
                  <a:srgbClr val="001D35"/>
                </a:solidFill>
                <a:effectLst/>
                <a:latin typeface="Google Sans"/>
              </a:rPr>
              <a:t>Here are some potential problems that can arise when evaluating employee performance: </a:t>
            </a:r>
          </a:p>
          <a:p>
            <a:pPr algn="l">
              <a:buFont typeface="Arial" panose="020B0604020202020204" pitchFamily="34" charset="0"/>
              <a:buChar char="•"/>
            </a:pPr>
            <a:r>
              <a:rPr lang="en-US" b="0" i="0" dirty="0">
                <a:solidFill>
                  <a:srgbClr val="001D35"/>
                </a:solidFill>
                <a:effectLst/>
                <a:latin typeface="Google Sans"/>
              </a:rPr>
              <a:t>Difficulty evaluating performance</a:t>
            </a:r>
          </a:p>
          <a:p>
            <a:pPr algn="l" fontAlgn="ctr">
              <a:buFont typeface="Arial" panose="020B0604020202020204" pitchFamily="34" charset="0"/>
              <a:buChar char="•"/>
            </a:pPr>
            <a:r>
              <a:rPr lang="en-US" b="0" i="0" dirty="0">
                <a:solidFill>
                  <a:srgbClr val="001D35"/>
                </a:solidFill>
                <a:effectLst/>
                <a:latin typeface="Google Sans"/>
              </a:rPr>
              <a:t>This can lead to more errors, higher turnover, and a reduced ability to manage improvements. </a:t>
            </a:r>
          </a:p>
          <a:p>
            <a:pPr algn="l">
              <a:buFont typeface="Arial" panose="020B0604020202020204" pitchFamily="34" charset="0"/>
              <a:buChar char="•"/>
            </a:pPr>
            <a:r>
              <a:rPr lang="en-US" b="0" i="0" dirty="0">
                <a:solidFill>
                  <a:srgbClr val="001D35"/>
                </a:solidFill>
                <a:effectLst/>
                <a:latin typeface="Google Sans"/>
              </a:rPr>
              <a:t>Setting up an evaluation system</a:t>
            </a:r>
          </a:p>
          <a:p>
            <a:pPr algn="l" fontAlgn="ctr">
              <a:buFont typeface="Arial" panose="020B0604020202020204" pitchFamily="34" charset="0"/>
              <a:buChar char="•"/>
            </a:pPr>
            <a:r>
              <a:rPr lang="en-US" b="0" i="0" dirty="0">
                <a:solidFill>
                  <a:srgbClr val="001D35"/>
                </a:solidFill>
                <a:effectLst/>
                <a:latin typeface="Google Sans"/>
              </a:rPr>
              <a:t>Some companies have trouble creating an evaluation system that is both objective and responsible. </a:t>
            </a:r>
          </a:p>
          <a:p>
            <a:pPr algn="l">
              <a:buFont typeface="Arial" panose="020B0604020202020204" pitchFamily="34" charset="0"/>
              <a:buChar char="•"/>
            </a:pPr>
            <a:r>
              <a:rPr lang="en-US" b="0" i="0" dirty="0">
                <a:solidFill>
                  <a:srgbClr val="001D35"/>
                </a:solidFill>
                <a:effectLst/>
                <a:latin typeface="Google Sans"/>
              </a:rPr>
              <a:t>Work stress</a:t>
            </a:r>
          </a:p>
          <a:p>
            <a:pPr algn="l" fontAlgn="ctr">
              <a:buFont typeface="Arial" panose="020B0604020202020204" pitchFamily="34" charset="0"/>
              <a:buChar char="•"/>
            </a:pPr>
            <a:r>
              <a:rPr lang="en-US" b="0" i="0" dirty="0">
                <a:solidFill>
                  <a:srgbClr val="001D35"/>
                </a:solidFill>
                <a:effectLst/>
                <a:latin typeface="Google Sans"/>
              </a:rPr>
              <a:t>Work stress can negatively impact employee performance and productivity, as well as their health and well-being. </a:t>
            </a:r>
          </a:p>
          <a:p>
            <a:pPr algn="l">
              <a:buFont typeface="Arial" panose="020B0604020202020204" pitchFamily="34" charset="0"/>
              <a:buChar char="•"/>
            </a:pPr>
            <a:r>
              <a:rPr lang="en-US" b="0" i="0" dirty="0">
                <a:solidFill>
                  <a:srgbClr val="001D35"/>
                </a:solidFill>
                <a:effectLst/>
                <a:latin typeface="Google Sans"/>
              </a:rPr>
              <a:t>Performance issues</a:t>
            </a:r>
          </a:p>
          <a:p>
            <a:pPr algn="l">
              <a:buFont typeface="Arial" panose="020B0604020202020204" pitchFamily="34" charset="0"/>
              <a:buChar char="•"/>
            </a:pPr>
            <a:r>
              <a:rPr lang="en-US" b="0" i="0" dirty="0">
                <a:solidFill>
                  <a:srgbClr val="001D35"/>
                </a:solidFill>
                <a:effectLst/>
                <a:latin typeface="Google Sans"/>
              </a:rPr>
              <a:t>These can fall into three categories: productivity, attendance, and conduct. </a:t>
            </a:r>
          </a:p>
          <a:p>
            <a:endParaRPr lang="en-IN" dirty="0"/>
          </a:p>
        </p:txBody>
      </p:sp>
    </p:spTree>
    <p:extLst>
      <p:ext uri="{BB962C8B-B14F-4D97-AF65-F5344CB8AC3E}">
        <p14:creationId xmlns:p14="http://schemas.microsoft.com/office/powerpoint/2010/main" val="971121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BD7C3-817C-4952-6522-C0C46062E8A8}"/>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57DACABB-3A05-C68A-C635-A8A99747D83F}"/>
              </a:ext>
            </a:extLst>
          </p:cNvPr>
          <p:cNvSpPr>
            <a:spLocks noGrp="1"/>
          </p:cNvSpPr>
          <p:nvPr>
            <p:ph idx="1"/>
          </p:nvPr>
        </p:nvSpPr>
        <p:spPr>
          <a:xfrm>
            <a:off x="572370" y="1853248"/>
            <a:ext cx="8946541" cy="4195481"/>
          </a:xfrm>
        </p:spPr>
        <p:txBody>
          <a:bodyPr/>
          <a:lstStyle/>
          <a:p>
            <a:r>
              <a:rPr lang="en-US" sz="3600" b="0" i="0" dirty="0">
                <a:solidFill>
                  <a:srgbClr val="1F1F1F"/>
                </a:solidFill>
                <a:effectLst/>
                <a:latin typeface="Google Sans"/>
              </a:rPr>
              <a:t>Employee performance analysis </a:t>
            </a:r>
            <a:r>
              <a:rPr lang="en-US" sz="3600" b="0" i="0" dirty="0">
                <a:solidFill>
                  <a:srgbClr val="040C28"/>
                </a:solidFill>
                <a:effectLst/>
                <a:latin typeface="Google Sans"/>
              </a:rPr>
              <a:t>involves evaluating various metrics such as productivity, efficiency, and output quality to assess individual and team performance</a:t>
            </a:r>
            <a:r>
              <a:rPr lang="en-US" sz="3600" b="0" i="0" dirty="0">
                <a:solidFill>
                  <a:srgbClr val="1F1F1F"/>
                </a:solidFill>
                <a:effectLst/>
                <a:latin typeface="Google Sans"/>
              </a:rPr>
              <a:t>. By leveraging data analytics, organizations can identify top performers, areas for improvement, and potential training needs</a:t>
            </a:r>
            <a:r>
              <a:rPr lang="en-US" b="0" i="0" dirty="0">
                <a:solidFill>
                  <a:srgbClr val="1F1F1F"/>
                </a:solidFill>
                <a:effectLst/>
                <a:latin typeface="Google Sans"/>
              </a:rPr>
              <a:t>.</a:t>
            </a:r>
            <a:endParaRPr lang="en-IN" dirty="0"/>
          </a:p>
        </p:txBody>
      </p:sp>
    </p:spTree>
    <p:extLst>
      <p:ext uri="{BB962C8B-B14F-4D97-AF65-F5344CB8AC3E}">
        <p14:creationId xmlns:p14="http://schemas.microsoft.com/office/powerpoint/2010/main" val="158841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82D4D-5FFA-DD7A-6C76-BC81994F3DF8}"/>
              </a:ext>
            </a:extLst>
          </p:cNvPr>
          <p:cNvSpPr>
            <a:spLocks noGrp="1"/>
          </p:cNvSpPr>
          <p:nvPr>
            <p:ph type="title"/>
          </p:nvPr>
        </p:nvSpPr>
        <p:spPr/>
        <p:txBody>
          <a:bodyPr/>
          <a:lstStyle/>
          <a:p>
            <a:r>
              <a:rPr lang="en-US" dirty="0"/>
              <a:t>WHO ARE THE END USERS ?</a:t>
            </a:r>
            <a:endParaRPr lang="en-IN" dirty="0"/>
          </a:p>
        </p:txBody>
      </p:sp>
      <p:sp>
        <p:nvSpPr>
          <p:cNvPr id="3" name="Content Placeholder 2">
            <a:extLst>
              <a:ext uri="{FF2B5EF4-FFF2-40B4-BE49-F238E27FC236}">
                <a16:creationId xmlns:a16="http://schemas.microsoft.com/office/drawing/2014/main" id="{13BAE64D-0540-988C-D70B-C7B3E520DFE2}"/>
              </a:ext>
            </a:extLst>
          </p:cNvPr>
          <p:cNvSpPr>
            <a:spLocks noGrp="1"/>
          </p:cNvSpPr>
          <p:nvPr>
            <p:ph idx="1"/>
          </p:nvPr>
        </p:nvSpPr>
        <p:spPr>
          <a:xfrm>
            <a:off x="646111" y="1738286"/>
            <a:ext cx="8946541" cy="4195481"/>
          </a:xfrm>
        </p:spPr>
        <p:txBody>
          <a:bodyPr/>
          <a:lstStyle/>
          <a:p>
            <a:pPr algn="l" fontAlgn="ctr"/>
            <a:r>
              <a:rPr lang="en-US" b="0" i="0" dirty="0">
                <a:solidFill>
                  <a:srgbClr val="001D35"/>
                </a:solidFill>
                <a:effectLst/>
                <a:latin typeface="Google Sans"/>
              </a:rPr>
              <a:t>The end users of employee performance analysis are typically company managers and other key stakeholders, such as supervisors and peers: </a:t>
            </a:r>
          </a:p>
          <a:p>
            <a:pPr algn="l" fontAlgn="ctr">
              <a:buFont typeface="Arial" panose="020B0604020202020204" pitchFamily="34" charset="0"/>
              <a:buChar char="•"/>
            </a:pPr>
            <a:r>
              <a:rPr lang="en-US" b="0" i="0" dirty="0">
                <a:solidFill>
                  <a:srgbClr val="001D35"/>
                </a:solidFill>
                <a:effectLst/>
                <a:latin typeface="Google Sans"/>
              </a:rPr>
              <a:t>Managers: Use performance evaluations to set expectations, evaluate performance, and measure success. They can also use the information to help decide on pay raises, promotions, and layoffs. </a:t>
            </a:r>
          </a:p>
          <a:p>
            <a:pPr algn="l" fontAlgn="ctr">
              <a:buFont typeface="Arial" panose="020B0604020202020204" pitchFamily="34" charset="0"/>
              <a:buChar char="•"/>
            </a:pPr>
            <a:r>
              <a:rPr lang="en-US" b="0" i="0" dirty="0">
                <a:solidFill>
                  <a:srgbClr val="001D35"/>
                </a:solidFill>
                <a:effectLst/>
                <a:latin typeface="Google Sans"/>
              </a:rPr>
              <a:t>Supervisors: Complete performance evaluations for employees, rating their performance against goals. </a:t>
            </a:r>
          </a:p>
          <a:p>
            <a:pPr algn="l" fontAlgn="ctr">
              <a:buFont typeface="Arial" panose="020B0604020202020204" pitchFamily="34" charset="0"/>
              <a:buChar char="•"/>
            </a:pPr>
            <a:r>
              <a:rPr lang="en-US" b="0" i="0" dirty="0">
                <a:solidFill>
                  <a:srgbClr val="001D35"/>
                </a:solidFill>
                <a:effectLst/>
                <a:latin typeface="Google Sans"/>
              </a:rPr>
              <a:t>Peers: Provide feedback as part of a 360 review, which is a way to gather qualitative performance data. </a:t>
            </a:r>
          </a:p>
          <a:p>
            <a:pPr algn="l" fontAlgn="ctr">
              <a:buFont typeface="Arial" panose="020B0604020202020204" pitchFamily="34" charset="0"/>
              <a:buChar char="•"/>
            </a:pPr>
            <a:r>
              <a:rPr lang="en-US" b="0" i="0" dirty="0">
                <a:solidFill>
                  <a:srgbClr val="001D35"/>
                </a:solidFill>
                <a:effectLst/>
                <a:latin typeface="Google Sans"/>
              </a:rPr>
              <a:t>Subordinates: Provide feedback as part of a 360 review. </a:t>
            </a:r>
          </a:p>
          <a:p>
            <a:pPr algn="l">
              <a:buFont typeface="Arial" panose="020B0604020202020204" pitchFamily="34" charset="0"/>
              <a:buChar char="•"/>
            </a:pPr>
            <a:r>
              <a:rPr lang="en-US" b="0" i="0" dirty="0">
                <a:solidFill>
                  <a:srgbClr val="001D35"/>
                </a:solidFill>
                <a:effectLst/>
                <a:latin typeface="Google Sans"/>
              </a:rPr>
              <a:t>External stakeholders: Provide feedback as part of a 360 review. </a:t>
            </a:r>
          </a:p>
          <a:p>
            <a:endParaRPr lang="en-IN" dirty="0"/>
          </a:p>
        </p:txBody>
      </p:sp>
    </p:spTree>
    <p:extLst>
      <p:ext uri="{BB962C8B-B14F-4D97-AF65-F5344CB8AC3E}">
        <p14:creationId xmlns:p14="http://schemas.microsoft.com/office/powerpoint/2010/main" val="2277355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D4371-F5AC-B369-94C9-A4CD707FECF9}"/>
              </a:ext>
            </a:extLst>
          </p:cNvPr>
          <p:cNvSpPr>
            <a:spLocks noGrp="1"/>
          </p:cNvSpPr>
          <p:nvPr>
            <p:ph type="title"/>
          </p:nvPr>
        </p:nvSpPr>
        <p:spPr/>
        <p:txBody>
          <a:bodyPr/>
          <a:lstStyle/>
          <a:p>
            <a:r>
              <a:rPr lang="en-US" dirty="0"/>
              <a:t>OUR SOLUTION AND ITS VALUE PROPOSITION</a:t>
            </a:r>
            <a:endParaRPr lang="en-IN" dirty="0"/>
          </a:p>
        </p:txBody>
      </p:sp>
      <p:sp>
        <p:nvSpPr>
          <p:cNvPr id="3" name="Content Placeholder 2">
            <a:extLst>
              <a:ext uri="{FF2B5EF4-FFF2-40B4-BE49-F238E27FC236}">
                <a16:creationId xmlns:a16="http://schemas.microsoft.com/office/drawing/2014/main" id="{1FD82D1B-C1C8-96CC-805B-ABA41B3E1273}"/>
              </a:ext>
            </a:extLst>
          </p:cNvPr>
          <p:cNvSpPr>
            <a:spLocks noGrp="1"/>
          </p:cNvSpPr>
          <p:nvPr>
            <p:ph idx="1"/>
          </p:nvPr>
        </p:nvSpPr>
        <p:spPr/>
        <p:txBody>
          <a:bodyPr>
            <a:normAutofit fontScale="92500" lnSpcReduction="10000"/>
          </a:bodyPr>
          <a:lstStyle/>
          <a:p>
            <a:pPr algn="l" fontAlgn="ctr"/>
            <a:r>
              <a:rPr lang="en-US" b="0" i="0" dirty="0">
                <a:solidFill>
                  <a:srgbClr val="001D35"/>
                </a:solidFill>
                <a:effectLst/>
                <a:latin typeface="Google Sans"/>
              </a:rPr>
              <a:t>An employee value proposition (EVP) is a company's promise to employees in exchange for their skills, experience, and commitment. It's a set of benefits and rewards that employees receive from working for the company. A strong EVP can help a company attract and retain top talent, and can differentiate the company from competitors. </a:t>
            </a:r>
          </a:p>
          <a:p>
            <a:pPr algn="l"/>
            <a:r>
              <a:rPr lang="en-US" b="0" i="0" dirty="0">
                <a:solidFill>
                  <a:srgbClr val="001D35"/>
                </a:solidFill>
                <a:effectLst/>
                <a:latin typeface="Google Sans"/>
              </a:rPr>
              <a:t>Here are some tips for developing an EVP:</a:t>
            </a:r>
          </a:p>
          <a:p>
            <a:pPr algn="l">
              <a:buFont typeface="Arial" panose="020B0604020202020204" pitchFamily="34" charset="0"/>
              <a:buChar char="•"/>
            </a:pPr>
            <a:r>
              <a:rPr lang="en-US" b="0" i="0" dirty="0">
                <a:solidFill>
                  <a:srgbClr val="001D35"/>
                </a:solidFill>
                <a:effectLst/>
                <a:latin typeface="Google Sans"/>
              </a:rPr>
              <a:t>Define the EVP: Define what the EVP is for your organization and choose its components.</a:t>
            </a:r>
          </a:p>
          <a:p>
            <a:pPr algn="l">
              <a:buFont typeface="Arial" panose="020B0604020202020204" pitchFamily="34" charset="0"/>
              <a:buChar char="•"/>
            </a:pPr>
            <a:r>
              <a:rPr lang="en-US" b="0" i="0" dirty="0">
                <a:solidFill>
                  <a:srgbClr val="001D35"/>
                </a:solidFill>
                <a:effectLst/>
                <a:latin typeface="Google Sans"/>
              </a:rPr>
              <a:t>Assess the current EVP: Take inventory of the organization's current compensation, benefits, career development, and culture.</a:t>
            </a:r>
          </a:p>
          <a:p>
            <a:pPr algn="l">
              <a:buFont typeface="Arial" panose="020B0604020202020204" pitchFamily="34" charset="0"/>
              <a:buChar char="•"/>
            </a:pPr>
            <a:r>
              <a:rPr lang="en-US" b="0" i="0" dirty="0">
                <a:solidFill>
                  <a:srgbClr val="001D35"/>
                </a:solidFill>
                <a:effectLst/>
                <a:latin typeface="Google Sans"/>
              </a:rPr>
              <a:t>Set goals: Set goals that are unique to your organization.</a:t>
            </a:r>
          </a:p>
          <a:p>
            <a:pPr algn="l">
              <a:buFont typeface="Arial" panose="020B0604020202020204" pitchFamily="34" charset="0"/>
              <a:buChar char="•"/>
            </a:pPr>
            <a:r>
              <a:rPr lang="en-US" b="0" i="0" dirty="0">
                <a:solidFill>
                  <a:srgbClr val="001D35"/>
                </a:solidFill>
                <a:effectLst/>
                <a:latin typeface="Google Sans"/>
              </a:rPr>
              <a:t>Create the EVP: Create a statement that addresses each of the components of your EVP.</a:t>
            </a:r>
          </a:p>
          <a:p>
            <a:endParaRPr lang="en-IN" dirty="0"/>
          </a:p>
        </p:txBody>
      </p:sp>
    </p:spTree>
    <p:extLst>
      <p:ext uri="{BB962C8B-B14F-4D97-AF65-F5344CB8AC3E}">
        <p14:creationId xmlns:p14="http://schemas.microsoft.com/office/powerpoint/2010/main" val="1789425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236B-0DC6-BA52-211F-0025D1B16282}"/>
              </a:ext>
            </a:extLst>
          </p:cNvPr>
          <p:cNvSpPr>
            <a:spLocks noGrp="1"/>
          </p:cNvSpPr>
          <p:nvPr>
            <p:ph type="title"/>
          </p:nvPr>
        </p:nvSpPr>
        <p:spPr/>
        <p:txBody>
          <a:bodyPr/>
          <a:lstStyle/>
          <a:p>
            <a:r>
              <a:rPr lang="en-US" dirty="0"/>
              <a:t>DATASET DESCRIPTION</a:t>
            </a:r>
            <a:endParaRPr lang="en-IN" dirty="0"/>
          </a:p>
        </p:txBody>
      </p:sp>
      <p:sp>
        <p:nvSpPr>
          <p:cNvPr id="3" name="Content Placeholder 2">
            <a:extLst>
              <a:ext uri="{FF2B5EF4-FFF2-40B4-BE49-F238E27FC236}">
                <a16:creationId xmlns:a16="http://schemas.microsoft.com/office/drawing/2014/main" id="{21F81E02-389A-59D4-AFF8-410CBB8A2621}"/>
              </a:ext>
            </a:extLst>
          </p:cNvPr>
          <p:cNvSpPr>
            <a:spLocks noGrp="1"/>
          </p:cNvSpPr>
          <p:nvPr>
            <p:ph idx="1"/>
          </p:nvPr>
        </p:nvSpPr>
        <p:spPr>
          <a:xfrm>
            <a:off x="646111" y="1385915"/>
            <a:ext cx="8946541" cy="5019367"/>
          </a:xfrm>
        </p:spPr>
        <p:txBody>
          <a:bodyPr>
            <a:normAutofit fontScale="25000" lnSpcReduction="20000"/>
          </a:bodyPr>
          <a:lstStyle/>
          <a:p>
            <a:pPr algn="l" fontAlgn="ctr"/>
            <a:r>
              <a:rPr lang="en-US" sz="7200" b="0" i="0" dirty="0">
                <a:solidFill>
                  <a:srgbClr val="001D35"/>
                </a:solidFill>
                <a:effectLst/>
                <a:latin typeface="Google Sans"/>
              </a:rPr>
              <a:t>There are multiple employee performance analysis datasets available, including: </a:t>
            </a:r>
          </a:p>
          <a:p>
            <a:pPr algn="l">
              <a:buFont typeface="Arial" panose="020B0604020202020204" pitchFamily="34" charset="0"/>
              <a:buChar char="•"/>
            </a:pPr>
            <a:r>
              <a:rPr lang="en-US" sz="7200" b="0" i="0" dirty="0">
                <a:solidFill>
                  <a:srgbClr val="001D35"/>
                </a:solidFill>
                <a:effectLst/>
                <a:latin typeface="Google Sans"/>
              </a:rPr>
              <a:t>Employee Dataset(All in One) - Kaggle</a:t>
            </a:r>
          </a:p>
          <a:p>
            <a:pPr algn="l" fontAlgn="ctr">
              <a:buFont typeface="Arial" panose="020B0604020202020204" pitchFamily="34" charset="0"/>
              <a:buChar char="•"/>
            </a:pPr>
            <a:r>
              <a:rPr lang="en-US" sz="7200" b="0" i="0" dirty="0">
                <a:solidFill>
                  <a:srgbClr val="001D35"/>
                </a:solidFill>
                <a:effectLst/>
                <a:latin typeface="Google Sans"/>
              </a:rPr>
              <a:t>This dataset includes information about employee training, such as training date, program name, and training outcome. </a:t>
            </a:r>
          </a:p>
          <a:p>
            <a:pPr algn="l">
              <a:buFont typeface="Arial" panose="020B0604020202020204" pitchFamily="34" charset="0"/>
              <a:buChar char="•"/>
            </a:pPr>
            <a:r>
              <a:rPr lang="en-US" sz="7200" b="0" i="0" dirty="0">
                <a:solidFill>
                  <a:srgbClr val="001D35"/>
                </a:solidFill>
                <a:effectLst/>
                <a:latin typeface="Google Sans"/>
              </a:rPr>
              <a:t>Employee Productivity and Satisfaction HR Data - Kaggle</a:t>
            </a:r>
          </a:p>
          <a:p>
            <a:pPr algn="l" fontAlgn="ctr">
              <a:buFont typeface="Arial" panose="020B0604020202020204" pitchFamily="34" charset="0"/>
              <a:buChar char="•"/>
            </a:pPr>
            <a:r>
              <a:rPr lang="en-US" sz="7200" b="0" i="0" dirty="0">
                <a:solidFill>
                  <a:srgbClr val="001D35"/>
                </a:solidFill>
                <a:effectLst/>
                <a:latin typeface="Google Sans"/>
              </a:rPr>
              <a:t>This dataset includes a variety of fields related to employee performance and satisfaction, such as personal demographics, performance metrics, and job details. It can be used to analyze employee performance, predict turnover, and more. </a:t>
            </a:r>
          </a:p>
          <a:p>
            <a:pPr algn="l">
              <a:buFont typeface="Arial" panose="020B0604020202020204" pitchFamily="34" charset="0"/>
              <a:buChar char="•"/>
            </a:pPr>
            <a:r>
              <a:rPr lang="en-US" sz="7200" b="0" i="0" dirty="0">
                <a:solidFill>
                  <a:srgbClr val="001D35"/>
                </a:solidFill>
                <a:effectLst/>
                <a:latin typeface="Google Sans"/>
              </a:rPr>
              <a:t>Performance Management — Reviews Dataset</a:t>
            </a:r>
          </a:p>
          <a:p>
            <a:pPr algn="l" fontAlgn="ctr">
              <a:buFont typeface="Arial" panose="020B0604020202020204" pitchFamily="34" charset="0"/>
              <a:buChar char="•"/>
            </a:pPr>
            <a:r>
              <a:rPr lang="en-US" sz="7200" b="0" i="0" dirty="0">
                <a:solidFill>
                  <a:srgbClr val="001D35"/>
                </a:solidFill>
                <a:effectLst/>
                <a:latin typeface="Google Sans"/>
              </a:rPr>
              <a:t>This dataset combines fields from performance reviews and employee records to provide a summary of employee performance reviews. </a:t>
            </a:r>
          </a:p>
          <a:p>
            <a:pPr algn="l">
              <a:buFont typeface="Arial" panose="020B0604020202020204" pitchFamily="34" charset="0"/>
              <a:buChar char="•"/>
            </a:pPr>
            <a:r>
              <a:rPr lang="en-US" sz="7200" b="0" i="0" dirty="0">
                <a:solidFill>
                  <a:srgbClr val="001D35"/>
                </a:solidFill>
                <a:effectLst/>
                <a:latin typeface="Google Sans"/>
              </a:rPr>
              <a:t>HR Analytics Employee Attrition &amp; Performance - Kaggle</a:t>
            </a:r>
          </a:p>
          <a:p>
            <a:pPr algn="l" fontAlgn="ctr">
              <a:buFont typeface="Arial" panose="020B0604020202020204" pitchFamily="34" charset="0"/>
              <a:buChar char="•"/>
            </a:pPr>
            <a:r>
              <a:rPr lang="en-US" sz="7200" b="0" i="0" dirty="0">
                <a:solidFill>
                  <a:srgbClr val="001D35"/>
                </a:solidFill>
                <a:effectLst/>
                <a:latin typeface="Google Sans"/>
              </a:rPr>
              <a:t>This dataset includes a </a:t>
            </a:r>
            <a:r>
              <a:rPr lang="en-US" sz="7200" b="0" i="0" dirty="0" err="1">
                <a:solidFill>
                  <a:srgbClr val="001D35"/>
                </a:solidFill>
                <a:effectLst/>
                <a:latin typeface="Google Sans"/>
              </a:rPr>
              <a:t>SatisfactionLevel</a:t>
            </a:r>
            <a:r>
              <a:rPr lang="en-US" sz="7200" b="0" i="0" dirty="0">
                <a:solidFill>
                  <a:srgbClr val="001D35"/>
                </a:solidFill>
                <a:effectLst/>
                <a:latin typeface="Google Sans"/>
              </a:rPr>
              <a:t> field that ranges from "Very Dissatisfied" to "Very Satisfied". </a:t>
            </a:r>
          </a:p>
          <a:p>
            <a:pPr algn="l"/>
            <a:r>
              <a:rPr lang="en-US" sz="7200" b="0" i="0" dirty="0">
                <a:solidFill>
                  <a:srgbClr val="001D35"/>
                </a:solidFill>
                <a:effectLst/>
                <a:latin typeface="Google Sans"/>
              </a:rPr>
              <a:t>Employee performance data can provide insights into how an employee is performing in their role, such as in quality, quantity, and efficiency</a:t>
            </a:r>
          </a:p>
          <a:p>
            <a:endParaRPr lang="en-IN" dirty="0"/>
          </a:p>
        </p:txBody>
      </p:sp>
    </p:spTree>
    <p:extLst>
      <p:ext uri="{BB962C8B-B14F-4D97-AF65-F5344CB8AC3E}">
        <p14:creationId xmlns:p14="http://schemas.microsoft.com/office/powerpoint/2010/main" val="3538674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CE522-F84B-35FB-3C1B-4A9437979F17}"/>
              </a:ext>
            </a:extLst>
          </p:cNvPr>
          <p:cNvSpPr>
            <a:spLocks noGrp="1"/>
          </p:cNvSpPr>
          <p:nvPr>
            <p:ph type="title"/>
          </p:nvPr>
        </p:nvSpPr>
        <p:spPr/>
        <p:txBody>
          <a:bodyPr/>
          <a:lstStyle/>
          <a:p>
            <a:r>
              <a:rPr lang="en-US" dirty="0"/>
              <a:t>THE “WOW” IN OUR SOLUTION</a:t>
            </a:r>
            <a:endParaRPr lang="en-IN" dirty="0"/>
          </a:p>
        </p:txBody>
      </p:sp>
      <p:sp>
        <p:nvSpPr>
          <p:cNvPr id="3" name="Content Placeholder 2">
            <a:extLst>
              <a:ext uri="{FF2B5EF4-FFF2-40B4-BE49-F238E27FC236}">
                <a16:creationId xmlns:a16="http://schemas.microsoft.com/office/drawing/2014/main" id="{87A3C81A-850C-C61B-5947-1D8955312FB9}"/>
              </a:ext>
            </a:extLst>
          </p:cNvPr>
          <p:cNvSpPr>
            <a:spLocks noGrp="1"/>
          </p:cNvSpPr>
          <p:nvPr>
            <p:ph idx="1"/>
          </p:nvPr>
        </p:nvSpPr>
        <p:spPr>
          <a:xfrm>
            <a:off x="471948" y="1396181"/>
            <a:ext cx="9577905" cy="5461819"/>
          </a:xfrm>
        </p:spPr>
        <p:txBody>
          <a:bodyPr>
            <a:normAutofit fontScale="55000" lnSpcReduction="20000"/>
          </a:bodyPr>
          <a:lstStyle/>
          <a:p>
            <a:pPr algn="l"/>
            <a:r>
              <a:rPr lang="en-US" sz="3300" b="1" i="0" dirty="0">
                <a:solidFill>
                  <a:srgbClr val="353C41"/>
                </a:solidFill>
                <a:effectLst/>
                <a:latin typeface="Inter"/>
              </a:rPr>
              <a:t>A Way of Working (WoW) is a set of principles and practices that defines how an organization works. It defines the way people collaborate, communicate, and make </a:t>
            </a:r>
            <a:r>
              <a:rPr lang="en-US" sz="3300" b="1" i="0" dirty="0" err="1">
                <a:solidFill>
                  <a:srgbClr val="353C41"/>
                </a:solidFill>
                <a:effectLst/>
                <a:latin typeface="Inter"/>
              </a:rPr>
              <a:t>decisions.A</a:t>
            </a:r>
            <a:r>
              <a:rPr lang="en-US" sz="3300" b="1" i="0" dirty="0">
                <a:solidFill>
                  <a:srgbClr val="353C41"/>
                </a:solidFill>
                <a:effectLst/>
                <a:latin typeface="Inter"/>
              </a:rPr>
              <a:t> well-defined WoW can help organizations improve productivity, collaboration, overall performance and create a culture of continuous improvement by providing a framework for identifying and solving problems.</a:t>
            </a:r>
          </a:p>
          <a:p>
            <a:pPr algn="l"/>
            <a:r>
              <a:rPr lang="en-US" sz="3300" b="1" i="0" dirty="0">
                <a:solidFill>
                  <a:srgbClr val="353C41"/>
                </a:solidFill>
                <a:effectLst/>
                <a:latin typeface="Inter"/>
              </a:rPr>
              <a:t> </a:t>
            </a:r>
          </a:p>
          <a:p>
            <a:pPr algn="l"/>
            <a:r>
              <a:rPr lang="en-US" sz="3300" b="1" i="0" dirty="0">
                <a:solidFill>
                  <a:srgbClr val="353C41"/>
                </a:solidFill>
                <a:effectLst/>
                <a:latin typeface="Inter"/>
              </a:rPr>
              <a:t>Here are some ways that WoW can help create a culture of continuous improvement:</a:t>
            </a:r>
          </a:p>
          <a:p>
            <a:pPr algn="l">
              <a:buFont typeface="Arial" panose="020B0604020202020204" pitchFamily="34" charset="0"/>
              <a:buChar char="•"/>
            </a:pPr>
            <a:r>
              <a:rPr lang="en-US" sz="3300" b="1" i="0" dirty="0">
                <a:solidFill>
                  <a:srgbClr val="353C41"/>
                </a:solidFill>
                <a:effectLst/>
                <a:latin typeface="Inter"/>
              </a:rPr>
              <a:t>It provides a framework of how work is done.</a:t>
            </a:r>
          </a:p>
          <a:p>
            <a:pPr algn="l">
              <a:buFont typeface="Arial" panose="020B0604020202020204" pitchFamily="34" charset="0"/>
              <a:buChar char="•"/>
            </a:pPr>
            <a:r>
              <a:rPr lang="en-US" sz="3300" b="1" i="0" dirty="0">
                <a:solidFill>
                  <a:srgbClr val="353C41"/>
                </a:solidFill>
                <a:effectLst/>
                <a:latin typeface="Inter"/>
              </a:rPr>
              <a:t>It helps to identify and eliminate waste and inefficiency.</a:t>
            </a:r>
          </a:p>
          <a:p>
            <a:pPr algn="l">
              <a:buFont typeface="Arial" panose="020B0604020202020204" pitchFamily="34" charset="0"/>
              <a:buChar char="•"/>
            </a:pPr>
            <a:r>
              <a:rPr lang="en-US" sz="3300" b="1" i="0" dirty="0">
                <a:solidFill>
                  <a:srgbClr val="353C41"/>
                </a:solidFill>
                <a:effectLst/>
                <a:latin typeface="Inter"/>
              </a:rPr>
              <a:t>It encourages cross functional collaboration and open communication.</a:t>
            </a:r>
          </a:p>
          <a:p>
            <a:pPr algn="l">
              <a:buFont typeface="Arial" panose="020B0604020202020204" pitchFamily="34" charset="0"/>
              <a:buChar char="•"/>
            </a:pPr>
            <a:r>
              <a:rPr lang="en-US" sz="3300" b="1" i="0" dirty="0">
                <a:solidFill>
                  <a:srgbClr val="353C41"/>
                </a:solidFill>
                <a:effectLst/>
                <a:latin typeface="Inter"/>
              </a:rPr>
              <a:t>It supports the development of new ideas and innovation.</a:t>
            </a:r>
          </a:p>
          <a:p>
            <a:pPr algn="l">
              <a:buFont typeface="Arial" panose="020B0604020202020204" pitchFamily="34" charset="0"/>
              <a:buChar char="•"/>
            </a:pPr>
            <a:r>
              <a:rPr lang="en-US" sz="3300" b="1" i="0" dirty="0">
                <a:solidFill>
                  <a:srgbClr val="353C41"/>
                </a:solidFill>
                <a:effectLst/>
                <a:latin typeface="Inter"/>
              </a:rPr>
              <a:t>It provides opportunities for training &amp; development</a:t>
            </a:r>
          </a:p>
          <a:p>
            <a:pPr algn="l">
              <a:buFont typeface="Arial" panose="020B0604020202020204" pitchFamily="34" charset="0"/>
              <a:buChar char="•"/>
            </a:pPr>
            <a:r>
              <a:rPr lang="en-US" sz="3300" b="1" i="0" dirty="0">
                <a:solidFill>
                  <a:srgbClr val="353C41"/>
                </a:solidFill>
                <a:effectLst/>
                <a:latin typeface="Inter"/>
              </a:rPr>
              <a:t>It ensures transparency and sets accountability</a:t>
            </a:r>
          </a:p>
          <a:p>
            <a:pPr algn="l"/>
            <a:r>
              <a:rPr lang="en-US" sz="3300" b="1" i="0" dirty="0">
                <a:solidFill>
                  <a:srgbClr val="353C41"/>
                </a:solidFill>
                <a:effectLst/>
                <a:latin typeface="Inter"/>
              </a:rPr>
              <a:t>To effectively implement WoW, organizations should focus on clear communication, training and coaching, and a commitment to ongoing improvement.</a:t>
            </a:r>
          </a:p>
          <a:p>
            <a:endParaRPr lang="en-IN" dirty="0"/>
          </a:p>
        </p:txBody>
      </p:sp>
    </p:spTree>
    <p:extLst>
      <p:ext uri="{BB962C8B-B14F-4D97-AF65-F5344CB8AC3E}">
        <p14:creationId xmlns:p14="http://schemas.microsoft.com/office/powerpoint/2010/main" val="2898955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98</TotalTime>
  <Words>1090</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Century Gothic</vt:lpstr>
      <vt:lpstr>Google Sans</vt:lpstr>
      <vt:lpstr>Inter</vt:lpstr>
      <vt:lpstr>sohne</vt:lpstr>
      <vt:lpstr>Wingdings 3</vt:lpstr>
      <vt:lpstr>Ion</vt:lpstr>
      <vt:lpstr>EMPLOYEE DATA ANALYSIS USING EXCEL</vt:lpstr>
      <vt:lpstr>PROJECT TITLE</vt:lpstr>
      <vt:lpstr>AGENDA:</vt:lpstr>
      <vt:lpstr>PROBLEM STATEMENT</vt:lpstr>
      <vt:lpstr>PROJECT OVERVIEW</vt:lpstr>
      <vt:lpstr>WHO ARE THE END USERS ?</vt:lpstr>
      <vt:lpstr>OUR SOLUTION AND ITS VALUE PROPOSITION</vt:lpstr>
      <vt:lpstr>DATASET DESCRIPTION</vt:lpstr>
      <vt:lpstr>THE “WOW” IN OUR SOLUTION</vt:lpstr>
      <vt:lpstr>MODELLING</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919080557941</dc:creator>
  <cp:lastModifiedBy>919080557941</cp:lastModifiedBy>
  <cp:revision>1</cp:revision>
  <dcterms:created xsi:type="dcterms:W3CDTF">2024-10-01T13:11:08Z</dcterms:created>
  <dcterms:modified xsi:type="dcterms:W3CDTF">2024-10-01T15:04:40Z</dcterms:modified>
</cp:coreProperties>
</file>