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7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7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3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7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8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/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4539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lang="ru-RU" sz="36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Прогноз погоды</a:t>
            </a:r>
            <a:endParaRPr lang="ru-RU" sz="3600" b="0" i="0" u="none" strike="noStrike" cap="non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4539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Docker PostgreS Airflow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WEB</a:t>
            </a: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 DE ML DQ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и с любовью к животным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1247047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363925" y="0"/>
            <a:ext cx="3860709" cy="5991224"/>
          </a:xfrm>
          <a:prstGeom prst="rect">
            <a:avLst/>
          </a:prstGeom>
        </p:spPr>
      </p:pic>
      <p:pic>
        <p:nvPicPr>
          <p:cNvPr id="3059740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185676" y="1336515"/>
            <a:ext cx="2354043" cy="4184967"/>
          </a:xfrm>
          <a:prstGeom prst="rect">
            <a:avLst/>
          </a:prstGeom>
        </p:spPr>
      </p:pic>
      <p:sp>
        <p:nvSpPr>
          <p:cNvPr id="1415107986" name=""/>
          <p:cNvSpPr txBox="1"/>
          <p:nvPr/>
        </p:nvSpPr>
        <p:spPr bwMode="auto">
          <a:xfrm flipH="0" flipV="0">
            <a:off x="5192749" y="5615876"/>
            <a:ext cx="2339897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Программист чешет репу</a:t>
            </a:r>
            <a:endParaRPr/>
          </a:p>
        </p:txBody>
      </p:sp>
      <p:sp>
        <p:nvSpPr>
          <p:cNvPr id="1653554694" name="PlaceHolder 1"/>
          <p:cNvSpPr>
            <a:spLocks noGrp="1"/>
          </p:cNvSpPr>
          <p:nvPr/>
        </p:nvSpPr>
        <p:spPr bwMode="auto">
          <a:xfrm flipH="0" flipV="0">
            <a:off x="4257473" y="20595"/>
            <a:ext cx="3980549" cy="950953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Autofit/>
          </a:bodyPr>
          <a:lstStyle>
            <a:lvl1pPr algn="r" defTabSz="914400">
              <a:spcBef>
                <a:spcPts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36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Кратко :</a:t>
            </a:r>
            <a:endParaRPr lang="ru-RU" sz="3600" b="0" i="0" u="none" strike="noStrike" cap="non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pic>
        <p:nvPicPr>
          <p:cNvPr id="88024024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12038" y="1601374"/>
            <a:ext cx="4451664" cy="3746817"/>
          </a:xfrm>
          <a:prstGeom prst="rect">
            <a:avLst/>
          </a:prstGeom>
        </p:spPr>
      </p:pic>
      <p:sp>
        <p:nvSpPr>
          <p:cNvPr id="1123860789" name=""/>
          <p:cNvSpPr/>
          <p:nvPr/>
        </p:nvSpPr>
        <p:spPr bwMode="auto">
          <a:xfrm flipH="0" flipV="0">
            <a:off x="4439624" y="3232467"/>
            <a:ext cx="638174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0223701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363925" y="5890555"/>
            <a:ext cx="3828073" cy="967443"/>
          </a:xfrm>
          <a:prstGeom prst="rect">
            <a:avLst/>
          </a:prstGeom>
        </p:spPr>
      </p:pic>
      <p:sp>
        <p:nvSpPr>
          <p:cNvPr id="445369099" name=""/>
          <p:cNvSpPr/>
          <p:nvPr/>
        </p:nvSpPr>
        <p:spPr bwMode="auto">
          <a:xfrm flipH="0" flipV="0">
            <a:off x="7599847" y="3232467"/>
            <a:ext cx="638173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4548715" name=""/>
          <p:cNvSpPr/>
          <p:nvPr/>
        </p:nvSpPr>
        <p:spPr bwMode="auto">
          <a:xfrm flipH="0" flipV="0">
            <a:off x="48599" y="38099"/>
            <a:ext cx="6172200" cy="677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5731214" name=""/>
          <p:cNvSpPr/>
          <p:nvPr/>
        </p:nvSpPr>
        <p:spPr bwMode="auto">
          <a:xfrm flipH="0" flipV="0">
            <a:off x="201807" y="6169934"/>
            <a:ext cx="5838017" cy="56715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181419" name=""/>
          <p:cNvSpPr/>
          <p:nvPr/>
        </p:nvSpPr>
        <p:spPr bwMode="auto">
          <a:xfrm flipH="0" flipV="0">
            <a:off x="949258" y="5879445"/>
            <a:ext cx="5192819" cy="290488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153677" name=""/>
          <p:cNvSpPr/>
          <p:nvPr/>
        </p:nvSpPr>
        <p:spPr bwMode="auto">
          <a:xfrm flipH="0" flipV="0">
            <a:off x="201809" y="5524109"/>
            <a:ext cx="1189814" cy="33337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85371" name=""/>
          <p:cNvSpPr/>
          <p:nvPr/>
        </p:nvSpPr>
        <p:spPr bwMode="auto">
          <a:xfrm flipH="0" flipV="0">
            <a:off x="3706200" y="5251874"/>
            <a:ext cx="2435879" cy="272234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2412883" name=""/>
          <p:cNvSpPr/>
          <p:nvPr/>
        </p:nvSpPr>
        <p:spPr bwMode="auto">
          <a:xfrm flipH="0" flipV="0">
            <a:off x="201808" y="4662073"/>
            <a:ext cx="5476065" cy="58735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0115594" name=""/>
          <p:cNvSpPr/>
          <p:nvPr/>
        </p:nvSpPr>
        <p:spPr bwMode="auto">
          <a:xfrm flipH="0" flipV="0">
            <a:off x="1563074" y="4247039"/>
            <a:ext cx="4579004" cy="409574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892269" name=""/>
          <p:cNvSpPr/>
          <p:nvPr/>
        </p:nvSpPr>
        <p:spPr bwMode="auto">
          <a:xfrm flipH="0" flipV="0">
            <a:off x="201808" y="3913304"/>
            <a:ext cx="4542449" cy="33337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5745643" name=""/>
          <p:cNvSpPr/>
          <p:nvPr/>
        </p:nvSpPr>
        <p:spPr bwMode="auto">
          <a:xfrm flipH="0" flipV="0">
            <a:off x="1648800" y="3495387"/>
            <a:ext cx="4493279" cy="409574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252632" name=""/>
          <p:cNvSpPr/>
          <p:nvPr/>
        </p:nvSpPr>
        <p:spPr bwMode="auto">
          <a:xfrm flipH="0" flipV="0">
            <a:off x="201809" y="2009773"/>
            <a:ext cx="5352959" cy="148561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939737" name=""/>
          <p:cNvSpPr/>
          <p:nvPr/>
        </p:nvSpPr>
        <p:spPr bwMode="auto">
          <a:xfrm flipH="0" flipV="0">
            <a:off x="4611074" y="1638299"/>
            <a:ext cx="1531004" cy="37147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861741" name=""/>
          <p:cNvSpPr/>
          <p:nvPr/>
        </p:nvSpPr>
        <p:spPr bwMode="auto">
          <a:xfrm flipH="0" flipV="0">
            <a:off x="201809" y="861599"/>
            <a:ext cx="5115465" cy="7767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4948667" name=""/>
          <p:cNvSpPr/>
          <p:nvPr/>
        </p:nvSpPr>
        <p:spPr bwMode="auto">
          <a:xfrm flipH="0" flipV="0">
            <a:off x="2553674" y="404039"/>
            <a:ext cx="3588404" cy="45756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1545364" name=""/>
          <p:cNvSpPr/>
          <p:nvPr/>
        </p:nvSpPr>
        <p:spPr bwMode="auto">
          <a:xfrm flipH="0" flipV="0">
            <a:off x="201809" y="129359"/>
            <a:ext cx="5115465" cy="27467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24303" name=""/>
          <p:cNvSpPr txBox="1"/>
          <p:nvPr/>
        </p:nvSpPr>
        <p:spPr bwMode="auto">
          <a:xfrm flipH="0" flipV="0">
            <a:off x="144119" y="129359"/>
            <a:ext cx="517315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Привет, Коллега! Есть время заняться новой задачкой от сантистов ?</a:t>
            </a:r>
            <a:endParaRPr sz="1200"/>
          </a:p>
        </p:txBody>
      </p:sp>
      <p:sp>
        <p:nvSpPr>
          <p:cNvPr id="2010147899" name=""/>
          <p:cNvSpPr txBox="1"/>
          <p:nvPr/>
        </p:nvSpPr>
        <p:spPr bwMode="auto">
          <a:xfrm flipH="0" flipV="0">
            <a:off x="2429848" y="404039"/>
            <a:ext cx="3712230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Привет! Что за задача ? Надеюсь я справлюсь... И, да, я в отпуске, так что время есть ))</a:t>
            </a:r>
            <a:endParaRPr sz="1200"/>
          </a:p>
        </p:txBody>
      </p:sp>
      <p:sp>
        <p:nvSpPr>
          <p:cNvPr id="1677671413" name=""/>
          <p:cNvSpPr txBox="1"/>
          <p:nvPr/>
        </p:nvSpPr>
        <p:spPr bwMode="auto">
          <a:xfrm flipH="0" flipV="0">
            <a:off x="144119" y="861599"/>
            <a:ext cx="529603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Руководство решило осчастливить пользователей новой функцией - прогноз погоды. Аналитики обещают рост посещаемости, но это нужно еще проверять... Поэтому пока только пилотный вариант «ВДНХ». </a:t>
            </a:r>
            <a:r>
              <a:rPr sz="1200"/>
              <a:t>Но! Базу проектируй так, чтобы добавить другие локации без доработок</a:t>
            </a:r>
            <a:endParaRPr sz="1200"/>
          </a:p>
        </p:txBody>
      </p:sp>
      <p:sp>
        <p:nvSpPr>
          <p:cNvPr id="424838613" name=""/>
          <p:cNvSpPr txBox="1"/>
          <p:nvPr/>
        </p:nvSpPr>
        <p:spPr bwMode="auto">
          <a:xfrm flipH="0" flipV="0">
            <a:off x="4536479" y="1684919"/>
            <a:ext cx="160560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подводные камни ?</a:t>
            </a:r>
            <a:endParaRPr sz="1200"/>
          </a:p>
        </p:txBody>
      </p:sp>
      <p:sp>
        <p:nvSpPr>
          <p:cNvPr id="417730830" name=""/>
          <p:cNvSpPr txBox="1"/>
          <p:nvPr/>
        </p:nvSpPr>
        <p:spPr bwMode="auto">
          <a:xfrm flipH="0" flipV="0">
            <a:off x="144119" y="1959599"/>
            <a:ext cx="5414249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Опытный ! Скоро Сеньором станешь ))</a:t>
            </a:r>
            <a:endParaRPr sz="1200"/>
          </a:p>
          <a:p>
            <a:pPr>
              <a:defRPr/>
            </a:pPr>
            <a:r>
              <a:rPr sz="1200"/>
              <a:t>Погода в источнике хранится в двух вариантах:</a:t>
            </a:r>
            <a:endParaRPr sz="1200"/>
          </a:p>
          <a:p>
            <a:pPr>
              <a:defRPr/>
            </a:pPr>
            <a:r>
              <a:rPr sz="1200"/>
              <a:t>1. Замеры 1р / 3 часа - 0, 6, 9, 12, ... Можно выгрузить файлом за любой период. </a:t>
            </a:r>
            <a:r>
              <a:rPr sz="1200"/>
              <a:t>На этих данных я учу ML модели</a:t>
            </a:r>
            <a:endParaRPr sz="1200"/>
          </a:p>
          <a:p>
            <a:pPr>
              <a:defRPr/>
            </a:pPr>
            <a:r>
              <a:rPr sz="1200"/>
              <a:t>2. Актуальные показания с метеодатчиков. Обновляются в произвольный момент, несколько раз в час, истории нет. </a:t>
            </a:r>
            <a:r>
              <a:rPr sz="1200"/>
              <a:t>Тебе брать здесь, усреднять за час и выбирать 4 трехчасовые замеры к данному часу, если 13ч - формируй температуру на 4, 7, 10, 13ч.</a:t>
            </a:r>
            <a:endParaRPr sz="1200"/>
          </a:p>
        </p:txBody>
      </p:sp>
      <p:sp>
        <p:nvSpPr>
          <p:cNvPr id="990993576" name=""/>
          <p:cNvSpPr txBox="1"/>
          <p:nvPr/>
        </p:nvSpPr>
        <p:spPr bwMode="auto">
          <a:xfrm flipH="0" flipV="0">
            <a:off x="1497344" y="3495387"/>
            <a:ext cx="4649774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Пока задача не выглядит фантастически сложной.</a:t>
            </a:r>
            <a:endParaRPr sz="1200"/>
          </a:p>
          <a:p>
            <a:pPr algn="r">
              <a:defRPr/>
            </a:pPr>
            <a:r>
              <a:rPr sz="1200"/>
              <a:t>Ничего не забыл мне сказать, чтоб потом не переделывать ?</a:t>
            </a:r>
            <a:endParaRPr sz="1200"/>
          </a:p>
        </p:txBody>
      </p:sp>
      <p:sp>
        <p:nvSpPr>
          <p:cNvPr id="1569644949" name=""/>
          <p:cNvSpPr txBox="1"/>
          <p:nvPr/>
        </p:nvSpPr>
        <p:spPr bwMode="auto">
          <a:xfrm flipH="0" flipV="0">
            <a:off x="144119" y="3924374"/>
            <a:ext cx="45438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Да, как раз собираюсь сказать: ты же Docker освоил уже ?</a:t>
            </a:r>
            <a:endParaRPr sz="1200"/>
          </a:p>
        </p:txBody>
      </p:sp>
      <p:sp>
        <p:nvSpPr>
          <p:cNvPr id="542023633" name=""/>
          <p:cNvSpPr txBox="1"/>
          <p:nvPr/>
        </p:nvSpPr>
        <p:spPr bwMode="auto">
          <a:xfrm flipH="0" flipV="0">
            <a:off x="1497344" y="4199054"/>
            <a:ext cx="4645454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Ну как, освоил... С командами всё ясно и репозиторий завел, но ни одного контейнера пока не запушил</a:t>
            </a:r>
            <a:endParaRPr sz="1200"/>
          </a:p>
        </p:txBody>
      </p:sp>
      <p:sp>
        <p:nvSpPr>
          <p:cNvPr id="974174477" name=""/>
          <p:cNvSpPr txBox="1"/>
          <p:nvPr/>
        </p:nvSpPr>
        <p:spPr bwMode="auto">
          <a:xfrm flipH="0" flipV="0">
            <a:off x="144119" y="5553457"/>
            <a:ext cx="161027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На Мальдивы ?</a:t>
            </a:r>
            <a:endParaRPr sz="1200"/>
          </a:p>
        </p:txBody>
      </p:sp>
      <p:sp>
        <p:nvSpPr>
          <p:cNvPr id="1395287211" name=""/>
          <p:cNvSpPr txBox="1"/>
          <p:nvPr/>
        </p:nvSpPr>
        <p:spPr bwMode="auto">
          <a:xfrm flipH="0" flipV="0">
            <a:off x="144119" y="4656614"/>
            <a:ext cx="565829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Уффф, отлично! Прям выручил! А то и не знаю что делать.</a:t>
            </a:r>
            <a:endParaRPr sz="1200"/>
          </a:p>
          <a:p>
            <a:pPr>
              <a:defRPr/>
            </a:pPr>
            <a:r>
              <a:rPr sz="1200"/>
              <a:t>DevOps, который должен этим заниматься, представляешь, тоже в отпуске. Только он телефон не берет, говорят на Мальдивах...</a:t>
            </a:r>
            <a:endParaRPr sz="1200"/>
          </a:p>
        </p:txBody>
      </p:sp>
      <p:sp>
        <p:nvSpPr>
          <p:cNvPr id="2144488873" name=""/>
          <p:cNvSpPr txBox="1"/>
          <p:nvPr/>
        </p:nvSpPr>
        <p:spPr bwMode="auto">
          <a:xfrm flipH="0" flipV="0">
            <a:off x="3790372" y="5249429"/>
            <a:ext cx="2332461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Вот ведь ж ! Я тоже так хочу</a:t>
            </a:r>
            <a:endParaRPr sz="1200"/>
          </a:p>
        </p:txBody>
      </p:sp>
      <p:sp>
        <p:nvSpPr>
          <p:cNvPr id="629557795" name=""/>
          <p:cNvSpPr txBox="1"/>
          <p:nvPr/>
        </p:nvSpPr>
        <p:spPr bwMode="auto">
          <a:xfrm flipH="0" flipV="0">
            <a:off x="143399" y="6132164"/>
            <a:ext cx="600479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Не злись, зачтешь работу за Пет-проект</a:t>
            </a:r>
            <a:r>
              <a:rPr sz="1200"/>
              <a:t> в ЯндексПрактикуме, всё равно же будешь делать. И вот еще, нужно будет импортировать и использовать ML-объекты в Docker-контейнере. Ты сможешь, я в тебя верю )) Подробности почтой</a:t>
            </a:r>
            <a:endParaRPr sz="1200"/>
          </a:p>
        </p:txBody>
      </p:sp>
      <p:sp>
        <p:nvSpPr>
          <p:cNvPr id="900336732" name=""/>
          <p:cNvSpPr txBox="1"/>
          <p:nvPr/>
        </p:nvSpPr>
        <p:spPr bwMode="auto">
          <a:xfrm flipH="0" flipV="0">
            <a:off x="886799" y="5857484"/>
            <a:ext cx="5259957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Нет, хотел бы телефон не брать! ну ок, потренируюсь с контейнерами.</a:t>
            </a:r>
            <a:endParaRPr sz="1200"/>
          </a:p>
        </p:txBody>
      </p:sp>
      <p:pic>
        <p:nvPicPr>
          <p:cNvPr id="145259886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44624" y="3609973"/>
            <a:ext cx="5762624" cy="3200400"/>
          </a:xfrm>
          <a:prstGeom prst="rect">
            <a:avLst/>
          </a:prstGeom>
        </p:spPr>
      </p:pic>
      <p:pic>
        <p:nvPicPr>
          <p:cNvPr id="4224704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510337" y="895348"/>
            <a:ext cx="1685925" cy="2228850"/>
          </a:xfrm>
          <a:prstGeom prst="rect">
            <a:avLst/>
          </a:prstGeom>
        </p:spPr>
      </p:pic>
      <p:pic>
        <p:nvPicPr>
          <p:cNvPr id="191871807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459174" y="1295398"/>
            <a:ext cx="3648074" cy="1828800"/>
          </a:xfrm>
          <a:prstGeom prst="rect">
            <a:avLst/>
          </a:prstGeom>
        </p:spPr>
      </p:pic>
      <p:sp>
        <p:nvSpPr>
          <p:cNvPr id="1936434736" name=""/>
          <p:cNvSpPr txBox="1"/>
          <p:nvPr/>
        </p:nvSpPr>
        <p:spPr bwMode="auto">
          <a:xfrm flipH="0" flipV="0">
            <a:off x="8887799" y="1500959"/>
            <a:ext cx="3068077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chemeClr val="tx2"/>
                </a:solidFill>
              </a:rPr>
              <a:t>сезон       час    температура в истории</a:t>
            </a:r>
            <a:endParaRPr/>
          </a:p>
        </p:txBody>
      </p:sp>
      <p:sp>
        <p:nvSpPr>
          <p:cNvPr id="265546525" name=""/>
          <p:cNvSpPr txBox="1"/>
          <p:nvPr/>
        </p:nvSpPr>
        <p:spPr bwMode="auto">
          <a:xfrm flipH="0" flipV="0">
            <a:off x="6427679" y="495479"/>
            <a:ext cx="1768582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Читаем из файла для обучения ML-модели</a:t>
            </a:r>
            <a:endParaRPr sz="1200"/>
          </a:p>
        </p:txBody>
      </p:sp>
      <p:sp>
        <p:nvSpPr>
          <p:cNvPr id="956049288" name=""/>
          <p:cNvSpPr txBox="1"/>
          <p:nvPr/>
        </p:nvSpPr>
        <p:spPr bwMode="auto">
          <a:xfrm flipH="0" flipV="0">
            <a:off x="8382614" y="495479"/>
            <a:ext cx="3801195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Формат данных, на которых обучалась ML-модель</a:t>
            </a:r>
            <a:endParaRPr sz="1200"/>
          </a:p>
          <a:p>
            <a:pPr>
              <a:defRPr/>
            </a:pPr>
            <a:r>
              <a:rPr sz="1200"/>
              <a:t>В таком же формате нужно готовить данные</a:t>
            </a:r>
            <a:endParaRPr sz="1200"/>
          </a:p>
        </p:txBody>
      </p:sp>
      <p:sp>
        <p:nvSpPr>
          <p:cNvPr id="1589137875" name=""/>
          <p:cNvSpPr txBox="1"/>
          <p:nvPr/>
        </p:nvSpPr>
        <p:spPr bwMode="auto">
          <a:xfrm flipH="0" flipV="0">
            <a:off x="6658949" y="3429000"/>
            <a:ext cx="3161247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Формат поступающих актуальных данных</a:t>
            </a:r>
            <a:endParaRPr sz="1200"/>
          </a:p>
        </p:txBody>
      </p:sp>
      <p:sp>
        <p:nvSpPr>
          <p:cNvPr id="193089243" name=""/>
          <p:cNvSpPr txBox="1"/>
          <p:nvPr/>
        </p:nvSpPr>
        <p:spPr bwMode="auto">
          <a:xfrm flipH="0" flipV="0">
            <a:off x="8142399" y="38099"/>
            <a:ext cx="184294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Требования DS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1443375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583496" y="-11111"/>
            <a:ext cx="9998901" cy="611186"/>
          </a:xfrm>
        </p:spPr>
        <p:txBody>
          <a:bodyPr/>
          <a:lstStyle/>
          <a:p>
            <a:pPr algn="ctr">
              <a:defRPr/>
            </a:pPr>
            <a:r>
              <a:rPr sz="3600"/>
              <a:t>Детализация DWH</a:t>
            </a:r>
            <a:endParaRPr sz="3600"/>
          </a:p>
        </p:txBody>
      </p:sp>
      <p:sp>
        <p:nvSpPr>
          <p:cNvPr id="1700211842" name=""/>
          <p:cNvSpPr txBox="1"/>
          <p:nvPr/>
        </p:nvSpPr>
        <p:spPr bwMode="auto">
          <a:xfrm flipH="0" flipV="0">
            <a:off x="4276724" y="1047748"/>
            <a:ext cx="78171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Stage</a:t>
            </a:r>
            <a:endParaRPr/>
          </a:p>
        </p:txBody>
      </p:sp>
      <p:sp>
        <p:nvSpPr>
          <p:cNvPr id="298053637" name=""/>
          <p:cNvSpPr txBox="1"/>
          <p:nvPr/>
        </p:nvSpPr>
        <p:spPr bwMode="auto">
          <a:xfrm flipH="0" flipV="0">
            <a:off x="9714011" y="1047748"/>
            <a:ext cx="78351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Mart</a:t>
            </a:r>
            <a:endParaRPr/>
          </a:p>
        </p:txBody>
      </p:sp>
      <p:sp>
        <p:nvSpPr>
          <p:cNvPr id="502681882" name=""/>
          <p:cNvSpPr txBox="1"/>
          <p:nvPr/>
        </p:nvSpPr>
        <p:spPr bwMode="auto">
          <a:xfrm flipH="0" flipV="0">
            <a:off x="6430346" y="1047748"/>
            <a:ext cx="78315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DDS</a:t>
            </a:r>
            <a:endParaRPr/>
          </a:p>
        </p:txBody>
      </p:sp>
      <p:pic>
        <p:nvPicPr>
          <p:cNvPr id="55366177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76724" y="2314574"/>
            <a:ext cx="828675" cy="1171575"/>
          </a:xfrm>
          <a:prstGeom prst="rect">
            <a:avLst/>
          </a:prstGeom>
        </p:spPr>
      </p:pic>
      <p:pic>
        <p:nvPicPr>
          <p:cNvPr id="4106935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1581149"/>
            <a:ext cx="3846441" cy="4181473"/>
          </a:xfrm>
          <a:prstGeom prst="rect">
            <a:avLst/>
          </a:prstGeom>
        </p:spPr>
      </p:pic>
      <p:sp>
        <p:nvSpPr>
          <p:cNvPr id="278447800" name=""/>
          <p:cNvSpPr txBox="1"/>
          <p:nvPr/>
        </p:nvSpPr>
        <p:spPr bwMode="auto">
          <a:xfrm flipH="0" flipV="0">
            <a:off x="1374504" y="1086442"/>
            <a:ext cx="10974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Source</a:t>
            </a:r>
            <a:endParaRPr/>
          </a:p>
        </p:txBody>
      </p:sp>
      <p:pic>
        <p:nvPicPr>
          <p:cNvPr id="137465869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44696" y="2314574"/>
            <a:ext cx="2476499" cy="1162049"/>
          </a:xfrm>
          <a:prstGeom prst="rect">
            <a:avLst/>
          </a:prstGeom>
        </p:spPr>
      </p:pic>
      <p:pic>
        <p:nvPicPr>
          <p:cNvPr id="106211088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936528" y="1452562"/>
            <a:ext cx="2381249" cy="3952874"/>
          </a:xfrm>
          <a:prstGeom prst="rect">
            <a:avLst/>
          </a:prstGeom>
        </p:spPr>
      </p:pic>
      <p:pic>
        <p:nvPicPr>
          <p:cNvPr id="65773181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382249" y="2238374"/>
            <a:ext cx="1733549" cy="914400"/>
          </a:xfrm>
          <a:prstGeom prst="rect">
            <a:avLst/>
          </a:prstGeom>
        </p:spPr>
      </p:pic>
      <p:pic>
        <p:nvPicPr>
          <p:cNvPr id="66393411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0401300" y="3504605"/>
            <a:ext cx="1695449" cy="895349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077675" y="790573"/>
            <a:ext cx="66674" cy="5048250"/>
          </a:xfrm>
          <a:prstGeom prst="line">
            <a:avLst/>
          </a:prstGeom>
          <a:ln w="9525" cap="flat" cmpd="sng" algn="ctr">
            <a:solidFill>
              <a:srgbClr val="4A7FBB"/>
            </a:solidFill>
            <a:prstDash val="sys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254082" name=""/>
          <p:cNvCxnSpPr>
            <a:cxnSpLocks/>
          </p:cNvCxnSpPr>
          <p:nvPr/>
        </p:nvCxnSpPr>
        <p:spPr bwMode="auto">
          <a:xfrm flipH="0" flipV="0">
            <a:off x="5244685" y="790573"/>
            <a:ext cx="66673" cy="4972048"/>
          </a:xfrm>
          <a:prstGeom prst="line">
            <a:avLst/>
          </a:prstGeom>
          <a:ln w="9525" cap="flat" cmpd="sng" algn="ctr">
            <a:solidFill>
              <a:srgbClr val="4A7FBB"/>
            </a:solidFill>
            <a:prstDash val="sys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8667888" name=""/>
          <p:cNvCxnSpPr>
            <a:cxnSpLocks/>
          </p:cNvCxnSpPr>
          <p:nvPr/>
        </p:nvCxnSpPr>
        <p:spPr bwMode="auto">
          <a:xfrm flipH="0" flipV="0">
            <a:off x="7869854" y="790574"/>
            <a:ext cx="66673" cy="4819649"/>
          </a:xfrm>
          <a:prstGeom prst="line">
            <a:avLst/>
          </a:prstGeom>
          <a:ln w="9525" cap="flat" cmpd="sng" algn="ctr">
            <a:solidFill>
              <a:srgbClr val="4A7FBB"/>
            </a:solidFill>
            <a:prstDash val="sys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048973" name=""/>
          <p:cNvSpPr/>
          <p:nvPr/>
        </p:nvSpPr>
        <p:spPr bwMode="auto">
          <a:xfrm flipH="0" flipV="0">
            <a:off x="9814846" y="2073497"/>
            <a:ext cx="1466849" cy="247173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5663773" name=""/>
          <p:cNvSpPr/>
          <p:nvPr/>
        </p:nvSpPr>
        <p:spPr bwMode="auto">
          <a:xfrm flipH="0" flipV="0">
            <a:off x="1791675" y="1857375"/>
            <a:ext cx="1466849" cy="488632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89399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583496" y="-26192"/>
            <a:ext cx="9998901" cy="601661"/>
          </a:xfrm>
        </p:spPr>
        <p:txBody>
          <a:bodyPr/>
          <a:lstStyle/>
          <a:p>
            <a:pPr algn="ctr">
              <a:defRPr/>
            </a:pPr>
            <a:r>
              <a:rPr sz="3600"/>
              <a:t>Общая структура решения</a:t>
            </a:r>
            <a:endParaRPr sz="3600"/>
          </a:p>
        </p:txBody>
      </p:sp>
      <p:pic>
        <p:nvPicPr>
          <p:cNvPr id="14751396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014871" y="42068"/>
            <a:ext cx="1066799" cy="1066799"/>
          </a:xfrm>
          <a:prstGeom prst="rect">
            <a:avLst/>
          </a:prstGeom>
        </p:spPr>
      </p:pic>
      <p:pic>
        <p:nvPicPr>
          <p:cNvPr id="4900567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44074" y="180181"/>
            <a:ext cx="1162049" cy="790574"/>
          </a:xfrm>
          <a:prstGeom prst="rect">
            <a:avLst/>
          </a:prstGeom>
        </p:spPr>
      </p:pic>
      <p:pic>
        <p:nvPicPr>
          <p:cNvPr id="1138318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000248" y="1995487"/>
            <a:ext cx="1113095" cy="957262"/>
          </a:xfrm>
          <a:prstGeom prst="rect">
            <a:avLst/>
          </a:prstGeom>
        </p:spPr>
      </p:pic>
      <p:pic>
        <p:nvPicPr>
          <p:cNvPr id="151177547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991723" y="2252662"/>
            <a:ext cx="1113094" cy="957261"/>
          </a:xfrm>
          <a:prstGeom prst="rect">
            <a:avLst/>
          </a:prstGeom>
        </p:spPr>
      </p:pic>
      <p:pic>
        <p:nvPicPr>
          <p:cNvPr id="203458782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162174" y="3429000"/>
            <a:ext cx="647699" cy="666749"/>
          </a:xfrm>
          <a:prstGeom prst="rect">
            <a:avLst/>
          </a:prstGeom>
        </p:spPr>
      </p:pic>
      <p:pic>
        <p:nvPicPr>
          <p:cNvPr id="130627964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057400" y="5681662"/>
            <a:ext cx="857250" cy="885825"/>
          </a:xfrm>
          <a:prstGeom prst="rect">
            <a:avLst/>
          </a:prstGeom>
        </p:spPr>
      </p:pic>
      <p:pic>
        <p:nvPicPr>
          <p:cNvPr id="144565421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9995821" y="3429000"/>
            <a:ext cx="1104899" cy="828675"/>
          </a:xfrm>
          <a:prstGeom prst="rect">
            <a:avLst/>
          </a:prstGeom>
        </p:spPr>
      </p:pic>
      <p:pic>
        <p:nvPicPr>
          <p:cNvPr id="1546274542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5932865" y="2795587"/>
            <a:ext cx="1300162" cy="1300162"/>
          </a:xfrm>
          <a:prstGeom prst="rect">
            <a:avLst/>
          </a:prstGeom>
        </p:spPr>
      </p:pic>
      <p:pic>
        <p:nvPicPr>
          <p:cNvPr id="1387748808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1924049" y="4329112"/>
            <a:ext cx="1123949" cy="1019174"/>
          </a:xfrm>
          <a:prstGeom prst="rect">
            <a:avLst/>
          </a:prstGeom>
        </p:spPr>
      </p:pic>
      <p:sp>
        <p:nvSpPr>
          <p:cNvPr id="816694302" name=""/>
          <p:cNvSpPr/>
          <p:nvPr/>
        </p:nvSpPr>
        <p:spPr bwMode="auto">
          <a:xfrm flipH="0" flipV="0">
            <a:off x="3591900" y="2982801"/>
            <a:ext cx="2095499" cy="89239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436205" name=""/>
          <p:cNvSpPr/>
          <p:nvPr/>
        </p:nvSpPr>
        <p:spPr bwMode="auto">
          <a:xfrm flipH="0" flipV="0">
            <a:off x="7481222" y="2982801"/>
            <a:ext cx="2095498" cy="89239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708580" name=""/>
          <p:cNvSpPr/>
          <p:nvPr/>
        </p:nvSpPr>
        <p:spPr bwMode="auto">
          <a:xfrm flipH="0" flipV="0">
            <a:off x="2244599" y="1171575"/>
            <a:ext cx="560999" cy="552449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606502" name=""/>
          <p:cNvSpPr/>
          <p:nvPr/>
        </p:nvSpPr>
        <p:spPr bwMode="auto">
          <a:xfrm flipH="0" flipV="0">
            <a:off x="10305955" y="1274254"/>
            <a:ext cx="484631" cy="721232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779044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583496" y="23018"/>
            <a:ext cx="9998901" cy="56753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 sz="3600"/>
              <a:t>Суть решения</a:t>
            </a:r>
            <a:endParaRPr sz="3600"/>
          </a:p>
        </p:txBody>
      </p:sp>
      <p:pic>
        <p:nvPicPr>
          <p:cNvPr id="878985665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4922838" y="785018"/>
            <a:ext cx="3320217" cy="4525961"/>
          </a:xfrm>
          <a:prstGeom prst="rect">
            <a:avLst/>
          </a:prstGeom>
        </p:spPr>
      </p:pic>
      <p:sp>
        <p:nvSpPr>
          <p:cNvPr id="1905718428" name=""/>
          <p:cNvSpPr txBox="1"/>
          <p:nvPr/>
        </p:nvSpPr>
        <p:spPr bwMode="auto">
          <a:xfrm flipH="0" flipV="0">
            <a:off x="5412817" y="5478535"/>
            <a:ext cx="23460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только с собакой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30002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583497" y="-1586"/>
            <a:ext cx="9998901" cy="668337"/>
          </a:xfrm>
        </p:spPr>
        <p:txBody>
          <a:bodyPr/>
          <a:lstStyle/>
          <a:p>
            <a:pPr algn="ctr">
              <a:defRPr/>
            </a:pPr>
            <a:r>
              <a:rPr sz="3600"/>
              <a:t>Форма решения</a:t>
            </a:r>
            <a:endParaRPr sz="3600"/>
          </a:p>
        </p:txBody>
      </p:sp>
      <p:pic>
        <p:nvPicPr>
          <p:cNvPr id="3198940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91599" y="666750"/>
            <a:ext cx="10390798" cy="2850572"/>
          </a:xfrm>
          <a:prstGeom prst="rect">
            <a:avLst/>
          </a:prstGeom>
        </p:spPr>
      </p:pic>
      <p:pic>
        <p:nvPicPr>
          <p:cNvPr id="17108323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91600" y="3695140"/>
            <a:ext cx="10390798" cy="3024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0147726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583496" y="-20636"/>
            <a:ext cx="9998901" cy="868361"/>
          </a:xfrm>
        </p:spPr>
        <p:txBody>
          <a:bodyPr/>
          <a:lstStyle/>
          <a:p>
            <a:pPr algn="ctr">
              <a:defRPr/>
            </a:pPr>
            <a:r>
              <a:rPr/>
              <a:t>Спасибо за внимание</a:t>
            </a:r>
            <a:endParaRPr/>
          </a:p>
        </p:txBody>
      </p:sp>
      <p:pic>
        <p:nvPicPr>
          <p:cNvPr id="1691216704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4377116" y="847724"/>
            <a:ext cx="4525961" cy="4525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Jangalin Ruslan</cp:lastModifiedBy>
  <cp:revision>9</cp:revision>
  <dcterms:created xsi:type="dcterms:W3CDTF">2023-08-25T13:22:51Z</dcterms:created>
  <dcterms:modified xsi:type="dcterms:W3CDTF">2024-05-13T07:46:04Z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