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p5.ru/&#1040;&#1088;&#1093;&#1080;&#1074;_&#1087;&#1086;&#1075;&#1086;&#1076;&#1099;_&#1074;_&#1052;&#1086;&#1089;&#1082;&#1074;&#1077;_(&#1042;&#1044;&#1053;&#1061;)" TargetMode="Externa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p5.ru/rss/5483/ru" TargetMode="External"/><Relationship Id="rId3" Type="http://schemas.openxmlformats.org/officeDocument/2006/relationships/image" Target="../media/image7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1313856"/>
            <a:ext cx="9142920" cy="790574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Сайт «Прогноз температуры»</a:t>
            </a:r>
            <a:b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</a:br>
            <a: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или</a:t>
            </a:r>
            <a:b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</a:br>
            <a: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что я узнал за 6 месяцев</a:t>
            </a:r>
            <a:endParaRPr lang="ru-RU" sz="3600" b="0" i="0" u="none" strike="noStrike" cap="non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2041007298" name=""/>
          <p:cNvSpPr txBox="1"/>
          <p:nvPr/>
        </p:nvSpPr>
        <p:spPr bwMode="auto">
          <a:xfrm flipH="0" flipV="0">
            <a:off x="5188701" y="342897"/>
            <a:ext cx="1814597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Pet-проект</a:t>
            </a:r>
            <a:endParaRPr/>
          </a:p>
        </p:txBody>
      </p:sp>
      <p:sp>
        <p:nvSpPr>
          <p:cNvPr id="230870413" name=""/>
          <p:cNvSpPr txBox="1"/>
          <p:nvPr/>
        </p:nvSpPr>
        <p:spPr bwMode="auto">
          <a:xfrm rot="0" flipH="0" flipV="0">
            <a:off x="6566398" y="3094483"/>
            <a:ext cx="453677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36000" rtlCol="0" fromWordArt="0" anchor="t" anchorCtr="0" forceAA="0" upright="0" compatLnSpc="0">
            <a:spAutoFit/>
          </a:bodyPr>
          <a:p>
            <a:pPr algn="r">
              <a:defRPr/>
            </a:pPr>
            <a:r>
              <a:rPr/>
              <a:t>Выполнил:  </a:t>
            </a:r>
            <a:endParaRPr/>
          </a:p>
          <a:p>
            <a:pPr algn="r">
              <a:defRPr/>
            </a:pPr>
            <a:endParaRPr/>
          </a:p>
          <a:p>
            <a:pPr algn="r">
              <a:defRPr/>
            </a:pPr>
            <a:endParaRPr/>
          </a:p>
          <a:p>
            <a:pPr algn="l">
              <a:defRPr/>
            </a:pPr>
            <a:r>
              <a:rPr/>
              <a:t>студент когорты 23</a:t>
            </a:r>
            <a:endParaRPr/>
          </a:p>
          <a:p>
            <a:pPr algn="l">
              <a:defRPr/>
            </a:pPr>
            <a:r>
              <a:rPr/>
              <a:t>Янгалин Руслан</a:t>
            </a:r>
            <a:endParaRPr/>
          </a:p>
        </p:txBody>
      </p:sp>
      <p:sp>
        <p:nvSpPr>
          <p:cNvPr id="317582388" name=""/>
          <p:cNvSpPr txBox="1"/>
          <p:nvPr/>
        </p:nvSpPr>
        <p:spPr bwMode="auto">
          <a:xfrm rot="0" flipH="0" flipV="0">
            <a:off x="6803608" y="4091563"/>
            <a:ext cx="406235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36000" rtlCol="0" fromWordArt="0" anchor="t" anchorCtr="0" forceAA="0" upright="0" compatLnSpc="0">
            <a:spAutoFit/>
          </a:bodyPr>
          <a:p>
            <a:pPr algn="r">
              <a:defRPr/>
            </a:pPr>
            <a:r>
              <a:rPr/>
              <a:t>Преподаватели: </a:t>
            </a:r>
            <a:endParaRPr/>
          </a:p>
          <a:p>
            <a:pPr algn="r">
              <a:defRPr/>
            </a:pPr>
            <a:endParaRPr/>
          </a:p>
          <a:p>
            <a:pPr algn="l">
              <a:defRPr/>
            </a:pPr>
            <a:r>
              <a:rPr/>
              <a:t>Бондарев Руслан</a:t>
            </a:r>
            <a:endParaRPr/>
          </a:p>
          <a:p>
            <a:pPr algn="l">
              <a:defRPr/>
            </a:pPr>
            <a:r>
              <a:rPr/>
              <a:t>Васильев Олег</a:t>
            </a:r>
            <a:endParaRPr/>
          </a:p>
        </p:txBody>
      </p:sp>
      <p:sp>
        <p:nvSpPr>
          <p:cNvPr id="647220895" name=""/>
          <p:cNvSpPr txBox="1"/>
          <p:nvPr/>
        </p:nvSpPr>
        <p:spPr bwMode="auto">
          <a:xfrm rot="0" flipH="0" flipV="0">
            <a:off x="6752372" y="4918843"/>
            <a:ext cx="407135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36000" rtlCol="0" fromWordArt="0" anchor="t" anchorCtr="0" forceAA="0" upright="0" compatLnSpc="0">
            <a:spAutoFit/>
          </a:bodyPr>
          <a:p>
            <a:pPr algn="r">
              <a:defRPr/>
            </a:pPr>
            <a:r>
              <a:rPr/>
              <a:t>Кураторы: </a:t>
            </a:r>
            <a:endParaRPr/>
          </a:p>
          <a:p>
            <a:pPr algn="r">
              <a:defRPr/>
            </a:pPr>
            <a:endParaRPr/>
          </a:p>
          <a:p>
            <a:pPr algn="l">
              <a:defRPr/>
            </a:pPr>
            <a:r>
              <a:rPr/>
              <a:t>Мелузова Ира</a:t>
            </a:r>
            <a:endParaRPr/>
          </a:p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Оксана Костенюк</a:t>
            </a:r>
            <a:endParaRPr/>
          </a:p>
        </p:txBody>
      </p:sp>
      <p:sp>
        <p:nvSpPr>
          <p:cNvPr id="1263666963" name=""/>
          <p:cNvSpPr txBox="1"/>
          <p:nvPr/>
        </p:nvSpPr>
        <p:spPr bwMode="auto">
          <a:xfrm flipH="0" flipV="0">
            <a:off x="5132426" y="6142545"/>
            <a:ext cx="192714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 b="0" i="0" u="none" spc="-36">
                <a:solidFill>
                  <a:srgbClr val="1D1D1D"/>
                </a:solidFill>
                <a:latin typeface="Liberation Sans"/>
                <a:ea typeface="Liberation Sans"/>
                <a:cs typeface="Liberation Sans"/>
              </a:rPr>
              <a:t>Яндекс Практикум</a:t>
            </a:r>
            <a:endParaRPr sz="1400" b="0" i="0" u="none" spc="-36">
              <a:solidFill>
                <a:srgbClr val="1D1D1D"/>
              </a:solidFill>
              <a:latin typeface="Liberation Sans"/>
              <a:ea typeface="Liberation Sans"/>
              <a:cs typeface="Liberation Sans"/>
            </a:endParaRPr>
          </a:p>
          <a:p>
            <a:pPr algn="ctr">
              <a:defRPr/>
            </a:pPr>
            <a:r>
              <a:rPr sz="1400" b="0" i="0" u="none" spc="-36">
                <a:solidFill>
                  <a:srgbClr val="1D1D1D"/>
                </a:solidFill>
                <a:latin typeface="Liberation Sans"/>
                <a:ea typeface="Liberation Sans"/>
                <a:cs typeface="Liberation Sans"/>
              </a:rPr>
              <a:t>Москва, 2024 г.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30002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-1586"/>
            <a:ext cx="9998901" cy="668336"/>
          </a:xfrm>
        </p:spPr>
        <p:txBody>
          <a:bodyPr/>
          <a:lstStyle/>
          <a:p>
            <a:pPr algn="ctr">
              <a:defRPr/>
            </a:pPr>
            <a:r>
              <a:rPr sz="3600"/>
              <a:t>Форма решения</a:t>
            </a:r>
            <a:endParaRPr sz="3600"/>
          </a:p>
        </p:txBody>
      </p:sp>
      <p:pic>
        <p:nvPicPr>
          <p:cNvPr id="3198940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91599" y="666749"/>
            <a:ext cx="10390797" cy="2850572"/>
          </a:xfrm>
          <a:prstGeom prst="rect">
            <a:avLst/>
          </a:prstGeom>
        </p:spPr>
      </p:pic>
      <p:pic>
        <p:nvPicPr>
          <p:cNvPr id="17108323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91600" y="3695140"/>
            <a:ext cx="10390797" cy="3024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14772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-20636"/>
            <a:ext cx="9998901" cy="868361"/>
          </a:xfrm>
        </p:spPr>
        <p:txBody>
          <a:bodyPr/>
          <a:lstStyle/>
          <a:p>
            <a:pPr algn="ctr">
              <a:defRPr/>
            </a:pPr>
            <a:r>
              <a:rPr/>
              <a:t>Спасибо за внимание</a:t>
            </a:r>
            <a:endParaRPr/>
          </a:p>
        </p:txBody>
      </p:sp>
      <p:pic>
        <p:nvPicPr>
          <p:cNvPr id="1691216704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4377116" y="847724"/>
            <a:ext cx="4525961" cy="4525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7601466" name="Заголовок 1"/>
          <p:cNvSpPr>
            <a:spLocks noGrp="1"/>
          </p:cNvSpPr>
          <p:nvPr>
            <p:ph type="title"/>
          </p:nvPr>
        </p:nvSpPr>
        <p:spPr bwMode="auto">
          <a:xfrm>
            <a:off x="1096549" y="274637"/>
            <a:ext cx="9998901" cy="1143000"/>
          </a:xfrm>
        </p:spPr>
        <p:txBody>
          <a:bodyPr/>
          <a:lstStyle/>
          <a:p>
            <a:pPr algn="ctr">
              <a:defRPr/>
            </a:pPr>
            <a:r>
              <a:rPr sz="2600"/>
              <a:t>Литература</a:t>
            </a:r>
            <a:endParaRPr sz="2600"/>
          </a:p>
        </p:txBody>
      </p:sp>
      <p:sp>
        <p:nvSpPr>
          <p:cNvPr id="1729909101" name=""/>
          <p:cNvSpPr txBox="1"/>
          <p:nvPr/>
        </p:nvSpPr>
        <p:spPr bwMode="auto">
          <a:xfrm flipH="0" flipV="0">
            <a:off x="3753824" y="1666874"/>
            <a:ext cx="911614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735270034" name=""/>
          <p:cNvSpPr txBox="1"/>
          <p:nvPr/>
        </p:nvSpPr>
        <p:spPr bwMode="auto">
          <a:xfrm flipH="0" flipV="0">
            <a:off x="1182274" y="2233019"/>
            <a:ext cx="10993089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1.Курс ЯндексПрактикума "Инженер данных" 2023-2024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2.Повышение квалификации МГТУ им Н.Э. Баумана "Аналитик данных" 2022-2023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3.МЕТЕОСТАНЦИЯ с функцией прогноза погоды методом ML, Янгалин Р.Г., МГТУ им Н.Э. Баумана, 2023, BMSTU_ML_2022_JRG.pptx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4.Apache Airflow и конвейеры обработки данных,Харенслак Б., де Руйтер Дж., 2021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5.Повышение квалификации "Администрирование PostgreSQL"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6.Docker Для Начинающих, Влад Мишустин, 2024, https://www.youtube.com/watch?v=lr1rYnUubpQ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15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7.Курс ЯндексПрактикума "Основы работы с Git"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1247047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63925" y="0"/>
            <a:ext cx="3860709" cy="5991224"/>
          </a:xfrm>
          <a:prstGeom prst="rect">
            <a:avLst/>
          </a:prstGeom>
        </p:spPr>
      </p:pic>
      <p:pic>
        <p:nvPicPr>
          <p:cNvPr id="3059740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85676" y="1336515"/>
            <a:ext cx="2354043" cy="4184967"/>
          </a:xfrm>
          <a:prstGeom prst="rect">
            <a:avLst/>
          </a:prstGeom>
        </p:spPr>
      </p:pic>
      <p:sp>
        <p:nvSpPr>
          <p:cNvPr id="1415107986" name=""/>
          <p:cNvSpPr txBox="1"/>
          <p:nvPr/>
        </p:nvSpPr>
        <p:spPr bwMode="auto">
          <a:xfrm flipH="0" flipV="0">
            <a:off x="5192749" y="5615876"/>
            <a:ext cx="233989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Программист чешет репу</a:t>
            </a:r>
            <a:endParaRPr/>
          </a:p>
        </p:txBody>
      </p:sp>
      <p:sp>
        <p:nvSpPr>
          <p:cNvPr id="1653554694" name="PlaceHolder 1"/>
          <p:cNvSpPr>
            <a:spLocks noGrp="1"/>
          </p:cNvSpPr>
          <p:nvPr/>
        </p:nvSpPr>
        <p:spPr bwMode="auto">
          <a:xfrm flipH="0" flipV="0">
            <a:off x="4477461" y="106318"/>
            <a:ext cx="3770470" cy="950952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Autofit/>
          </a:bodyPr>
          <a:lstStyle>
            <a:lvl1pPr algn="r" defTabSz="914400">
              <a:spcBef>
                <a:spcPts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Выбор задачи Pet-проекта</a:t>
            </a:r>
            <a:endParaRPr lang="ru-RU" sz="3600" b="0" i="0" u="none" strike="noStrike" cap="non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pic>
        <p:nvPicPr>
          <p:cNvPr id="88024024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2038" y="1601374"/>
            <a:ext cx="4451664" cy="3746817"/>
          </a:xfrm>
          <a:prstGeom prst="rect">
            <a:avLst/>
          </a:prstGeom>
        </p:spPr>
      </p:pic>
      <p:sp>
        <p:nvSpPr>
          <p:cNvPr id="1123860789" name=""/>
          <p:cNvSpPr/>
          <p:nvPr/>
        </p:nvSpPr>
        <p:spPr bwMode="auto">
          <a:xfrm flipH="0" flipV="0">
            <a:off x="4439624" y="3232467"/>
            <a:ext cx="638174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0223701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363925" y="5890555"/>
            <a:ext cx="3828073" cy="967443"/>
          </a:xfrm>
          <a:prstGeom prst="rect">
            <a:avLst/>
          </a:prstGeom>
        </p:spPr>
      </p:pic>
      <p:sp>
        <p:nvSpPr>
          <p:cNvPr id="445369099" name=""/>
          <p:cNvSpPr/>
          <p:nvPr/>
        </p:nvSpPr>
        <p:spPr bwMode="auto">
          <a:xfrm flipH="0" flipV="0">
            <a:off x="7599847" y="3232467"/>
            <a:ext cx="638173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272382" name=""/>
          <p:cNvSpPr txBox="1"/>
          <p:nvPr/>
        </p:nvSpPr>
        <p:spPr bwMode="auto">
          <a:xfrm flipH="0" flipV="0">
            <a:off x="7312149" y="733963"/>
            <a:ext cx="5214769" cy="468636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17793" indent="-217793">
              <a:buAutoNum type="arabicPeriod"/>
              <a:defRPr/>
            </a:pPr>
            <a:r>
              <a:rPr sz="1200"/>
              <a:t>С сайта </a:t>
            </a:r>
            <a:r>
              <a:rPr lang="ru-RU" sz="12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rp5.ru/Архив_погоды_в_Москве_(ВДНХ)"/>
              </a:rPr>
              <a:t>https://rp5.ru/Архив_погоды_в_Москве_(ВДНХ)</a:t>
            </a:r>
            <a:endParaRPr sz="1200"/>
          </a:p>
          <a:p>
            <a:pPr>
              <a:defRPr/>
            </a:pPr>
            <a:r>
              <a:rPr sz="1200"/>
              <a:t>     получить csv-файл погоды за год</a:t>
            </a: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 sz="1200"/>
              <a:t>2.  Считать в DataFrame, проанализировать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структуру</a:t>
            </a:r>
            <a:endParaRPr sz="1200"/>
          </a:p>
          <a:p>
            <a:pPr>
              <a:defRPr/>
            </a:pP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/>
              <a:t>3.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обучения ML-модели подготовить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DataFrame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DT -  время в формате DD.MM.YYYY HH24:MI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T    -  измеренную температуру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r>
              <a:rPr sz="1200"/>
              <a:t>4.  Проверить задается ли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DT </a:t>
            </a:r>
            <a:r>
              <a:rPr sz="1200"/>
              <a:t>регулярно через 3ч</a:t>
            </a: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 sz="1200"/>
              <a:t>5. Если обнаружены пропуски Т, заполнить средним между </a:t>
            </a:r>
            <a:endParaRPr sz="1200"/>
          </a:p>
          <a:p>
            <a:pPr>
              <a:defRPr/>
            </a:pPr>
            <a:r>
              <a:rPr sz="1200"/>
              <a:t>    предыдущей и последующей температурой</a:t>
            </a: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 sz="1200"/>
              <a:t>6. Из полученного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DataFrame</a:t>
            </a:r>
            <a:r>
              <a:rPr sz="1200"/>
              <a:t> создать новый со столбцами: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m0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Признак (1/0) времени года «зима»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m1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Признак (1/0) времени года «весна»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m2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Признак (1/0) времени года «лето»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m3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Признак (1/0) времени года «осень»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hh   -  Время первого замера (T-3)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T-3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Первый замер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Температуры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T-2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Второй замер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Температуры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T-1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Третий замер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Температуры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T0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Четвертый замер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Температуры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T+1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-  Пятый замер - Прогнозируемая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температура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41450096" name=""/>
          <p:cNvSpPr txBox="1"/>
          <p:nvPr/>
        </p:nvSpPr>
        <p:spPr bwMode="auto">
          <a:xfrm flipH="0" flipV="0">
            <a:off x="4952187" y="38097"/>
            <a:ext cx="2287624" cy="5794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200" b="1"/>
              <a:t>Задача </a:t>
            </a:r>
            <a:r>
              <a:rPr sz="3200" b="1"/>
              <a:t>DS</a:t>
            </a:r>
            <a:endParaRPr/>
          </a:p>
        </p:txBody>
      </p:sp>
      <p:pic>
        <p:nvPicPr>
          <p:cNvPr id="11507223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15923" y="733963"/>
            <a:ext cx="1685925" cy="2228850"/>
          </a:xfrm>
          <a:prstGeom prst="rect">
            <a:avLst/>
          </a:prstGeom>
        </p:spPr>
      </p:pic>
      <p:pic>
        <p:nvPicPr>
          <p:cNvPr id="2739387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491886" y="3362684"/>
            <a:ext cx="3648073" cy="1828800"/>
          </a:xfrm>
          <a:prstGeom prst="rect">
            <a:avLst/>
          </a:prstGeom>
        </p:spPr>
      </p:pic>
      <p:sp>
        <p:nvSpPr>
          <p:cNvPr id="164844244" name=""/>
          <p:cNvSpPr txBox="1"/>
          <p:nvPr/>
        </p:nvSpPr>
        <p:spPr bwMode="auto">
          <a:xfrm flipH="0" flipV="0">
            <a:off x="3933411" y="3558358"/>
            <a:ext cx="306843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tx2"/>
                </a:solidFill>
              </a:rPr>
              <a:t>сезон       час    температура в истории</a:t>
            </a:r>
            <a:endParaRPr/>
          </a:p>
        </p:txBody>
      </p:sp>
      <p:sp>
        <p:nvSpPr>
          <p:cNvPr id="1360757350" name="Заголовок 1"/>
          <p:cNvSpPr>
            <a:spLocks noGrp="1"/>
          </p:cNvSpPr>
          <p:nvPr/>
        </p:nvSpPr>
        <p:spPr bwMode="auto">
          <a:xfrm flipH="0" flipV="0">
            <a:off x="2117986" y="1008643"/>
            <a:ext cx="2476499" cy="152558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>
              <a:spcBef>
                <a:spcPts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sz="2600" b="0"/>
              <a:t>Как я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бы </a:t>
            </a:r>
            <a:r>
              <a:rPr sz="2600" b="0"/>
              <a:t>хотел  получать задачи</a:t>
            </a:r>
            <a:endParaRPr sz="2600" b="0"/>
          </a:p>
        </p:txBody>
      </p:sp>
      <p:sp>
        <p:nvSpPr>
          <p:cNvPr id="1084906972" name=""/>
          <p:cNvSpPr txBox="1"/>
          <p:nvPr/>
        </p:nvSpPr>
        <p:spPr bwMode="auto">
          <a:xfrm flipH="0" flipV="0">
            <a:off x="3491885" y="5496312"/>
            <a:ext cx="8703516" cy="10062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7. Подготовить еще 3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DataFrame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 разным интервалом до времени измерения прогнозируемой температуры</a:t>
            </a:r>
            <a:r>
              <a:rPr sz="1200"/>
              <a:t>,</a:t>
            </a:r>
            <a:endParaRPr sz="1200"/>
          </a:p>
          <a:p>
            <a:pPr>
              <a:defRPr/>
            </a:pPr>
            <a:r>
              <a:rPr sz="1200"/>
              <a:t>    где в вместо T+1 задать T+2, T+3, T+4</a:t>
            </a: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 sz="1200"/>
              <a:t>8.  </a:t>
            </a:r>
            <a:r>
              <a:rPr sz="1200"/>
              <a:t>Обучить на 4-х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DataFrame</a:t>
            </a:r>
            <a:r>
              <a:rPr sz="1200"/>
              <a:t> и выгрузить в файл объекты предсказания значения методом линейной регрессии</a:t>
            </a:r>
            <a:endParaRPr sz="1200"/>
          </a:p>
          <a:p>
            <a:pPr>
              <a:defRPr/>
            </a:pPr>
            <a:r>
              <a:rPr sz="1200"/>
              <a:t>     с нормированными полиномиальными признаками степени 3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667465" name=""/>
          <p:cNvSpPr txBox="1"/>
          <p:nvPr/>
        </p:nvSpPr>
        <p:spPr bwMode="auto">
          <a:xfrm flipH="0" flipV="0">
            <a:off x="4951827" y="38097"/>
            <a:ext cx="2288343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200" b="1"/>
              <a:t>Задача </a:t>
            </a:r>
            <a:r>
              <a:rPr sz="3200" b="1"/>
              <a:t>DE</a:t>
            </a:r>
            <a:endParaRPr/>
          </a:p>
        </p:txBody>
      </p:sp>
      <p:sp>
        <p:nvSpPr>
          <p:cNvPr id="1986316735" name=""/>
          <p:cNvSpPr txBox="1"/>
          <p:nvPr/>
        </p:nvSpPr>
        <p:spPr bwMode="auto">
          <a:xfrm flipH="0" flipV="0">
            <a:off x="6095999" y="509587"/>
            <a:ext cx="7008356" cy="635572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17792" indent="-217792">
              <a:buAutoNum type="arabicPeriod"/>
              <a:defRPr/>
            </a:pPr>
            <a:r>
              <a:rPr sz="1200"/>
              <a:t>С сайта </a:t>
            </a:r>
            <a:r>
              <a:rPr lang="ru-RU" sz="12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rp5.ru/rss/5483/ru"/>
              </a:rPr>
              <a:t>https://rp5.ru/rss/5483/ru</a:t>
            </a:r>
            <a:r>
              <a:rPr sz="1200"/>
              <a:t> получить XML-документ замеров температуры</a:t>
            </a: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 sz="1200"/>
              <a:t>2.  Получить значения тегов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 сохранить в </a:t>
            </a:r>
            <a:r>
              <a:rPr lang="ru-RU" sz="1200" b="1" i="0" u="none" strike="noStrike" cap="none" spc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STAGE</a:t>
            </a:r>
            <a:r>
              <a:rPr sz="1200"/>
              <a:t>: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1" i="0" u="none" strike="noStrike" cap="none" spc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title</a:t>
            </a:r>
            <a:r>
              <a:rPr lang="ru-RU" sz="1200" b="1" i="0" u="none" strike="noStrike" cap="none" spc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регион</a:t>
            </a:r>
            <a:endParaRPr lang="ru-RU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1" i="0" u="none" strike="noStrike" cap="none" spc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updated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дата записи измерений</a:t>
            </a:r>
            <a:endParaRPr lang="ru-RU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все значения температуры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- </a:t>
            </a:r>
            <a:r>
              <a:rPr lang="ru-RU" sz="1200" b="1" i="0" u="none" strike="noStrike" cap="none" spc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span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 значением параметра class = 't_0'</a:t>
            </a:r>
            <a:endParaRPr sz="1200"/>
          </a:p>
          <a:p>
            <a:pPr>
              <a:defRPr/>
            </a:pP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/>
              <a:t>3.  Создать детальный слой </a:t>
            </a:r>
            <a:r>
              <a:rPr sz="1200" b="1">
                <a:latin typeface="DejaVu Sans"/>
                <a:ea typeface="DejaVu Sans"/>
                <a:cs typeface="DejaVu Sans"/>
              </a:rPr>
              <a:t>DDS</a:t>
            </a:r>
            <a:endParaRPr sz="1200"/>
          </a:p>
          <a:p>
            <a:pPr>
              <a:defRPr/>
            </a:pPr>
            <a:r>
              <a:rPr sz="1200"/>
              <a:t>     Создавать словарь регионов для обработки множества регионов</a:t>
            </a:r>
            <a:endParaRPr sz="1200"/>
          </a:p>
          <a:p>
            <a:pPr>
              <a:defRPr/>
            </a:pPr>
            <a:r>
              <a:rPr sz="1200"/>
              <a:t>     Преобразовать текстовую дату в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timestamptz</a:t>
            </a:r>
            <a:r>
              <a:rPr sz="1200">
                <a:latin typeface="DejaVu Sans"/>
                <a:ea typeface="DejaVu Sans"/>
                <a:cs typeface="DejaVu Sans"/>
              </a:rPr>
              <a:t>(0)</a:t>
            </a:r>
            <a:endParaRPr sz="1200">
              <a:latin typeface="DejaVu Sans"/>
              <a:cs typeface="DejaVu Sans"/>
            </a:endParaRPr>
          </a:p>
          <a:p>
            <a:pPr>
              <a:defRPr/>
            </a:pPr>
            <a:r>
              <a:rPr sz="1200"/>
              <a:t>     Отфильтровать нечисловое значение температуры, привести к числовому типу</a:t>
            </a: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 sz="1200"/>
              <a:t>4. Создать витрину - слой </a:t>
            </a:r>
            <a:r>
              <a:rPr sz="1200" b="1">
                <a:latin typeface="DejaVu Sans"/>
                <a:ea typeface="DejaVu Sans"/>
                <a:cs typeface="DejaVu Sans"/>
              </a:rPr>
              <a:t>MART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содержащий :</a:t>
            </a:r>
            <a:endParaRPr sz="1200" b="1"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Справочник регионов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Усредненное значение температуры за час в регионе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Представление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с набором признаков, на которых обучены модели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m0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Признак (1/0) времени года «зима»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m1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Признак (1/0) времени года «весна»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m2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Признак (1/0) времени года «лето»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m3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Признак (1/0) времени года «осень»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hh   -  Время первого замера температуры (t_3)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t_3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Температура за 9ч до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t_2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Температура за 6ч до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T0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t_1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Температура за 3ч до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T0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t0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 Последняя известная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температура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Дополнительные поля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region - id региона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dt_max - час последней усредненной температуры t_0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 Получить прогноз температуры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переданными ML-моделями и сохранить</a:t>
            </a:r>
            <a:b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результат в файл, предложить вариант его визуализации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6.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Airflow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cоздать пайплайн, выполняющий шаги передачи и трасформации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данных 1-5</a:t>
            </a:r>
            <a:endParaRPr lang="ru-RU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1085673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3797" y="509587"/>
            <a:ext cx="5686425" cy="6181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393963" name=""/>
          <p:cNvSpPr txBox="1"/>
          <p:nvPr/>
        </p:nvSpPr>
        <p:spPr bwMode="auto">
          <a:xfrm flipH="0" flipV="0">
            <a:off x="4466512" y="38097"/>
            <a:ext cx="3258973" cy="5794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200" b="1"/>
              <a:t>Задача </a:t>
            </a:r>
            <a:r>
              <a:rPr sz="3200" b="1"/>
              <a:t>DevOps</a:t>
            </a:r>
            <a:endParaRPr/>
          </a:p>
        </p:txBody>
      </p:sp>
      <p:sp>
        <p:nvSpPr>
          <p:cNvPr id="729909775" name=""/>
          <p:cNvSpPr txBox="1"/>
          <p:nvPr/>
        </p:nvSpPr>
        <p:spPr bwMode="auto">
          <a:xfrm flipH="0" flipV="0">
            <a:off x="2548622" y="1338260"/>
            <a:ext cx="709475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17791" indent="-217791">
              <a:buAutoNum type="arabicPeriod"/>
              <a:defRPr/>
            </a:pPr>
            <a:r>
              <a:rPr sz="1200"/>
              <a:t>Результаты, переданные DE упаковать в Docker-контейнер(ы)</a:t>
            </a: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 sz="1200"/>
              <a:t>2.  Максимально автоматизировать задачу, упаковки и инсталляции для минимизации времени  </a:t>
            </a:r>
            <a:endParaRPr sz="1200"/>
          </a:p>
          <a:p>
            <a:pPr>
              <a:defRPr/>
            </a:pPr>
            <a:r>
              <a:rPr sz="1200"/>
              <a:t>     на этапе тестирования и внедрения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решения 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0388589" name=""/>
          <p:cNvSpPr/>
          <p:nvPr/>
        </p:nvSpPr>
        <p:spPr bwMode="auto">
          <a:xfrm flipH="0" flipV="0">
            <a:off x="5954097" y="38097"/>
            <a:ext cx="6172200" cy="677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293448" name=""/>
          <p:cNvSpPr/>
          <p:nvPr/>
        </p:nvSpPr>
        <p:spPr bwMode="auto">
          <a:xfrm flipH="0" flipV="0">
            <a:off x="6107304" y="6169932"/>
            <a:ext cx="5838014" cy="56714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7820539" name=""/>
          <p:cNvSpPr/>
          <p:nvPr/>
        </p:nvSpPr>
        <p:spPr bwMode="auto">
          <a:xfrm flipH="0" flipV="0">
            <a:off x="6854756" y="5879442"/>
            <a:ext cx="5192818" cy="290486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249953" name=""/>
          <p:cNvSpPr/>
          <p:nvPr/>
        </p:nvSpPr>
        <p:spPr bwMode="auto">
          <a:xfrm flipH="0" flipV="0">
            <a:off x="6107307" y="5524107"/>
            <a:ext cx="1189813" cy="33337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1904797" name=""/>
          <p:cNvSpPr/>
          <p:nvPr/>
        </p:nvSpPr>
        <p:spPr bwMode="auto">
          <a:xfrm flipH="0" flipV="0">
            <a:off x="9611698" y="5251872"/>
            <a:ext cx="2435878" cy="27223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0891375" name=""/>
          <p:cNvSpPr/>
          <p:nvPr/>
        </p:nvSpPr>
        <p:spPr bwMode="auto">
          <a:xfrm flipH="0" flipV="0">
            <a:off x="6107306" y="4662072"/>
            <a:ext cx="5476063" cy="58735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9028907" name=""/>
          <p:cNvSpPr/>
          <p:nvPr/>
        </p:nvSpPr>
        <p:spPr bwMode="auto">
          <a:xfrm flipH="0" flipV="0">
            <a:off x="7468571" y="4247037"/>
            <a:ext cx="4579003" cy="40957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7848660" name=""/>
          <p:cNvSpPr/>
          <p:nvPr/>
        </p:nvSpPr>
        <p:spPr bwMode="auto">
          <a:xfrm flipH="0" flipV="0">
            <a:off x="6107306" y="3913302"/>
            <a:ext cx="4542448" cy="33337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701641" name=""/>
          <p:cNvSpPr/>
          <p:nvPr/>
        </p:nvSpPr>
        <p:spPr bwMode="auto">
          <a:xfrm flipH="0" flipV="0">
            <a:off x="7554298" y="3495385"/>
            <a:ext cx="4493278" cy="40957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0296376" name=""/>
          <p:cNvSpPr/>
          <p:nvPr/>
        </p:nvSpPr>
        <p:spPr bwMode="auto">
          <a:xfrm flipH="0" flipV="0">
            <a:off x="6107307" y="2009772"/>
            <a:ext cx="5352958" cy="148561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341959" name=""/>
          <p:cNvSpPr/>
          <p:nvPr/>
        </p:nvSpPr>
        <p:spPr bwMode="auto">
          <a:xfrm flipH="0" flipV="0">
            <a:off x="10516572" y="1638296"/>
            <a:ext cx="1531002" cy="37147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5536591" name=""/>
          <p:cNvSpPr/>
          <p:nvPr/>
        </p:nvSpPr>
        <p:spPr bwMode="auto">
          <a:xfrm flipH="0" flipV="0">
            <a:off x="6107307" y="861597"/>
            <a:ext cx="5115465" cy="7767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878054" name=""/>
          <p:cNvSpPr/>
          <p:nvPr/>
        </p:nvSpPr>
        <p:spPr bwMode="auto">
          <a:xfrm flipH="0" flipV="0">
            <a:off x="8459172" y="404037"/>
            <a:ext cx="3588403" cy="45756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6571292" name=""/>
          <p:cNvSpPr/>
          <p:nvPr/>
        </p:nvSpPr>
        <p:spPr bwMode="auto">
          <a:xfrm flipH="0" flipV="0">
            <a:off x="6107307" y="129357"/>
            <a:ext cx="5115465" cy="27467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040323" name=""/>
          <p:cNvSpPr txBox="1"/>
          <p:nvPr/>
        </p:nvSpPr>
        <p:spPr bwMode="auto">
          <a:xfrm flipH="0" flipV="0">
            <a:off x="6049617" y="129357"/>
            <a:ext cx="517351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Привет, Коллега! Есть время заняться новой задачкой от сантистов ?</a:t>
            </a:r>
            <a:endParaRPr sz="1200"/>
          </a:p>
        </p:txBody>
      </p:sp>
      <p:sp>
        <p:nvSpPr>
          <p:cNvPr id="323104713" name=""/>
          <p:cNvSpPr txBox="1"/>
          <p:nvPr/>
        </p:nvSpPr>
        <p:spPr bwMode="auto">
          <a:xfrm flipH="0" flipV="0">
            <a:off x="8335346" y="404037"/>
            <a:ext cx="3712590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Привет! Что за задача ? Надеюсь я справлюсь... И, да, я в отпуске, так что время есть ))</a:t>
            </a:r>
            <a:endParaRPr sz="1200"/>
          </a:p>
        </p:txBody>
      </p:sp>
      <p:sp>
        <p:nvSpPr>
          <p:cNvPr id="1048978947" name=""/>
          <p:cNvSpPr txBox="1"/>
          <p:nvPr/>
        </p:nvSpPr>
        <p:spPr bwMode="auto">
          <a:xfrm flipH="0" flipV="0">
            <a:off x="6049617" y="861597"/>
            <a:ext cx="5296393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Руководство решило осчастливить пользователей новой функцией - прогноз погоды. Аналитики обещают рост посещаемости, но это нужно еще проверять... Поэтому пока только пилотный вариант «ВДНХ». </a:t>
            </a:r>
            <a:r>
              <a:rPr sz="1200"/>
              <a:t>Но! Базу проектируй так, чтобы добавить другие локации без доработок</a:t>
            </a:r>
            <a:endParaRPr sz="1200"/>
          </a:p>
        </p:txBody>
      </p:sp>
      <p:sp>
        <p:nvSpPr>
          <p:cNvPr id="1849593388" name=""/>
          <p:cNvSpPr txBox="1"/>
          <p:nvPr/>
        </p:nvSpPr>
        <p:spPr bwMode="auto">
          <a:xfrm flipH="0" flipV="0">
            <a:off x="10441977" y="1684917"/>
            <a:ext cx="160596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подводные камни ?</a:t>
            </a:r>
            <a:endParaRPr sz="1200"/>
          </a:p>
        </p:txBody>
      </p:sp>
      <p:sp>
        <p:nvSpPr>
          <p:cNvPr id="579887784" name=""/>
          <p:cNvSpPr txBox="1"/>
          <p:nvPr/>
        </p:nvSpPr>
        <p:spPr bwMode="auto">
          <a:xfrm flipH="0" flipV="0">
            <a:off x="6049617" y="1959597"/>
            <a:ext cx="541460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Опытный ! Скоро Сеньором станешь ))</a:t>
            </a:r>
            <a:endParaRPr sz="1200"/>
          </a:p>
          <a:p>
            <a:pPr>
              <a:defRPr/>
            </a:pPr>
            <a:r>
              <a:rPr sz="1200"/>
              <a:t>Погода в источнике хранится в двух вариантах:</a:t>
            </a:r>
            <a:endParaRPr sz="1200"/>
          </a:p>
          <a:p>
            <a:pPr>
              <a:defRPr/>
            </a:pPr>
            <a:r>
              <a:rPr sz="1200"/>
              <a:t>1. Замеры 1р / 3 часа - 0, 6, 9, 12, ... Можно выгрузить файлом за любой период. </a:t>
            </a:r>
            <a:r>
              <a:rPr sz="1200"/>
              <a:t>На этих данных я учу ML модели</a:t>
            </a:r>
            <a:endParaRPr sz="1200"/>
          </a:p>
          <a:p>
            <a:pPr>
              <a:defRPr/>
            </a:pPr>
            <a:r>
              <a:rPr sz="1200"/>
              <a:t>2. Актуальные показания с метеодатчиков. Обновляются в произвольный момент, несколько раз в час, истории нет. </a:t>
            </a:r>
            <a:r>
              <a:rPr sz="1200"/>
              <a:t>Тебе брать здесь, усреднять за час и выбирать 4 трехчасовые замеры к данному часу, если 13ч - формируй температуру на 4, 7, 10, 13ч.</a:t>
            </a:r>
            <a:endParaRPr sz="1200"/>
          </a:p>
        </p:txBody>
      </p:sp>
      <p:sp>
        <p:nvSpPr>
          <p:cNvPr id="1031734776" name=""/>
          <p:cNvSpPr txBox="1"/>
          <p:nvPr/>
        </p:nvSpPr>
        <p:spPr bwMode="auto">
          <a:xfrm flipH="0" flipV="0">
            <a:off x="7402842" y="3495385"/>
            <a:ext cx="4650133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Пока задача не выглядит фантастически сложной.</a:t>
            </a:r>
            <a:endParaRPr sz="1200"/>
          </a:p>
          <a:p>
            <a:pPr algn="r">
              <a:defRPr/>
            </a:pPr>
            <a:r>
              <a:rPr sz="1200"/>
              <a:t>Ничего не забыл мне сказать, чтоб потом не переделывать ?</a:t>
            </a:r>
            <a:endParaRPr sz="1200"/>
          </a:p>
        </p:txBody>
      </p:sp>
      <p:sp>
        <p:nvSpPr>
          <p:cNvPr id="1418735756" name=""/>
          <p:cNvSpPr txBox="1"/>
          <p:nvPr/>
        </p:nvSpPr>
        <p:spPr bwMode="auto">
          <a:xfrm flipH="0" flipV="0">
            <a:off x="6049617" y="3924372"/>
            <a:ext cx="454423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Да, как раз собираюсь сказать: ты же Docker освоил уже ?</a:t>
            </a:r>
            <a:endParaRPr sz="1200"/>
          </a:p>
        </p:txBody>
      </p:sp>
      <p:sp>
        <p:nvSpPr>
          <p:cNvPr id="1210319446" name=""/>
          <p:cNvSpPr txBox="1"/>
          <p:nvPr/>
        </p:nvSpPr>
        <p:spPr bwMode="auto">
          <a:xfrm flipH="0" flipV="0">
            <a:off x="7402842" y="4199052"/>
            <a:ext cx="4645813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Ну как, освоил... С командами всё ясно и репозиторий завел, но ни одного контейнера пока не запушил</a:t>
            </a:r>
            <a:endParaRPr sz="1200"/>
          </a:p>
        </p:txBody>
      </p:sp>
      <p:sp>
        <p:nvSpPr>
          <p:cNvPr id="1409450343" name=""/>
          <p:cNvSpPr txBox="1"/>
          <p:nvPr/>
        </p:nvSpPr>
        <p:spPr bwMode="auto">
          <a:xfrm flipH="0" flipV="0">
            <a:off x="6049617" y="5553455"/>
            <a:ext cx="1610638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На Мальдивы ?</a:t>
            </a:r>
            <a:endParaRPr sz="1200"/>
          </a:p>
        </p:txBody>
      </p:sp>
      <p:sp>
        <p:nvSpPr>
          <p:cNvPr id="1913682140" name=""/>
          <p:cNvSpPr txBox="1"/>
          <p:nvPr/>
        </p:nvSpPr>
        <p:spPr bwMode="auto">
          <a:xfrm flipH="0" flipV="0">
            <a:off x="6049617" y="4656612"/>
            <a:ext cx="565865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Уффф, отлично! Прям выручил! А то и не знаю что делать.</a:t>
            </a:r>
            <a:endParaRPr sz="1200"/>
          </a:p>
          <a:p>
            <a:pPr>
              <a:defRPr/>
            </a:pPr>
            <a:r>
              <a:rPr sz="1200"/>
              <a:t>DevOps, который должен этим заниматься, представляешь, тоже в отпуске. Только он телефон не берет, говорят на Мальдивах...</a:t>
            </a:r>
            <a:endParaRPr sz="1200"/>
          </a:p>
        </p:txBody>
      </p:sp>
      <p:sp>
        <p:nvSpPr>
          <p:cNvPr id="454006582" name=""/>
          <p:cNvSpPr txBox="1"/>
          <p:nvPr/>
        </p:nvSpPr>
        <p:spPr bwMode="auto">
          <a:xfrm flipH="0" flipV="0">
            <a:off x="9695871" y="5249427"/>
            <a:ext cx="233282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Вот ведь ж ! Я тоже так хочу</a:t>
            </a:r>
            <a:endParaRPr sz="1200"/>
          </a:p>
        </p:txBody>
      </p:sp>
      <p:sp>
        <p:nvSpPr>
          <p:cNvPr id="1884728021" name=""/>
          <p:cNvSpPr txBox="1"/>
          <p:nvPr/>
        </p:nvSpPr>
        <p:spPr bwMode="auto">
          <a:xfrm flipH="0" flipV="0">
            <a:off x="6048896" y="6132161"/>
            <a:ext cx="600515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Не злись, зачтешь работу за Пет-проект</a:t>
            </a:r>
            <a:r>
              <a:rPr sz="1200"/>
              <a:t> в ЯндексПрактикуме, всё равно же будешь делать. И вот еще, нужно будет импортировать и использовать ML-объекты в Docker-контейнере. Ты сможешь, я в тебя верю )) Подробности почтой</a:t>
            </a:r>
            <a:endParaRPr sz="1200"/>
          </a:p>
        </p:txBody>
      </p:sp>
      <p:sp>
        <p:nvSpPr>
          <p:cNvPr id="321452064" name=""/>
          <p:cNvSpPr txBox="1"/>
          <p:nvPr/>
        </p:nvSpPr>
        <p:spPr bwMode="auto">
          <a:xfrm flipH="0" flipV="0">
            <a:off x="6792297" y="5857481"/>
            <a:ext cx="526067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Нет, хотя бы телефон не брать! ну ок, потренируюсь с контейнерами.</a:t>
            </a:r>
            <a:endParaRPr sz="1200"/>
          </a:p>
        </p:txBody>
      </p:sp>
      <p:sp>
        <p:nvSpPr>
          <p:cNvPr id="27277282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29599" y="1074736"/>
            <a:ext cx="5524497" cy="3983035"/>
          </a:xfrm>
        </p:spPr>
        <p:txBody>
          <a:bodyPr/>
          <a:lstStyle/>
          <a:p>
            <a:pPr>
              <a:defRPr/>
            </a:pPr>
            <a:r>
              <a:rPr sz="2600" b="0"/>
              <a:t>Как я буду получать задачи*</a:t>
            </a:r>
            <a:br>
              <a:rPr sz="2600" b="0"/>
            </a:br>
            <a:br>
              <a:rPr sz="2600" b="0"/>
            </a:br>
            <a:r>
              <a:rPr sz="1600" b="0"/>
              <a:t>*по версии Яндекс Практикума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443375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096549" y="-11110"/>
            <a:ext cx="9998901" cy="611186"/>
          </a:xfrm>
        </p:spPr>
        <p:txBody>
          <a:bodyPr/>
          <a:lstStyle/>
          <a:p>
            <a:pPr algn="ctr">
              <a:defRPr/>
            </a:pPr>
            <a:r>
              <a:rPr sz="3600"/>
              <a:t>Схема DWH</a:t>
            </a:r>
            <a:endParaRPr sz="3600"/>
          </a:p>
        </p:txBody>
      </p:sp>
      <p:sp>
        <p:nvSpPr>
          <p:cNvPr id="1700211842" name=""/>
          <p:cNvSpPr txBox="1"/>
          <p:nvPr/>
        </p:nvSpPr>
        <p:spPr bwMode="auto">
          <a:xfrm flipH="0" flipV="0">
            <a:off x="4276724" y="1047748"/>
            <a:ext cx="78171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Stage</a:t>
            </a:r>
            <a:endParaRPr/>
          </a:p>
        </p:txBody>
      </p:sp>
      <p:sp>
        <p:nvSpPr>
          <p:cNvPr id="298053637" name=""/>
          <p:cNvSpPr txBox="1"/>
          <p:nvPr/>
        </p:nvSpPr>
        <p:spPr bwMode="auto">
          <a:xfrm flipH="0" flipV="0">
            <a:off x="9714011" y="1047748"/>
            <a:ext cx="7835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Mart</a:t>
            </a:r>
            <a:endParaRPr/>
          </a:p>
        </p:txBody>
      </p:sp>
      <p:sp>
        <p:nvSpPr>
          <p:cNvPr id="502681882" name=""/>
          <p:cNvSpPr txBox="1"/>
          <p:nvPr/>
        </p:nvSpPr>
        <p:spPr bwMode="auto">
          <a:xfrm flipH="0" flipV="0">
            <a:off x="6430346" y="1047748"/>
            <a:ext cx="78315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DDS</a:t>
            </a:r>
            <a:endParaRPr/>
          </a:p>
        </p:txBody>
      </p:sp>
      <p:pic>
        <p:nvPicPr>
          <p:cNvPr id="5536617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76724" y="2314574"/>
            <a:ext cx="828675" cy="1171575"/>
          </a:xfrm>
          <a:prstGeom prst="rect">
            <a:avLst/>
          </a:prstGeom>
        </p:spPr>
      </p:pic>
      <p:pic>
        <p:nvPicPr>
          <p:cNvPr id="410693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1581148"/>
            <a:ext cx="4077675" cy="4432847"/>
          </a:xfrm>
          <a:prstGeom prst="rect">
            <a:avLst/>
          </a:prstGeom>
        </p:spPr>
      </p:pic>
      <p:sp>
        <p:nvSpPr>
          <p:cNvPr id="278447800" name=""/>
          <p:cNvSpPr txBox="1"/>
          <p:nvPr/>
        </p:nvSpPr>
        <p:spPr bwMode="auto">
          <a:xfrm flipH="0" flipV="0">
            <a:off x="1374504" y="1086442"/>
            <a:ext cx="10974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Source</a:t>
            </a:r>
            <a:endParaRPr/>
          </a:p>
        </p:txBody>
      </p:sp>
      <p:pic>
        <p:nvPicPr>
          <p:cNvPr id="137465869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44696" y="2314574"/>
            <a:ext cx="2476499" cy="1162049"/>
          </a:xfrm>
          <a:prstGeom prst="rect">
            <a:avLst/>
          </a:prstGeom>
        </p:spPr>
      </p:pic>
      <p:pic>
        <p:nvPicPr>
          <p:cNvPr id="106211088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936528" y="1452562"/>
            <a:ext cx="2381249" cy="3952874"/>
          </a:xfrm>
          <a:prstGeom prst="rect">
            <a:avLst/>
          </a:prstGeom>
        </p:spPr>
      </p:pic>
      <p:pic>
        <p:nvPicPr>
          <p:cNvPr id="65773181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382249" y="2238374"/>
            <a:ext cx="1733549" cy="914400"/>
          </a:xfrm>
          <a:prstGeom prst="rect">
            <a:avLst/>
          </a:prstGeom>
        </p:spPr>
      </p:pic>
      <p:pic>
        <p:nvPicPr>
          <p:cNvPr id="66393411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401300" y="3504605"/>
            <a:ext cx="1695449" cy="895349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077675" y="790572"/>
            <a:ext cx="0" cy="5048249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254082" name=""/>
          <p:cNvCxnSpPr>
            <a:cxnSpLocks/>
          </p:cNvCxnSpPr>
          <p:nvPr/>
        </p:nvCxnSpPr>
        <p:spPr bwMode="auto">
          <a:xfrm flipH="1" flipV="0">
            <a:off x="5244683" y="790572"/>
            <a:ext cx="0" cy="5048249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8667888" name=""/>
          <p:cNvCxnSpPr>
            <a:cxnSpLocks/>
          </p:cNvCxnSpPr>
          <p:nvPr/>
        </p:nvCxnSpPr>
        <p:spPr bwMode="auto">
          <a:xfrm flipH="0" flipV="0">
            <a:off x="7869853" y="790573"/>
            <a:ext cx="0" cy="4819648"/>
          </a:xfrm>
          <a:prstGeom prst="line">
            <a:avLst/>
          </a:prstGeom>
          <a:ln w="9525" cap="flat" cmpd="sng" algn="ctr">
            <a:solidFill>
              <a:srgbClr val="4A7FBB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048973" name=""/>
          <p:cNvSpPr/>
          <p:nvPr/>
        </p:nvSpPr>
        <p:spPr bwMode="auto">
          <a:xfrm flipH="0" flipV="0">
            <a:off x="9814846" y="2073497"/>
            <a:ext cx="1466849" cy="247173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5663773" name=""/>
          <p:cNvSpPr/>
          <p:nvPr/>
        </p:nvSpPr>
        <p:spPr bwMode="auto">
          <a:xfrm flipH="0" flipV="0">
            <a:off x="1791675" y="1857375"/>
            <a:ext cx="1466849" cy="488632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8939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-26192"/>
            <a:ext cx="9998901" cy="601661"/>
          </a:xfrm>
        </p:spPr>
        <p:txBody>
          <a:bodyPr/>
          <a:lstStyle/>
          <a:p>
            <a:pPr algn="ctr">
              <a:defRPr/>
            </a:pPr>
            <a:r>
              <a:rPr sz="3600"/>
              <a:t>Общая структура решения</a:t>
            </a:r>
            <a:endParaRPr sz="3600"/>
          </a:p>
        </p:txBody>
      </p:sp>
      <p:pic>
        <p:nvPicPr>
          <p:cNvPr id="14751396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014871" y="42068"/>
            <a:ext cx="1066799" cy="1066799"/>
          </a:xfrm>
          <a:prstGeom prst="rect">
            <a:avLst/>
          </a:prstGeom>
        </p:spPr>
      </p:pic>
      <p:pic>
        <p:nvPicPr>
          <p:cNvPr id="4900567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44074" y="180181"/>
            <a:ext cx="1162049" cy="790574"/>
          </a:xfrm>
          <a:prstGeom prst="rect">
            <a:avLst/>
          </a:prstGeom>
        </p:spPr>
      </p:pic>
      <p:pic>
        <p:nvPicPr>
          <p:cNvPr id="113831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000248" y="1995487"/>
            <a:ext cx="1113095" cy="957262"/>
          </a:xfrm>
          <a:prstGeom prst="rect">
            <a:avLst/>
          </a:prstGeom>
        </p:spPr>
      </p:pic>
      <p:pic>
        <p:nvPicPr>
          <p:cNvPr id="15117754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991723" y="2252662"/>
            <a:ext cx="1113094" cy="957261"/>
          </a:xfrm>
          <a:prstGeom prst="rect">
            <a:avLst/>
          </a:prstGeom>
        </p:spPr>
      </p:pic>
      <p:pic>
        <p:nvPicPr>
          <p:cNvPr id="203458782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162174" y="3429000"/>
            <a:ext cx="647699" cy="666749"/>
          </a:xfrm>
          <a:prstGeom prst="rect">
            <a:avLst/>
          </a:prstGeom>
        </p:spPr>
      </p:pic>
      <p:pic>
        <p:nvPicPr>
          <p:cNvPr id="130627964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057400" y="5681662"/>
            <a:ext cx="857250" cy="885825"/>
          </a:xfrm>
          <a:prstGeom prst="rect">
            <a:avLst/>
          </a:prstGeom>
        </p:spPr>
      </p:pic>
      <p:pic>
        <p:nvPicPr>
          <p:cNvPr id="144565421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9995821" y="3429000"/>
            <a:ext cx="1104899" cy="828675"/>
          </a:xfrm>
          <a:prstGeom prst="rect">
            <a:avLst/>
          </a:prstGeom>
        </p:spPr>
      </p:pic>
      <p:pic>
        <p:nvPicPr>
          <p:cNvPr id="1546274542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5932865" y="2795587"/>
            <a:ext cx="1300162" cy="1300162"/>
          </a:xfrm>
          <a:prstGeom prst="rect">
            <a:avLst/>
          </a:prstGeom>
        </p:spPr>
      </p:pic>
      <p:pic>
        <p:nvPicPr>
          <p:cNvPr id="138774880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924049" y="4329112"/>
            <a:ext cx="1123949" cy="1019174"/>
          </a:xfrm>
          <a:prstGeom prst="rect">
            <a:avLst/>
          </a:prstGeom>
        </p:spPr>
      </p:pic>
      <p:sp>
        <p:nvSpPr>
          <p:cNvPr id="816694302" name=""/>
          <p:cNvSpPr/>
          <p:nvPr/>
        </p:nvSpPr>
        <p:spPr bwMode="auto">
          <a:xfrm flipH="0" flipV="0">
            <a:off x="3591900" y="2982801"/>
            <a:ext cx="2095499" cy="89239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436205" name=""/>
          <p:cNvSpPr/>
          <p:nvPr/>
        </p:nvSpPr>
        <p:spPr bwMode="auto">
          <a:xfrm flipH="0" flipV="0">
            <a:off x="7481222" y="2982801"/>
            <a:ext cx="2095498" cy="89239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708580" name=""/>
          <p:cNvSpPr/>
          <p:nvPr/>
        </p:nvSpPr>
        <p:spPr bwMode="auto">
          <a:xfrm flipH="0" flipV="0">
            <a:off x="2244599" y="1171575"/>
            <a:ext cx="560999" cy="55244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606502" name=""/>
          <p:cNvSpPr/>
          <p:nvPr/>
        </p:nvSpPr>
        <p:spPr bwMode="auto">
          <a:xfrm flipH="0" flipV="0">
            <a:off x="10305955" y="1274254"/>
            <a:ext cx="484631" cy="72123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7904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83496" y="23018"/>
            <a:ext cx="9998901" cy="56753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sz="3600"/>
              <a:t>Суть решения</a:t>
            </a:r>
            <a:endParaRPr sz="3600"/>
          </a:p>
        </p:txBody>
      </p:sp>
      <p:pic>
        <p:nvPicPr>
          <p:cNvPr id="87898566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4922838" y="785018"/>
            <a:ext cx="3320217" cy="4525961"/>
          </a:xfrm>
          <a:prstGeom prst="rect">
            <a:avLst/>
          </a:prstGeom>
        </p:spPr>
      </p:pic>
      <p:sp>
        <p:nvSpPr>
          <p:cNvPr id="1905718428" name=""/>
          <p:cNvSpPr txBox="1"/>
          <p:nvPr/>
        </p:nvSpPr>
        <p:spPr bwMode="auto">
          <a:xfrm flipH="0" flipV="0">
            <a:off x="5412817" y="5478535"/>
            <a:ext cx="23460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только с собакой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Jangalin Ruslan</cp:lastModifiedBy>
  <cp:revision>15</cp:revision>
  <dcterms:created xsi:type="dcterms:W3CDTF">2023-08-25T13:22:51Z</dcterms:created>
  <dcterms:modified xsi:type="dcterms:W3CDTF">2024-06-29T18:42:02Z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