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4_B308F990.xml" ContentType="application/vnd.ms-powerpoint.comments+xml"/>
  <Override PartName="/ppt/comments/modernComment_109_924FA25A.xml" ContentType="application/vnd.ms-powerpoint.comments+xml"/>
  <Override PartName="/ppt/comments/modernComment_10A_8F9798C3.xml" ContentType="application/vnd.ms-powerpoint.comments+xml"/>
  <Override PartName="/ppt/comments/modernComment_10C_7DA26721.xml" ContentType="application/vnd.ms-powerpoint.comments+xml"/>
  <Override PartName="/ppt/comments/modernComment_100_A5ED7140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56" r:id="rId13"/>
    <p:sldId id="257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87D812B-579A-D30F-ACE7-45418BD85D55}" name="植田 芳樹(is0712ss)" initials="植" userId="S::is0712ss@ed.ritsumei.ac.jp::880f9c31-d3d5-4720-8d04-d0ca21e8f7a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E7198A-28F9-85E9-7D6B-FD60BDA6A867}" v="27" dt="2024-06-19T00:08:19.885"/>
    <p1510:client id="{29AB9234-C631-4E44-B546-EFDFBCE80C3E}" v="27" dt="2024-06-18T13:56:16.047"/>
    <p1510:client id="{E139B412-E9DC-4A72-95B0-D0E259891D7B}" v="950" dt="2024-06-19T04:15:19.5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modernComment_100_A5ED714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8917A59-D05A-454E-9FF6-E89903893B0F}" authorId="{587D812B-579A-D30F-ACE7-45418BD85D55}" created="2024-06-19T02:21:18.44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783801664" sldId="256"/>
      <ac:graphicFrameMk id="4" creationId="{30FFCD4A-BDD6-796A-887D-3D910B3BE539}"/>
    </ac:deMkLst>
    <p188:txBody>
      <a:bodyPr/>
      <a:lstStyle/>
      <a:p>
        <a:r>
          <a:rPr lang="ja-JP" altLang="en-US"/>
          <a:t>同じく、あみだで決めました。
GPSは難しそうなので担当を2人にしました。</a:t>
        </a:r>
      </a:p>
    </p188:txBody>
  </p188:cm>
</p188:cmLst>
</file>

<file path=ppt/comments/modernComment_104_B308F99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D9BF698-7D0B-4351-99E4-8F3537DCBE19}" authorId="{587D812B-579A-D30F-ACE7-45418BD85D55}" created="2024-06-17T05:22:11.226">
    <pc:sldMkLst xmlns:pc="http://schemas.microsoft.com/office/powerpoint/2013/main/command">
      <pc:docMk/>
      <pc:sldMk cId="3003709840" sldId="260"/>
    </pc:sldMkLst>
    <p188:txBody>
      <a:bodyPr/>
      <a:lstStyle/>
      <a:p>
        <a:r>
          <a:rPr lang="ja-JP" altLang="en-US"/>
          <a:t>赤は得られる情報
緑は情報を伝える媒体</a:t>
        </a:r>
      </a:p>
    </p188:txBody>
  </p188:cm>
</p188:cmLst>
</file>

<file path=ppt/comments/modernComment_109_924FA25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742FA95-F3F5-4BA4-A870-5EE866EF6F31}" authorId="{587D812B-579A-D30F-ACE7-45418BD85D55}" created="2024-06-17T05:09:30.065">
    <pc:sldMkLst xmlns:pc="http://schemas.microsoft.com/office/powerpoint/2013/main/command">
      <pc:docMk/>
      <pc:sldMk cId="2454692442" sldId="265"/>
    </pc:sldMkLst>
    <p188:txBody>
      <a:bodyPr/>
      <a:lstStyle/>
      <a:p>
        <a:r>
          <a:rPr lang="ja-JP" altLang="en-US"/>
          <a:t>6/17
ここに図を作成する</a:t>
        </a:r>
      </a:p>
    </p188:txBody>
  </p188:cm>
</p188:cmLst>
</file>

<file path=ppt/comments/modernComment_10A_8F9798C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A674555-A286-4E62-91D1-05697EC098E9}" authorId="{587D812B-579A-D30F-ACE7-45418BD85D55}" created="2024-06-17T05:21:57.934">
    <pc:sldMkLst xmlns:pc="http://schemas.microsoft.com/office/powerpoint/2013/main/command">
      <pc:docMk/>
      <pc:sldMk cId="2409076931" sldId="266"/>
    </pc:sldMkLst>
    <p188:txBody>
      <a:bodyPr/>
      <a:lstStyle/>
      <a:p>
        <a:r>
          <a:rPr lang="ja-JP" altLang="en-US"/>
          <a:t>赤は得られる情報
緑は情報を伝える媒体</a:t>
        </a:r>
      </a:p>
    </p188:txBody>
  </p188:cm>
</p188:cmLst>
</file>

<file path=ppt/comments/modernComment_10C_7DA2672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1A7BF9F-73BA-4A6F-8792-3D0DB8BAFFA5}" authorId="{587D812B-579A-D30F-ACE7-45418BD85D55}" created="2024-06-17T05:26:58.890">
    <pc:sldMkLst xmlns:pc="http://schemas.microsoft.com/office/powerpoint/2013/main/command">
      <pc:docMk/>
      <pc:sldMk cId="2107795233" sldId="268"/>
    </pc:sldMkLst>
    <p188:txBody>
      <a:bodyPr/>
      <a:lstStyle/>
      <a:p>
        <a:r>
          <a:rPr lang="ja-JP" altLang="en-US"/>
          <a:t>図と、役割決め
リーダー
開発文書責任者
プログラム責任者
資料責任者</a:t>
        </a:r>
      </a:p>
    </p188:txBody>
  </p188:cm>
  <p188:cm id="{8AA78567-E436-42A9-907A-B211DF868628}" authorId="{587D812B-579A-D30F-ACE7-45418BD85D55}" created="2024-06-19T02:11:32.948">
    <pc:sldMkLst xmlns:pc="http://schemas.microsoft.com/office/powerpoint/2013/main/command">
      <pc:docMk/>
      <pc:sldMk cId="2107795233" sldId="268"/>
    </pc:sldMkLst>
    <p188:txBody>
      <a:bodyPr/>
      <a:lstStyle/>
      <a:p>
        <a:r>
          <a:rPr lang="ja-JP" altLang="en-US"/>
          <a:t>あみだくじの結果スライドのようになりました。
異論があればSlackまでお願いします。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632FA3-F97B-BE96-8987-14339FB15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F318DD2-68ED-F4E9-5F72-8BE2024505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3B0C93-5B65-B649-F58C-73E44BF2D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23EC-10AE-4E43-B41C-0406C56C23D2}" type="datetimeFigureOut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488927-FEC7-C49E-7539-3793BDBAF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C09B9F-19C3-960F-BB27-59719FC6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A274-3144-8E4C-8F9F-CF73BC8172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5879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52F6B1-3C58-313B-CA5C-288FECFBF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085FB37-2384-1EA5-5429-BC99955D7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B2DCC0-9AB1-DA8B-8227-34DAAF4B5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23EC-10AE-4E43-B41C-0406C56C23D2}" type="datetimeFigureOut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8DFA05-1249-18DE-DA55-7A9099206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E93334-DFAB-5A56-8FCB-7303FCAE6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A274-3144-8E4C-8F9F-CF73BC8172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7643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72E8BB6-AF6D-1480-E0DF-C2482B9B86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7493AAE-0CD9-B142-8968-24383B4CB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B90F68-75F3-9815-0122-E01CD8B7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23EC-10AE-4E43-B41C-0406C56C23D2}" type="datetimeFigureOut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453C57-C470-3E4E-18A3-06509ED2C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95C897-36BB-82EB-66DA-5FF7F806A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A274-3144-8E4C-8F9F-CF73BC8172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8101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84E96E-B641-9F64-62CE-E4CD95D6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187F56-D57F-A066-0433-9EC950345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AD8AE7-8751-9984-0BD7-90B0BEE57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23EC-10AE-4E43-B41C-0406C56C23D2}" type="datetimeFigureOut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547C95-2508-05B4-28FF-103BAEEE3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6A05A4-3AD1-5686-FB3E-F9A048C29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A274-3144-8E4C-8F9F-CF73BC8172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1619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4E7E3C-71FF-3AB9-5B41-320984256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529622-E1C8-D525-A640-FC63A41CE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D98210-6D26-891E-731C-11E8C143D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23EC-10AE-4E43-B41C-0406C56C23D2}" type="datetimeFigureOut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5050D0-D4F7-5766-D756-DFFD3B9AC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626384-FF50-796A-B41C-9E58F183A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A274-3144-8E4C-8F9F-CF73BC8172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2956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276926-76F2-5F48-C338-EF98BF4A2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69D761-CA99-8265-EC0C-4A4B9879D9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CAA8769-DDA3-A6D6-91F1-7C041CF61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1772F5B-1D67-DABA-C57A-4E905A791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23EC-10AE-4E43-B41C-0406C56C23D2}" type="datetimeFigureOut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A7D3483-0D7D-AE2B-1C96-934491372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940E339-F773-E1C6-84A8-9B19EB004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A274-3144-8E4C-8F9F-CF73BC8172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5920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EF3B36-A326-5071-80F0-16DEF355B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9089D7A-6E05-6C1E-00AA-56DB11398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6646EAB-E546-8C14-7764-33469A807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A2FDEE6-2504-A651-AFBA-EBE673FE7B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F170914-66E7-3CEB-E1A4-0195DF51B0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9976120-B2BF-142D-A1DF-45F28A4B1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23EC-10AE-4E43-B41C-0406C56C23D2}" type="datetimeFigureOut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D70C36B-329B-5B51-5794-2530D041A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999EEEB-5C26-231D-5A31-53CB16C33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A274-3144-8E4C-8F9F-CF73BC8172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83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0321F9-1320-BF34-25E8-F37562D7E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F36679A-2C82-627A-312B-692E6656A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23EC-10AE-4E43-B41C-0406C56C23D2}" type="datetimeFigureOut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6DB56B0-9EB3-CB43-38DF-C3BE51801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6F62DAF-2F78-2CD3-972A-040350420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A274-3144-8E4C-8F9F-CF73BC8172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8555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7A86DF3-8701-1D7D-013B-93E42580E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23EC-10AE-4E43-B41C-0406C56C23D2}" type="datetimeFigureOut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76B866B-60FC-9B01-47ED-8AF186B7E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CE496C5-8336-49E3-4A58-4801FFAC0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A274-3144-8E4C-8F9F-CF73BC8172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4009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30C625-CD95-7AFA-A32D-8AC09F339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595E4E-593B-3EF4-1B7F-99D40C08D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0B231E4-43B2-9B68-2A41-8B837939E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DCC08B3-E9D6-CA5F-1835-4291229BB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23EC-10AE-4E43-B41C-0406C56C23D2}" type="datetimeFigureOut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2926195-A96E-CF08-D06E-FC2BCA396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AD420F9-6545-DE79-EDE9-C39AD70D3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A274-3144-8E4C-8F9F-CF73BC8172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5070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462BDA-4911-C57D-3504-F4969179F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9D29593-7A34-6096-0FA5-583B90908A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479BA57-5EDE-1DDE-7C2D-D178724D9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05FA8FB-24E3-FC24-505E-26A2B8224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23EC-10AE-4E43-B41C-0406C56C23D2}" type="datetimeFigureOut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AB0BDC5-C173-A54F-BF5B-E6A0C4FE3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7E50AE9-839C-3777-D266-10FB679FA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A274-3144-8E4C-8F9F-CF73BC8172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956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036AA25-57AF-0AE7-3A1D-CA11C2BF7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CFDC84F-1620-6001-5397-29DD3561F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4D7F0B-1955-8F63-520C-047E4FB237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3D23EC-10AE-4E43-B41C-0406C56C23D2}" type="datetimeFigureOut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1CE893-09B0-E7CC-4863-4859B69EBE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D2ECC3-C96B-5E21-FE81-CF7DDDD8F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3BA274-3144-8E4C-8F9F-CF73BC8172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3398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C_7DA2672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0_A5ED714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4_B308F99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microsoft.com/office/2018/10/relationships/comments" Target="../comments/modernComment_109_924FA25A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A_8F9798C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32026A-A765-661A-3143-807DFE2A75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中間発表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04B9A97-28FD-A03C-3D7D-DB53937ADC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/>
              <a:t>グループ</a:t>
            </a:r>
            <a:r>
              <a:rPr kumimoji="1" lang="en-US" altLang="ja-JP"/>
              <a:t>4</a:t>
            </a:r>
          </a:p>
          <a:p>
            <a:r>
              <a:rPr lang="ja-JP" altLang="en-US"/>
              <a:t>赤松佳依</a:t>
            </a:r>
            <a:r>
              <a:rPr lang="en-US" altLang="ja-JP"/>
              <a:t>, </a:t>
            </a:r>
            <a:r>
              <a:rPr lang="ja-JP" altLang="en-US"/>
              <a:t>植田芳樹</a:t>
            </a:r>
            <a:r>
              <a:rPr lang="en-US" altLang="ja-JP"/>
              <a:t>, </a:t>
            </a:r>
            <a:r>
              <a:rPr lang="ja-JP" altLang="en-US"/>
              <a:t>松尾歩</a:t>
            </a:r>
            <a:r>
              <a:rPr lang="en-US" altLang="ja-JP"/>
              <a:t>, </a:t>
            </a:r>
            <a:r>
              <a:rPr lang="ja-JP" altLang="en-US"/>
              <a:t>松田怜真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3029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59EC09-10B0-8714-B1E1-5440DE49C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>
                <a:latin typeface="+mn-lt"/>
              </a:rPr>
              <a:t>3.</a:t>
            </a:r>
            <a:r>
              <a:rPr kumimoji="1" lang="ja-JP" altLang="en-US" b="1">
                <a:latin typeface="+mn-lt"/>
              </a:rPr>
              <a:t> プロジェクト計画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B0616F5-0C17-EAEE-8170-685A5965BF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2242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A4C82F-E820-9AD6-AB4D-6209733D5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>
                <a:latin typeface="+mn-lt"/>
              </a:rPr>
              <a:t>開発体制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3D112BF5-26B9-D542-8EBE-33156EB50102}"/>
              </a:ext>
            </a:extLst>
          </p:cNvPr>
          <p:cNvSpPr/>
          <p:nvPr/>
        </p:nvSpPr>
        <p:spPr>
          <a:xfrm>
            <a:off x="4838699" y="1959769"/>
            <a:ext cx="4238625" cy="7715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</a:rPr>
              <a:t>開発文書責任者：赤松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9BD98E29-104B-414B-3B03-75CF40B60F12}"/>
              </a:ext>
            </a:extLst>
          </p:cNvPr>
          <p:cNvSpPr/>
          <p:nvPr/>
        </p:nvSpPr>
        <p:spPr>
          <a:xfrm>
            <a:off x="4838700" y="3324224"/>
            <a:ext cx="4238625" cy="7715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</a:rPr>
              <a:t>プログラム責任者：植田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262F7A25-419B-B3FE-F1A7-AADC188790BD}"/>
              </a:ext>
            </a:extLst>
          </p:cNvPr>
          <p:cNvSpPr/>
          <p:nvPr/>
        </p:nvSpPr>
        <p:spPr>
          <a:xfrm>
            <a:off x="4838698" y="4688679"/>
            <a:ext cx="4238625" cy="7715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</a:rPr>
              <a:t>資料責任者：松田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9AEC1EC2-7319-B553-667E-6E4BC6EC8E16}"/>
              </a:ext>
            </a:extLst>
          </p:cNvPr>
          <p:cNvSpPr/>
          <p:nvPr/>
        </p:nvSpPr>
        <p:spPr>
          <a:xfrm>
            <a:off x="957263" y="3325812"/>
            <a:ext cx="2967037" cy="7715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リーダー：松尾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E0B9AC6-ACF8-C5FA-0A00-73A3938C19C5}"/>
              </a:ext>
            </a:extLst>
          </p:cNvPr>
          <p:cNvCxnSpPr>
            <a:stCxn id="7" idx="3"/>
            <a:endCxn id="5" idx="1"/>
          </p:cNvCxnSpPr>
          <p:nvPr/>
        </p:nvCxnSpPr>
        <p:spPr>
          <a:xfrm flipV="1">
            <a:off x="3924300" y="3709987"/>
            <a:ext cx="914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6D8C4428-B195-6841-0439-E41956C9C960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4362450" y="2344738"/>
            <a:ext cx="476249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683A26C4-EB98-0652-B799-53F8A4921978}"/>
              </a:ext>
            </a:extLst>
          </p:cNvPr>
          <p:cNvCxnSpPr/>
          <p:nvPr/>
        </p:nvCxnSpPr>
        <p:spPr>
          <a:xfrm flipH="1" flipV="1">
            <a:off x="4362449" y="5065710"/>
            <a:ext cx="476249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D6D19580-5149-E53A-8CE3-716E94AED17A}"/>
              </a:ext>
            </a:extLst>
          </p:cNvPr>
          <p:cNvCxnSpPr/>
          <p:nvPr/>
        </p:nvCxnSpPr>
        <p:spPr>
          <a:xfrm>
            <a:off x="4362449" y="2344738"/>
            <a:ext cx="0" cy="27209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C9D9A3F-47F5-531A-0E30-3FBFA2291A34}"/>
              </a:ext>
            </a:extLst>
          </p:cNvPr>
          <p:cNvSpPr txBox="1"/>
          <p:nvPr/>
        </p:nvSpPr>
        <p:spPr>
          <a:xfrm>
            <a:off x="9077323" y="2169321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・要求書等の文書の管理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6D60E02-5EF2-4B72-0BA7-3133D9187F3C}"/>
              </a:ext>
            </a:extLst>
          </p:cNvPr>
          <p:cNvSpPr txBox="1"/>
          <p:nvPr/>
        </p:nvSpPr>
        <p:spPr>
          <a:xfrm>
            <a:off x="9077322" y="352055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・各モジュールの管理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A8947B1-7665-1663-FA0A-3C2FA5144971}"/>
              </a:ext>
            </a:extLst>
          </p:cNvPr>
          <p:cNvSpPr txBox="1"/>
          <p:nvPr/>
        </p:nvSpPr>
        <p:spPr>
          <a:xfrm>
            <a:off x="9077321" y="4888187"/>
            <a:ext cx="2723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・中間発表</a:t>
            </a:r>
            <a:r>
              <a:rPr kumimoji="1" lang="en-US" altLang="ja-JP"/>
              <a:t>, </a:t>
            </a:r>
            <a:r>
              <a:rPr kumimoji="1" lang="ja-JP" altLang="en-US"/>
              <a:t>成果発表資料の管理</a:t>
            </a:r>
          </a:p>
        </p:txBody>
      </p:sp>
    </p:spTree>
    <p:extLst>
      <p:ext uri="{BB962C8B-B14F-4D97-AF65-F5344CB8AC3E}">
        <p14:creationId xmlns:p14="http://schemas.microsoft.com/office/powerpoint/2010/main" val="210779523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30FFCD4A-BDD6-796A-887D-3D910B3BE5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32961"/>
              </p:ext>
            </p:extLst>
          </p:nvPr>
        </p:nvGraphicFramePr>
        <p:xfrm>
          <a:off x="92015" y="1145964"/>
          <a:ext cx="12007970" cy="5262953"/>
        </p:xfrm>
        <a:graphic>
          <a:graphicData uri="http://schemas.openxmlformats.org/drawingml/2006/table">
            <a:tbl>
              <a:tblPr firstCol="1" bandRow="1">
                <a:tableStyleId>{2D5ABB26-0587-4C30-8999-92F81FD0307C}</a:tableStyleId>
              </a:tblPr>
              <a:tblGrid>
                <a:gridCol w="1925584">
                  <a:extLst>
                    <a:ext uri="{9D8B030D-6E8A-4147-A177-3AD203B41FA5}">
                      <a16:colId xmlns:a16="http://schemas.microsoft.com/office/drawing/2014/main" val="1416916625"/>
                    </a:ext>
                  </a:extLst>
                </a:gridCol>
                <a:gridCol w="718828">
                  <a:extLst>
                    <a:ext uri="{9D8B030D-6E8A-4147-A177-3AD203B41FA5}">
                      <a16:colId xmlns:a16="http://schemas.microsoft.com/office/drawing/2014/main" val="3805013226"/>
                    </a:ext>
                  </a:extLst>
                </a:gridCol>
                <a:gridCol w="1154458">
                  <a:extLst>
                    <a:ext uri="{9D8B030D-6E8A-4147-A177-3AD203B41FA5}">
                      <a16:colId xmlns:a16="http://schemas.microsoft.com/office/drawing/2014/main" val="2685664857"/>
                    </a:ext>
                  </a:extLst>
                </a:gridCol>
                <a:gridCol w="1163366">
                  <a:extLst>
                    <a:ext uri="{9D8B030D-6E8A-4147-A177-3AD203B41FA5}">
                      <a16:colId xmlns:a16="http://schemas.microsoft.com/office/drawing/2014/main" val="3795450894"/>
                    </a:ext>
                  </a:extLst>
                </a:gridCol>
                <a:gridCol w="1196136">
                  <a:extLst>
                    <a:ext uri="{9D8B030D-6E8A-4147-A177-3AD203B41FA5}">
                      <a16:colId xmlns:a16="http://schemas.microsoft.com/office/drawing/2014/main" val="3822734005"/>
                    </a:ext>
                  </a:extLst>
                </a:gridCol>
                <a:gridCol w="1196136">
                  <a:extLst>
                    <a:ext uri="{9D8B030D-6E8A-4147-A177-3AD203B41FA5}">
                      <a16:colId xmlns:a16="http://schemas.microsoft.com/office/drawing/2014/main" val="2719733664"/>
                    </a:ext>
                  </a:extLst>
                </a:gridCol>
                <a:gridCol w="1163364">
                  <a:extLst>
                    <a:ext uri="{9D8B030D-6E8A-4147-A177-3AD203B41FA5}">
                      <a16:colId xmlns:a16="http://schemas.microsoft.com/office/drawing/2014/main" val="1171470979"/>
                    </a:ext>
                  </a:extLst>
                </a:gridCol>
                <a:gridCol w="1163366">
                  <a:extLst>
                    <a:ext uri="{9D8B030D-6E8A-4147-A177-3AD203B41FA5}">
                      <a16:colId xmlns:a16="http://schemas.microsoft.com/office/drawing/2014/main" val="2344683218"/>
                    </a:ext>
                  </a:extLst>
                </a:gridCol>
                <a:gridCol w="1163366">
                  <a:extLst>
                    <a:ext uri="{9D8B030D-6E8A-4147-A177-3AD203B41FA5}">
                      <a16:colId xmlns:a16="http://schemas.microsoft.com/office/drawing/2014/main" val="2716074916"/>
                    </a:ext>
                  </a:extLst>
                </a:gridCol>
                <a:gridCol w="1163366">
                  <a:extLst>
                    <a:ext uri="{9D8B030D-6E8A-4147-A177-3AD203B41FA5}">
                      <a16:colId xmlns:a16="http://schemas.microsoft.com/office/drawing/2014/main" val="350445093"/>
                    </a:ext>
                  </a:extLst>
                </a:gridCol>
              </a:tblGrid>
              <a:tr h="204103">
                <a:tc>
                  <a:txBody>
                    <a:bodyPr/>
                    <a:lstStyle/>
                    <a:p>
                      <a:r>
                        <a:rPr kumimoji="1" lang="ja-JP" altLang="en-US" b="1">
                          <a:latin typeface="+mj-ea"/>
                          <a:ea typeface="+mj-ea"/>
                        </a:rPr>
                        <a:t>タスク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1">
                          <a:latin typeface="+mn-ea"/>
                          <a:ea typeface="+mn-ea"/>
                        </a:rPr>
                        <a:t>担当</a:t>
                      </a:r>
                      <a:endParaRPr kumimoji="1" lang="en-US" altLang="ja-JP" b="1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1">
                          <a:latin typeface="+mn-ea"/>
                          <a:ea typeface="+mn-ea"/>
                        </a:rPr>
                        <a:t>6/12 3</a:t>
                      </a:r>
                      <a:r>
                        <a:rPr kumimoji="1" lang="ja-JP" altLang="en-US" sz="1600" b="1">
                          <a:latin typeface="+mn-ea"/>
                          <a:ea typeface="+mn-ea"/>
                        </a:rPr>
                        <a:t>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1">
                          <a:latin typeface="+mn-ea"/>
                          <a:ea typeface="+mn-ea"/>
                        </a:rPr>
                        <a:t>6/12 4</a:t>
                      </a:r>
                      <a:r>
                        <a:rPr kumimoji="1" lang="ja-JP" altLang="en-US" sz="1600" b="1">
                          <a:latin typeface="+mn-ea"/>
                          <a:ea typeface="+mn-ea"/>
                        </a:rPr>
                        <a:t>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1">
                          <a:latin typeface="+mn-ea"/>
                          <a:ea typeface="+mn-ea"/>
                        </a:rPr>
                        <a:t>6/19 3</a:t>
                      </a:r>
                      <a:r>
                        <a:rPr kumimoji="1" lang="ja-JP" altLang="en-US" sz="1600" b="1">
                          <a:latin typeface="+mn-ea"/>
                          <a:ea typeface="+mn-ea"/>
                        </a:rPr>
                        <a:t>限</a:t>
                      </a:r>
                      <a:endParaRPr kumimoji="1" lang="en-US" altLang="ja-JP" sz="1600" b="1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1">
                          <a:latin typeface="+mn-ea"/>
                          <a:ea typeface="+mn-ea"/>
                        </a:rPr>
                        <a:t>6/19 4</a:t>
                      </a:r>
                      <a:r>
                        <a:rPr kumimoji="1" lang="ja-JP" altLang="en-US" sz="1600" b="1">
                          <a:latin typeface="+mn-ea"/>
                          <a:ea typeface="+mn-ea"/>
                        </a:rPr>
                        <a:t>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1">
                          <a:latin typeface="+mn-ea"/>
                          <a:ea typeface="+mn-ea"/>
                        </a:rPr>
                        <a:t>6/26 3</a:t>
                      </a:r>
                      <a:r>
                        <a:rPr kumimoji="1" lang="ja-JP" altLang="en-US" sz="1600" b="1">
                          <a:latin typeface="+mn-ea"/>
                          <a:ea typeface="+mn-ea"/>
                        </a:rPr>
                        <a:t>限</a:t>
                      </a:r>
                      <a:endParaRPr kumimoji="1" lang="en-US" altLang="ja-JP" sz="1600" b="1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1">
                          <a:latin typeface="+mn-ea"/>
                          <a:ea typeface="+mn-ea"/>
                        </a:rPr>
                        <a:t>6/26 4</a:t>
                      </a:r>
                      <a:r>
                        <a:rPr kumimoji="1" lang="ja-JP" altLang="en-US" sz="1600" b="1">
                          <a:latin typeface="+mn-ea"/>
                          <a:ea typeface="+mn-ea"/>
                        </a:rPr>
                        <a:t>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1">
                          <a:latin typeface="+mn-ea"/>
                          <a:ea typeface="+mn-ea"/>
                        </a:rPr>
                        <a:t>7/3 3</a:t>
                      </a:r>
                      <a:r>
                        <a:rPr kumimoji="1" lang="ja-JP" altLang="en-US" sz="1600" b="1">
                          <a:latin typeface="+mn-ea"/>
                          <a:ea typeface="+mn-ea"/>
                        </a:rPr>
                        <a:t>限</a:t>
                      </a:r>
                      <a:endParaRPr kumimoji="1" lang="en-US" altLang="ja-JP" sz="1600" b="1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1">
                          <a:latin typeface="+mn-ea"/>
                          <a:ea typeface="+mn-ea"/>
                        </a:rPr>
                        <a:t>7/3 4</a:t>
                      </a:r>
                      <a:r>
                        <a:rPr kumimoji="1" lang="ja-JP" altLang="en-US" sz="1600" b="1">
                          <a:latin typeface="+mn-ea"/>
                          <a:ea typeface="+mn-ea"/>
                        </a:rPr>
                        <a:t>限</a:t>
                      </a:r>
                    </a:p>
                    <a:p>
                      <a:endParaRPr kumimoji="1" lang="ja-JP" altLang="en-US" sz="1600" b="1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539983"/>
                  </a:ext>
                </a:extLst>
              </a:tr>
              <a:tr h="469131">
                <a:tc>
                  <a:txBody>
                    <a:bodyPr/>
                    <a:lstStyle/>
                    <a:p>
                      <a:r>
                        <a:rPr kumimoji="1" lang="ja-JP" altLang="en-US" b="1">
                          <a:latin typeface="+mj-ea"/>
                          <a:ea typeface="+mj-ea"/>
                        </a:rPr>
                        <a:t>要求仕様・設計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全員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442423"/>
                  </a:ext>
                </a:extLst>
              </a:tr>
              <a:tr h="724383">
                <a:tc>
                  <a:txBody>
                    <a:bodyPr/>
                    <a:lstStyle/>
                    <a:p>
                      <a:r>
                        <a:rPr kumimoji="1" lang="ja-JP" altLang="en-US" b="1" dirty="0">
                          <a:latin typeface="+mj-ea"/>
                          <a:ea typeface="+mj-ea"/>
                        </a:rPr>
                        <a:t>天気情報を取得するプログラム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植田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504033"/>
                  </a:ext>
                </a:extLst>
              </a:tr>
              <a:tr h="922683"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latin typeface="+mj-ea"/>
                          <a:ea typeface="+mj-ea"/>
                        </a:rPr>
                        <a:t>Remo3</a:t>
                      </a:r>
                      <a:r>
                        <a:rPr kumimoji="1" lang="ja-JP" altLang="en-US" b="1" dirty="0">
                          <a:latin typeface="+mj-ea"/>
                          <a:ea typeface="+mj-ea"/>
                        </a:rPr>
                        <a:t>からのデータ取得用プログラム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松尾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907615"/>
                  </a:ext>
                </a:extLst>
              </a:tr>
              <a:tr h="731261">
                <a:tc>
                  <a:txBody>
                    <a:bodyPr/>
                    <a:lstStyle/>
                    <a:p>
                      <a:r>
                        <a:rPr kumimoji="1" lang="ja-JP" altLang="en-US" b="1" dirty="0">
                          <a:latin typeface="+mj-ea"/>
                          <a:ea typeface="+mj-ea"/>
                        </a:rPr>
                        <a:t>エアコン操作用プログラム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松田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570670"/>
                  </a:ext>
                </a:extLst>
              </a:tr>
              <a:tr h="922683">
                <a:tc>
                  <a:txBody>
                    <a:bodyPr/>
                    <a:lstStyle/>
                    <a:p>
                      <a:r>
                        <a:rPr kumimoji="1" lang="en-US" altLang="ja-JP" b="1">
                          <a:latin typeface="+mj-ea"/>
                          <a:ea typeface="+mj-ea"/>
                        </a:rPr>
                        <a:t>GPS</a:t>
                      </a:r>
                      <a:r>
                        <a:rPr kumimoji="1" lang="ja-JP" altLang="en-US" b="1">
                          <a:latin typeface="+mj-ea"/>
                          <a:ea typeface="+mj-ea"/>
                        </a:rPr>
                        <a:t>から現在地を取得するプログラム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赤松</a:t>
                      </a:r>
                      <a:endParaRPr kumimoji="1" lang="en-US" altLang="ja-JP" dirty="0"/>
                    </a:p>
                    <a:p>
                      <a:r>
                        <a:rPr kumimoji="1" lang="ja-JP" altLang="en-US"/>
                        <a:t>松尾</a:t>
                      </a:r>
                      <a:endParaRPr kumimoji="1" lang="en-US" altLang="ja-JP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275479"/>
                  </a:ext>
                </a:extLst>
              </a:tr>
              <a:tr h="913692"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latin typeface="+mj-ea"/>
                          <a:ea typeface="+mj-ea"/>
                        </a:rPr>
                        <a:t>LINE</a:t>
                      </a:r>
                      <a:r>
                        <a:rPr kumimoji="1" lang="ja-JP" altLang="en-US" b="1" dirty="0">
                          <a:latin typeface="+mj-ea"/>
                          <a:ea typeface="+mj-ea"/>
                        </a:rPr>
                        <a:t>に通知するプログラム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赤松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611734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D434842-A2DC-5178-A2DB-AED253555860}"/>
              </a:ext>
            </a:extLst>
          </p:cNvPr>
          <p:cNvSpPr txBox="1"/>
          <p:nvPr/>
        </p:nvSpPr>
        <p:spPr>
          <a:xfrm>
            <a:off x="386080" y="243840"/>
            <a:ext cx="43652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>
                <a:latin typeface="+mj-lt"/>
                <a:ea typeface="+mj-ea"/>
              </a:rPr>
              <a:t>開発スケジュール</a:t>
            </a:r>
          </a:p>
        </p:txBody>
      </p:sp>
    </p:spTree>
    <p:extLst>
      <p:ext uri="{BB962C8B-B14F-4D97-AF65-F5344CB8AC3E}">
        <p14:creationId xmlns:p14="http://schemas.microsoft.com/office/powerpoint/2010/main" val="278380166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30FFCD4A-BDD6-796A-887D-3D910B3BE5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730623"/>
              </p:ext>
            </p:extLst>
          </p:nvPr>
        </p:nvGraphicFramePr>
        <p:xfrm>
          <a:off x="92015" y="1174048"/>
          <a:ext cx="12007970" cy="5440112"/>
        </p:xfrm>
        <a:graphic>
          <a:graphicData uri="http://schemas.openxmlformats.org/drawingml/2006/table">
            <a:tbl>
              <a:tblPr firstCol="1" bandRow="1">
                <a:tableStyleId>{2D5ABB26-0587-4C30-8999-92F81FD0307C}</a:tableStyleId>
              </a:tblPr>
              <a:tblGrid>
                <a:gridCol w="2061905">
                  <a:extLst>
                    <a:ext uri="{9D8B030D-6E8A-4147-A177-3AD203B41FA5}">
                      <a16:colId xmlns:a16="http://schemas.microsoft.com/office/drawing/2014/main" val="1416916625"/>
                    </a:ext>
                  </a:extLst>
                </a:gridCol>
                <a:gridCol w="690880">
                  <a:extLst>
                    <a:ext uri="{9D8B030D-6E8A-4147-A177-3AD203B41FA5}">
                      <a16:colId xmlns:a16="http://schemas.microsoft.com/office/drawing/2014/main" val="3805013226"/>
                    </a:ext>
                  </a:extLst>
                </a:gridCol>
                <a:gridCol w="1046085">
                  <a:extLst>
                    <a:ext uri="{9D8B030D-6E8A-4147-A177-3AD203B41FA5}">
                      <a16:colId xmlns:a16="http://schemas.microsoft.com/office/drawing/2014/main" val="2685664857"/>
                    </a:ext>
                  </a:extLst>
                </a:gridCol>
                <a:gridCol w="1163366">
                  <a:extLst>
                    <a:ext uri="{9D8B030D-6E8A-4147-A177-3AD203B41FA5}">
                      <a16:colId xmlns:a16="http://schemas.microsoft.com/office/drawing/2014/main" val="3795450894"/>
                    </a:ext>
                  </a:extLst>
                </a:gridCol>
                <a:gridCol w="1196136">
                  <a:extLst>
                    <a:ext uri="{9D8B030D-6E8A-4147-A177-3AD203B41FA5}">
                      <a16:colId xmlns:a16="http://schemas.microsoft.com/office/drawing/2014/main" val="3822734005"/>
                    </a:ext>
                  </a:extLst>
                </a:gridCol>
                <a:gridCol w="1196136">
                  <a:extLst>
                    <a:ext uri="{9D8B030D-6E8A-4147-A177-3AD203B41FA5}">
                      <a16:colId xmlns:a16="http://schemas.microsoft.com/office/drawing/2014/main" val="2719733664"/>
                    </a:ext>
                  </a:extLst>
                </a:gridCol>
                <a:gridCol w="1163364">
                  <a:extLst>
                    <a:ext uri="{9D8B030D-6E8A-4147-A177-3AD203B41FA5}">
                      <a16:colId xmlns:a16="http://schemas.microsoft.com/office/drawing/2014/main" val="1171470979"/>
                    </a:ext>
                  </a:extLst>
                </a:gridCol>
                <a:gridCol w="1163366">
                  <a:extLst>
                    <a:ext uri="{9D8B030D-6E8A-4147-A177-3AD203B41FA5}">
                      <a16:colId xmlns:a16="http://schemas.microsoft.com/office/drawing/2014/main" val="2344683218"/>
                    </a:ext>
                  </a:extLst>
                </a:gridCol>
                <a:gridCol w="1163366">
                  <a:extLst>
                    <a:ext uri="{9D8B030D-6E8A-4147-A177-3AD203B41FA5}">
                      <a16:colId xmlns:a16="http://schemas.microsoft.com/office/drawing/2014/main" val="2716074916"/>
                    </a:ext>
                  </a:extLst>
                </a:gridCol>
                <a:gridCol w="1163366">
                  <a:extLst>
                    <a:ext uri="{9D8B030D-6E8A-4147-A177-3AD203B41FA5}">
                      <a16:colId xmlns:a16="http://schemas.microsoft.com/office/drawing/2014/main" val="350445093"/>
                    </a:ext>
                  </a:extLst>
                </a:gridCol>
              </a:tblGrid>
              <a:tr h="204103">
                <a:tc>
                  <a:txBody>
                    <a:bodyPr/>
                    <a:lstStyle/>
                    <a:p>
                      <a:r>
                        <a:rPr kumimoji="1" lang="ja-JP" altLang="en-US" b="0">
                          <a:latin typeface="+mn-ea"/>
                          <a:ea typeface="+mn-ea"/>
                        </a:rPr>
                        <a:t>タスク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1">
                          <a:latin typeface="+mn-ea"/>
                          <a:ea typeface="+mn-ea"/>
                        </a:rPr>
                        <a:t>担当</a:t>
                      </a:r>
                      <a:endParaRPr kumimoji="1" lang="en-US" altLang="ja-JP" b="1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b="1">
                          <a:latin typeface="+mn-ea"/>
                          <a:ea typeface="+mn-ea"/>
                        </a:rPr>
                        <a:t>6/12 3</a:t>
                      </a:r>
                      <a:r>
                        <a:rPr kumimoji="1" lang="ja-JP" altLang="en-US" sz="1500" b="1">
                          <a:latin typeface="+mn-ea"/>
                          <a:ea typeface="+mn-ea"/>
                        </a:rPr>
                        <a:t>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1">
                          <a:latin typeface="+mn-ea"/>
                          <a:ea typeface="+mn-ea"/>
                        </a:rPr>
                        <a:t>6/12 4</a:t>
                      </a:r>
                      <a:r>
                        <a:rPr kumimoji="1" lang="ja-JP" altLang="en-US" sz="1600" b="1">
                          <a:latin typeface="+mn-ea"/>
                          <a:ea typeface="+mn-ea"/>
                        </a:rPr>
                        <a:t>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1">
                          <a:latin typeface="+mn-ea"/>
                          <a:ea typeface="+mn-ea"/>
                        </a:rPr>
                        <a:t>6/19 3</a:t>
                      </a:r>
                      <a:r>
                        <a:rPr kumimoji="1" lang="ja-JP" altLang="en-US" sz="1600" b="1">
                          <a:latin typeface="+mn-ea"/>
                          <a:ea typeface="+mn-ea"/>
                        </a:rPr>
                        <a:t>限</a:t>
                      </a:r>
                      <a:endParaRPr kumimoji="1" lang="en-US" altLang="ja-JP" sz="1600" b="1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1">
                          <a:latin typeface="+mn-ea"/>
                          <a:ea typeface="+mn-ea"/>
                        </a:rPr>
                        <a:t>6/19 4</a:t>
                      </a:r>
                      <a:r>
                        <a:rPr kumimoji="1" lang="ja-JP" altLang="en-US" sz="1600" b="1">
                          <a:latin typeface="+mn-ea"/>
                          <a:ea typeface="+mn-ea"/>
                        </a:rPr>
                        <a:t>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1">
                          <a:latin typeface="+mn-ea"/>
                          <a:ea typeface="+mn-ea"/>
                        </a:rPr>
                        <a:t>6/26 3</a:t>
                      </a:r>
                      <a:r>
                        <a:rPr kumimoji="1" lang="ja-JP" altLang="en-US" sz="1600" b="1">
                          <a:latin typeface="+mn-ea"/>
                          <a:ea typeface="+mn-ea"/>
                        </a:rPr>
                        <a:t>限</a:t>
                      </a:r>
                      <a:endParaRPr kumimoji="1" lang="en-US" altLang="ja-JP" sz="1600" b="1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1">
                          <a:latin typeface="+mn-ea"/>
                          <a:ea typeface="+mn-ea"/>
                        </a:rPr>
                        <a:t>6/26 4</a:t>
                      </a:r>
                      <a:r>
                        <a:rPr kumimoji="1" lang="ja-JP" altLang="en-US" sz="1600" b="1">
                          <a:latin typeface="+mn-ea"/>
                          <a:ea typeface="+mn-ea"/>
                        </a:rPr>
                        <a:t>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1">
                          <a:latin typeface="+mn-ea"/>
                          <a:ea typeface="+mn-ea"/>
                        </a:rPr>
                        <a:t>7/3 3</a:t>
                      </a:r>
                      <a:r>
                        <a:rPr kumimoji="1" lang="ja-JP" altLang="en-US" sz="1600" b="1">
                          <a:latin typeface="+mn-ea"/>
                          <a:ea typeface="+mn-ea"/>
                        </a:rPr>
                        <a:t>限</a:t>
                      </a:r>
                      <a:endParaRPr kumimoji="1" lang="en-US" altLang="ja-JP" sz="1600" b="1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1">
                          <a:latin typeface="+mn-ea"/>
                          <a:ea typeface="+mn-ea"/>
                        </a:rPr>
                        <a:t>7/3 4</a:t>
                      </a:r>
                      <a:r>
                        <a:rPr kumimoji="1" lang="ja-JP" altLang="en-US" sz="1600" b="1">
                          <a:latin typeface="+mn-ea"/>
                          <a:ea typeface="+mn-ea"/>
                        </a:rPr>
                        <a:t>限</a:t>
                      </a:r>
                    </a:p>
                    <a:p>
                      <a:endParaRPr kumimoji="1" lang="ja-JP" altLang="en-US" sz="1600" b="1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539983"/>
                  </a:ext>
                </a:extLst>
              </a:tr>
              <a:tr h="469131">
                <a:tc>
                  <a:txBody>
                    <a:bodyPr/>
                    <a:lstStyle/>
                    <a:p>
                      <a:r>
                        <a:rPr kumimoji="1" lang="ja-JP" altLang="en-US" b="0" dirty="0">
                          <a:latin typeface="+mn-ea"/>
                          <a:ea typeface="+mn-ea"/>
                        </a:rPr>
                        <a:t>現在地をもとに雨雲情報を取得するプログラム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0" dirty="0">
                          <a:latin typeface="+mn-ea"/>
                          <a:ea typeface="+mn-ea"/>
                        </a:rPr>
                        <a:t>松尾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442423"/>
                  </a:ext>
                </a:extLst>
              </a:tr>
              <a:tr h="724383">
                <a:tc>
                  <a:txBody>
                    <a:bodyPr/>
                    <a:lstStyle/>
                    <a:p>
                      <a:r>
                        <a:rPr kumimoji="1" lang="ja-JP" altLang="en-US" b="0" dirty="0">
                          <a:latin typeface="+mn-ea"/>
                          <a:ea typeface="+mn-ea"/>
                        </a:rPr>
                        <a:t>スプレッドシートへの情報取得テスト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0" dirty="0">
                          <a:latin typeface="+mn-ea"/>
                          <a:ea typeface="+mn-ea"/>
                        </a:rPr>
                        <a:t>松田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504033"/>
                  </a:ext>
                </a:extLst>
              </a:tr>
              <a:tr h="922683">
                <a:tc>
                  <a:txBody>
                    <a:bodyPr/>
                    <a:lstStyle/>
                    <a:p>
                      <a:r>
                        <a:rPr kumimoji="1" lang="ja-JP" altLang="en-US" b="0" dirty="0">
                          <a:latin typeface="+mn-ea"/>
                          <a:ea typeface="+mn-ea"/>
                        </a:rPr>
                        <a:t>雨雲接近の</a:t>
                      </a:r>
                      <a:r>
                        <a:rPr kumimoji="1" lang="en-US" altLang="ja-JP" b="0" dirty="0">
                          <a:latin typeface="+mn-ea"/>
                          <a:ea typeface="+mn-ea"/>
                        </a:rPr>
                        <a:t>LINE</a:t>
                      </a:r>
                      <a:r>
                        <a:rPr kumimoji="1" lang="ja-JP" altLang="en-US" b="0" dirty="0">
                          <a:latin typeface="+mn-ea"/>
                          <a:ea typeface="+mn-ea"/>
                        </a:rPr>
                        <a:t>通知テスト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0" dirty="0">
                          <a:latin typeface="+mn-ea"/>
                          <a:ea typeface="+mn-ea"/>
                        </a:rPr>
                        <a:t>植田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907615"/>
                  </a:ext>
                </a:extLst>
              </a:tr>
              <a:tr h="731261">
                <a:tc>
                  <a:txBody>
                    <a:bodyPr/>
                    <a:lstStyle/>
                    <a:p>
                      <a:r>
                        <a:rPr kumimoji="1" lang="ja-JP" altLang="en-US" b="0" dirty="0">
                          <a:latin typeface="+mn-ea"/>
                          <a:ea typeface="+mn-ea"/>
                        </a:rPr>
                        <a:t>指定した条件に応じたエアコン稼働テスト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0" dirty="0">
                          <a:latin typeface="+mn-ea"/>
                          <a:ea typeface="+mn-ea"/>
                        </a:rPr>
                        <a:t>赤松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570670"/>
                  </a:ext>
                </a:extLst>
              </a:tr>
              <a:tr h="655431">
                <a:tc>
                  <a:txBody>
                    <a:bodyPr/>
                    <a:lstStyle/>
                    <a:p>
                      <a:r>
                        <a:rPr kumimoji="1" lang="ja-JP" altLang="en-US" b="0">
                          <a:latin typeface="+mn-ea"/>
                          <a:ea typeface="+mn-ea"/>
                        </a:rPr>
                        <a:t>システムテスト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0">
                          <a:latin typeface="+mn-ea"/>
                          <a:ea typeface="+mn-ea"/>
                        </a:rPr>
                        <a:t>全員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275479"/>
                  </a:ext>
                </a:extLst>
              </a:tr>
              <a:tr h="539678">
                <a:tc>
                  <a:txBody>
                    <a:bodyPr/>
                    <a:lstStyle/>
                    <a:p>
                      <a:r>
                        <a:rPr kumimoji="1" lang="ja-JP" altLang="en-US" b="0">
                          <a:latin typeface="+mn-ea"/>
                          <a:ea typeface="+mn-ea"/>
                        </a:rPr>
                        <a:t>成果発表資料作成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0">
                          <a:latin typeface="+mn-ea"/>
                          <a:ea typeface="+mn-ea"/>
                        </a:rPr>
                        <a:t>全員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611734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D434842-A2DC-5178-A2DB-AED253555860}"/>
              </a:ext>
            </a:extLst>
          </p:cNvPr>
          <p:cNvSpPr txBox="1"/>
          <p:nvPr/>
        </p:nvSpPr>
        <p:spPr>
          <a:xfrm>
            <a:off x="386080" y="243840"/>
            <a:ext cx="43652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>
                <a:latin typeface="+mj-ea"/>
                <a:ea typeface="+mj-ea"/>
              </a:rPr>
              <a:t>開発スケジュール</a:t>
            </a:r>
          </a:p>
        </p:txBody>
      </p:sp>
    </p:spTree>
    <p:extLst>
      <p:ext uri="{BB962C8B-B14F-4D97-AF65-F5344CB8AC3E}">
        <p14:creationId xmlns:p14="http://schemas.microsoft.com/office/powerpoint/2010/main" val="960261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2DC832-DA10-F59C-2B53-BA6D0FA1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>
                <a:latin typeface="+mn-lt"/>
              </a:rPr>
              <a:t>1. </a:t>
            </a:r>
            <a:r>
              <a:rPr kumimoji="1" lang="ja-JP" altLang="en-US">
                <a:latin typeface="+mn-lt"/>
              </a:rPr>
              <a:t>要求定義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B0F850E-E8AF-FBA0-DDCC-3E03DCBFED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3855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E13E66-1D8E-8B76-DAE6-D6FEC3F06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/>
              <a:t>システムの概要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8864BF-71D3-26BE-B8A4-9F6A462BB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ja-JP" altLang="en-US" sz="3200"/>
              <a:t>部屋の</a:t>
            </a:r>
            <a:r>
              <a:rPr kumimoji="1" lang="ja-JP" altLang="en-US" sz="3200">
                <a:solidFill>
                  <a:srgbClr val="FF0000"/>
                </a:solidFill>
              </a:rPr>
              <a:t>温度</a:t>
            </a:r>
            <a:r>
              <a:rPr kumimoji="1" lang="ja-JP" altLang="en-US" sz="3200"/>
              <a:t>や</a:t>
            </a:r>
            <a:r>
              <a:rPr kumimoji="1" lang="ja-JP" altLang="en-US" sz="3200">
                <a:solidFill>
                  <a:srgbClr val="FF0000"/>
                </a:solidFill>
              </a:rPr>
              <a:t>湿度</a:t>
            </a:r>
            <a:r>
              <a:rPr kumimoji="1" lang="ja-JP" altLang="en-US" sz="3200"/>
              <a:t>に応じて、冷暖房を操作</a:t>
            </a:r>
            <a:endParaRPr kumimoji="1" lang="en-US" altLang="ja-JP" sz="3200"/>
          </a:p>
          <a:p>
            <a:pPr>
              <a:lnSpc>
                <a:spcPct val="200000"/>
              </a:lnSpc>
            </a:pPr>
            <a:r>
              <a:rPr kumimoji="1" lang="ja-JP" altLang="en-US" sz="3200">
                <a:ea typeface="游ゴシック"/>
              </a:rPr>
              <a:t>ユーザの</a:t>
            </a:r>
            <a:r>
              <a:rPr kumimoji="1" lang="ja-JP" altLang="en-US" sz="3200">
                <a:solidFill>
                  <a:srgbClr val="FF0000"/>
                </a:solidFill>
                <a:ea typeface="游ゴシック"/>
              </a:rPr>
              <a:t>位置情報</a:t>
            </a:r>
            <a:r>
              <a:rPr kumimoji="1" lang="ja-JP" altLang="en-US" sz="3200">
                <a:ea typeface="游ゴシック"/>
              </a:rPr>
              <a:t>を取得し、雨雲が近づくと、</a:t>
            </a:r>
            <a:r>
              <a:rPr kumimoji="1" lang="en-US" altLang="ja-JP" sz="3200" dirty="0">
                <a:ea typeface="游ゴシック"/>
              </a:rPr>
              <a:t>LINE</a:t>
            </a:r>
            <a:r>
              <a:rPr kumimoji="1" lang="ja-JP" altLang="en-US" sz="3200">
                <a:ea typeface="游ゴシック"/>
              </a:rPr>
              <a:t>に通知</a:t>
            </a:r>
            <a:endParaRPr lang="ja-JP" altLang="en-US" sz="3200">
              <a:ea typeface="游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00370984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55C327-E8C5-BC1B-AFC6-E0793E837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>
                <a:latin typeface="+mn-lt"/>
              </a:rPr>
              <a:t>要求仕様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412C4A-B22B-5BEF-0977-3BFACEB1E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0" i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ユーザは，</a:t>
            </a:r>
            <a:r>
              <a:rPr lang="en-US" altLang="ja-JP" b="0" i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5</a:t>
            </a:r>
            <a:r>
              <a:rPr lang="ja-JP" altLang="en-US" b="0" i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分ごとに記録される室内の</a:t>
            </a:r>
            <a:r>
              <a:rPr lang="ja-JP" altLang="en-US" b="0" i="0">
                <a:solidFill>
                  <a:srgbClr val="FF0000"/>
                </a:solidFill>
                <a:effectLst/>
                <a:highlight>
                  <a:srgbClr val="F8F8F8"/>
                </a:highlight>
                <a:latin typeface="NotoSansJP"/>
              </a:rPr>
              <a:t>温度</a:t>
            </a:r>
            <a:r>
              <a:rPr lang="ja-JP" altLang="en-US" b="0" i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・</a:t>
            </a:r>
            <a:r>
              <a:rPr lang="ja-JP" altLang="en-US" b="0" i="0">
                <a:solidFill>
                  <a:srgbClr val="FF0000"/>
                </a:solidFill>
                <a:effectLst/>
                <a:highlight>
                  <a:srgbClr val="F8F8F8"/>
                </a:highlight>
                <a:latin typeface="NotoSansJP"/>
              </a:rPr>
              <a:t>湿度</a:t>
            </a:r>
            <a:r>
              <a:rPr lang="ja-JP" altLang="en-US" b="0" i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・</a:t>
            </a:r>
            <a:r>
              <a:rPr lang="ja-JP" altLang="en-US" b="0" i="0">
                <a:solidFill>
                  <a:srgbClr val="FF0000"/>
                </a:solidFill>
                <a:effectLst/>
                <a:highlight>
                  <a:srgbClr val="F8F8F8"/>
                </a:highlight>
                <a:latin typeface="NotoSansJP"/>
              </a:rPr>
              <a:t>照度</a:t>
            </a:r>
            <a:r>
              <a:rPr lang="ja-JP" altLang="en-US" b="0" i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を</a:t>
            </a:r>
            <a:r>
              <a:rPr lang="ja-JP" altLang="en-US" b="0" i="0">
                <a:solidFill>
                  <a:srgbClr val="00B050"/>
                </a:solidFill>
                <a:effectLst/>
                <a:highlight>
                  <a:srgbClr val="F8F8F8"/>
                </a:highlight>
                <a:latin typeface="NotoSansJP"/>
              </a:rPr>
              <a:t>スプレッドシート</a:t>
            </a:r>
            <a:r>
              <a:rPr lang="ja-JP" altLang="en-US" b="0" i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上で確認できること</a:t>
            </a:r>
            <a:endParaRPr lang="en-US" altLang="ja-JP" b="0" i="0">
              <a:solidFill>
                <a:srgbClr val="1D1C1D"/>
              </a:solidFill>
              <a:effectLst/>
              <a:highlight>
                <a:srgbClr val="F8F8F8"/>
              </a:highlight>
              <a:latin typeface="NotoSansJP"/>
            </a:endParaRPr>
          </a:p>
          <a:p>
            <a:r>
              <a:rPr lang="ja-JP" altLang="en-US" b="0" i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ユーザの</a:t>
            </a:r>
            <a:r>
              <a:rPr lang="ja-JP" altLang="en-US" b="0" i="0">
                <a:solidFill>
                  <a:srgbClr val="FF0000"/>
                </a:solidFill>
                <a:effectLst/>
                <a:highlight>
                  <a:srgbClr val="F8F8F8"/>
                </a:highlight>
                <a:latin typeface="NotoSansJP"/>
              </a:rPr>
              <a:t>現在地</a:t>
            </a:r>
            <a:r>
              <a:rPr lang="ja-JP" altLang="en-US" b="0" i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の周囲</a:t>
            </a:r>
            <a:r>
              <a:rPr lang="en-US" altLang="ja-JP" b="0" i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5km</a:t>
            </a:r>
            <a:r>
              <a:rPr lang="ja-JP" altLang="en-US" b="0" i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以内に降水が新たに検知された場合，ユーザは雨雲が接近している旨の通知を</a:t>
            </a:r>
            <a:r>
              <a:rPr lang="en-US" altLang="ja-JP" b="0" i="0">
                <a:solidFill>
                  <a:srgbClr val="00B050"/>
                </a:solidFill>
                <a:effectLst/>
                <a:highlight>
                  <a:srgbClr val="F8F8F8"/>
                </a:highlight>
                <a:latin typeface="NotoSansJP"/>
              </a:rPr>
              <a:t>LINE</a:t>
            </a:r>
            <a:r>
              <a:rPr lang="ja-JP" altLang="en-US" b="0" i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上で受け取ることができること</a:t>
            </a:r>
            <a:endParaRPr lang="en-US" altLang="ja-JP" b="0" i="0">
              <a:solidFill>
                <a:srgbClr val="1D1C1D"/>
              </a:solidFill>
              <a:effectLst/>
              <a:highlight>
                <a:srgbClr val="F8F8F8"/>
              </a:highlight>
              <a:latin typeface="NotoSansJP"/>
            </a:endParaRPr>
          </a:p>
          <a:p>
            <a:r>
              <a:rPr lang="ja-JP" altLang="en-US" b="0" i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ユーザは，</a:t>
            </a:r>
            <a:r>
              <a:rPr lang="ja-JP" altLang="en-US" b="0" i="0">
                <a:solidFill>
                  <a:srgbClr val="00B050"/>
                </a:solidFill>
                <a:effectLst/>
                <a:highlight>
                  <a:srgbClr val="F8F8F8"/>
                </a:highlight>
                <a:latin typeface="NotoSansJP"/>
              </a:rPr>
              <a:t>スプレッドシート</a:t>
            </a:r>
            <a:r>
              <a:rPr lang="ja-JP" altLang="en-US" b="0" i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の所定のセルに値を入力することで，冷房に対する操作が行われる</a:t>
            </a:r>
            <a:r>
              <a:rPr lang="ja-JP" altLang="en-US" b="0" i="0">
                <a:solidFill>
                  <a:srgbClr val="FF0000"/>
                </a:solidFill>
                <a:effectLst/>
                <a:highlight>
                  <a:srgbClr val="F8F8F8"/>
                </a:highlight>
                <a:latin typeface="NotoSansJP"/>
              </a:rPr>
              <a:t>室温</a:t>
            </a:r>
            <a:r>
              <a:rPr lang="ja-JP" altLang="en-US" b="0" i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･</a:t>
            </a:r>
            <a:r>
              <a:rPr lang="ja-JP" altLang="en-US" b="0" i="0">
                <a:solidFill>
                  <a:srgbClr val="FF0000"/>
                </a:solidFill>
                <a:effectLst/>
                <a:highlight>
                  <a:srgbClr val="F8F8F8"/>
                </a:highlight>
                <a:latin typeface="NotoSansJP"/>
              </a:rPr>
              <a:t>湿度</a:t>
            </a:r>
            <a:r>
              <a:rPr lang="ja-JP" altLang="en-US" b="0" i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の条件をあらかじめ設定できること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2822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3C76E6-2C5B-7B50-AFCE-DA435E077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要求仕様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C7FB98-3B6C-CAD1-B71E-5DD8C7F7F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0" i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ユーザは，冷房の稼働状況に関わらず，毎日午前</a:t>
            </a:r>
            <a:r>
              <a:rPr lang="en-US" altLang="ja-JP" b="0" i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0</a:t>
            </a:r>
            <a:r>
              <a:rPr lang="ja-JP" altLang="en-US" b="0" i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時に，その時点でのユーザの現在地の</a:t>
            </a:r>
            <a:r>
              <a:rPr lang="ja-JP" altLang="en-US" b="0" i="0">
                <a:solidFill>
                  <a:srgbClr val="FF0000"/>
                </a:solidFill>
                <a:effectLst/>
                <a:highlight>
                  <a:srgbClr val="F8F8F8"/>
                </a:highlight>
                <a:latin typeface="NotoSansJP"/>
              </a:rPr>
              <a:t>天気予報</a:t>
            </a:r>
            <a:r>
              <a:rPr lang="ja-JP" altLang="en-US" b="0" i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および</a:t>
            </a:r>
            <a:r>
              <a:rPr lang="ja-JP" altLang="en-US" b="0" i="0">
                <a:solidFill>
                  <a:srgbClr val="FF0000"/>
                </a:solidFill>
                <a:effectLst/>
                <a:highlight>
                  <a:srgbClr val="F8F8F8"/>
                </a:highlight>
                <a:latin typeface="NotoSansJP"/>
              </a:rPr>
              <a:t>花粉</a:t>
            </a:r>
            <a:r>
              <a:rPr lang="ja-JP" altLang="en-US" b="0" i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，</a:t>
            </a:r>
            <a:r>
              <a:rPr lang="ja-JP" altLang="en-US" b="0" i="0">
                <a:solidFill>
                  <a:srgbClr val="FF0000"/>
                </a:solidFill>
                <a:effectLst/>
                <a:highlight>
                  <a:srgbClr val="F8F8F8"/>
                </a:highlight>
                <a:latin typeface="NotoSansJP"/>
              </a:rPr>
              <a:t>大気質</a:t>
            </a:r>
            <a:r>
              <a:rPr lang="ja-JP" altLang="en-US" b="0" i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などの情報を付した通知を</a:t>
            </a:r>
            <a:r>
              <a:rPr lang="en-US" altLang="ja-JP" b="0" i="0">
                <a:solidFill>
                  <a:srgbClr val="00B050"/>
                </a:solidFill>
                <a:effectLst/>
                <a:highlight>
                  <a:srgbClr val="F8F8F8"/>
                </a:highlight>
                <a:latin typeface="NotoSansJP"/>
              </a:rPr>
              <a:t>LINE</a:t>
            </a:r>
            <a:r>
              <a:rPr lang="ja-JP" altLang="en-US" b="0" i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上で受け取ることができること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962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E85104-ABAF-9A7A-291C-197047E32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/>
              <a:t>想定する利用者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135388-AB53-25AF-78D5-1CA126CDF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LINE</a:t>
            </a:r>
            <a:r>
              <a:rPr kumimoji="1" lang="ja-JP" altLang="en-US"/>
              <a:t>を使用し、家にエアコンがある人全てが対象</a:t>
            </a:r>
            <a:endParaRPr kumimoji="1" lang="en-US" altLang="ja-JP"/>
          </a:p>
          <a:p>
            <a:endParaRPr kumimoji="1" lang="en-US" altLang="ja-JP"/>
          </a:p>
          <a:p>
            <a:pPr marL="0" indent="0">
              <a:buNone/>
            </a:pPr>
            <a:r>
              <a:rPr lang="ja-JP" altLang="en-US">
                <a:solidFill>
                  <a:srgbClr val="00B0F0"/>
                </a:solidFill>
              </a:rPr>
              <a:t> </a:t>
            </a:r>
            <a:r>
              <a:rPr lang="ja-JP" altLang="en-US" sz="3200">
                <a:solidFill>
                  <a:srgbClr val="00B0F0"/>
                </a:solidFill>
              </a:rPr>
              <a:t>特に</a:t>
            </a:r>
            <a:r>
              <a:rPr lang="en-US" altLang="ja-JP" sz="3200">
                <a:solidFill>
                  <a:srgbClr val="00B0F0"/>
                </a:solidFill>
              </a:rPr>
              <a:t>…</a:t>
            </a:r>
          </a:p>
          <a:p>
            <a:r>
              <a:rPr kumimoji="1" lang="ja-JP" altLang="en-US"/>
              <a:t>エアコン操作が難しい子供やペット</a:t>
            </a:r>
            <a:endParaRPr kumimoji="1" lang="en-US" altLang="ja-JP"/>
          </a:p>
          <a:p>
            <a:r>
              <a:rPr kumimoji="1" lang="ja-JP" altLang="en-US"/>
              <a:t>一人暮らしで洗濯物を外に干す人</a:t>
            </a:r>
            <a:endParaRPr kumimoji="1" lang="en-US" altLang="ja-JP"/>
          </a:p>
          <a:p>
            <a:r>
              <a:rPr lang="ja-JP" altLang="en-US"/>
              <a:t>花粉症の人</a:t>
            </a:r>
            <a:endParaRPr lang="en-US" altLang="ja-JP"/>
          </a:p>
          <a:p>
            <a:r>
              <a:rPr kumimoji="1" lang="ja-JP" altLang="en-US"/>
              <a:t>寝ている間に環境要因で体調を崩す人</a:t>
            </a:r>
          </a:p>
        </p:txBody>
      </p:sp>
    </p:spTree>
    <p:extLst>
      <p:ext uri="{BB962C8B-B14F-4D97-AF65-F5344CB8AC3E}">
        <p14:creationId xmlns:p14="http://schemas.microsoft.com/office/powerpoint/2010/main" val="3290224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CCD0AA-6ED8-268F-7BD6-BBF6B37AB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>
                <a:latin typeface="+mn-lt"/>
              </a:rPr>
              <a:t>2.</a:t>
            </a:r>
            <a:r>
              <a:rPr kumimoji="1" lang="ja-JP" altLang="en-US" b="1">
                <a:latin typeface="+mn-lt"/>
              </a:rPr>
              <a:t> 設計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7BEDFCA-DE18-4DF7-B45B-760207F626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6126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A2B8C9-A812-1908-648A-94EC60600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>
                <a:latin typeface="+mn-lt"/>
              </a:rPr>
              <a:t>システム処理の流れ</a:t>
            </a:r>
          </a:p>
        </p:txBody>
      </p:sp>
      <p:pic>
        <p:nvPicPr>
          <p:cNvPr id="5" name="コンテンツ プレースホルダー 4" descr="ゲームのキャラクター&#10;&#10;低い精度で自動的に生成された説明">
            <a:extLst>
              <a:ext uri="{FF2B5EF4-FFF2-40B4-BE49-F238E27FC236}">
                <a16:creationId xmlns:a16="http://schemas.microsoft.com/office/drawing/2014/main" id="{7D64E5B8-CBEF-8845-5F59-3A163CEF41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12972" y="1690688"/>
            <a:ext cx="804862" cy="961029"/>
          </a:xfrm>
        </p:spPr>
      </p:pic>
      <p:pic>
        <p:nvPicPr>
          <p:cNvPr id="7" name="図 6" descr="時計, 記号 が含まれている画像&#10;&#10;自動的に生成された説明">
            <a:extLst>
              <a:ext uri="{FF2B5EF4-FFF2-40B4-BE49-F238E27FC236}">
                <a16:creationId xmlns:a16="http://schemas.microsoft.com/office/drawing/2014/main" id="{D218F66D-C7EC-1702-B486-D760795AB0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7141" y="1723539"/>
            <a:ext cx="974465" cy="928178"/>
          </a:xfrm>
          <a:prstGeom prst="rect">
            <a:avLst/>
          </a:prstGeom>
        </p:spPr>
      </p:pic>
      <p:pic>
        <p:nvPicPr>
          <p:cNvPr id="9" name="図 8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CF087D24-4ADF-B6E6-70A4-DB569EE56F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7834" y="4396298"/>
            <a:ext cx="781050" cy="781050"/>
          </a:xfrm>
          <a:prstGeom prst="rect">
            <a:avLst/>
          </a:prstGeom>
        </p:spPr>
      </p:pic>
      <p:pic>
        <p:nvPicPr>
          <p:cNvPr id="11" name="図 10" descr="電子機器, ipod が含まれている画像&#10;&#10;自動的に生成された説明">
            <a:extLst>
              <a:ext uri="{FF2B5EF4-FFF2-40B4-BE49-F238E27FC236}">
                <a16:creationId xmlns:a16="http://schemas.microsoft.com/office/drawing/2014/main" id="{419693C3-50CD-E90C-A069-AB5EB4379D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9695" y="4396298"/>
            <a:ext cx="914400" cy="914400"/>
          </a:xfrm>
          <a:prstGeom prst="rect">
            <a:avLst/>
          </a:prstGeom>
        </p:spPr>
      </p:pic>
      <p:pic>
        <p:nvPicPr>
          <p:cNvPr id="13" name="図 12" descr="コンピュータ, クマ が含まれている画像&#10;&#10;自動的に生成された説明">
            <a:extLst>
              <a:ext uri="{FF2B5EF4-FFF2-40B4-BE49-F238E27FC236}">
                <a16:creationId xmlns:a16="http://schemas.microsoft.com/office/drawing/2014/main" id="{24D0637E-F133-376C-369F-2E574EF673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6843" y="1557593"/>
            <a:ext cx="1319228" cy="99060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91D20465-3271-38C1-F33E-6328732C98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3481" y="4047558"/>
            <a:ext cx="1561593" cy="1725516"/>
          </a:xfrm>
          <a:prstGeom prst="rect">
            <a:avLst/>
          </a:prstGeom>
        </p:spPr>
      </p:pic>
      <p:pic>
        <p:nvPicPr>
          <p:cNvPr id="17" name="図 16" descr="アイコン&#10;&#10;自動的に生成された説明">
            <a:extLst>
              <a:ext uri="{FF2B5EF4-FFF2-40B4-BE49-F238E27FC236}">
                <a16:creationId xmlns:a16="http://schemas.microsoft.com/office/drawing/2014/main" id="{44201FC0-AD73-8044-0DDD-28D1F5E6B0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26843" y="4292704"/>
            <a:ext cx="1131094" cy="1131094"/>
          </a:xfrm>
          <a:prstGeom prst="rect">
            <a:avLst/>
          </a:prstGeom>
        </p:spPr>
      </p:pic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8BAF3301-4595-95BB-ECFB-9CE40FFD2F06}"/>
              </a:ext>
            </a:extLst>
          </p:cNvPr>
          <p:cNvCxnSpPr/>
          <p:nvPr/>
        </p:nvCxnSpPr>
        <p:spPr>
          <a:xfrm>
            <a:off x="5792390" y="2762250"/>
            <a:ext cx="0" cy="1371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2F41C02-E148-EF1E-EE00-B1BE7F0A7C25}"/>
              </a:ext>
            </a:extLst>
          </p:cNvPr>
          <p:cNvSpPr txBox="1"/>
          <p:nvPr/>
        </p:nvSpPr>
        <p:spPr>
          <a:xfrm>
            <a:off x="4610100" y="291261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/>
              <a:t>条件設定</a:t>
            </a: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52A4030A-1609-6C80-CD14-9F2DF4B10730}"/>
              </a:ext>
            </a:extLst>
          </p:cNvPr>
          <p:cNvCxnSpPr/>
          <p:nvPr/>
        </p:nvCxnSpPr>
        <p:spPr>
          <a:xfrm flipH="1">
            <a:off x="2724150" y="4396298"/>
            <a:ext cx="22002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55A3956A-070E-F618-6AF6-AD997FB9C787}"/>
              </a:ext>
            </a:extLst>
          </p:cNvPr>
          <p:cNvCxnSpPr/>
          <p:nvPr/>
        </p:nvCxnSpPr>
        <p:spPr>
          <a:xfrm>
            <a:off x="2762250" y="5310698"/>
            <a:ext cx="226849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6904319-DB8F-AA25-EDC4-F698ECCA9D25}"/>
              </a:ext>
            </a:extLst>
          </p:cNvPr>
          <p:cNvSpPr txBox="1"/>
          <p:nvPr/>
        </p:nvSpPr>
        <p:spPr>
          <a:xfrm>
            <a:off x="2259743" y="3628502"/>
            <a:ext cx="3262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/>
              <a:t>エアコン操作の条件を満たせば、</a:t>
            </a:r>
            <a:endParaRPr kumimoji="1" lang="en-US" altLang="ja-JP" sz="1600" b="1"/>
          </a:p>
          <a:p>
            <a:r>
              <a:rPr kumimoji="1" lang="en-US" altLang="ja-JP" sz="1600" b="1"/>
              <a:t>Remo3</a:t>
            </a:r>
            <a:r>
              <a:rPr kumimoji="1" lang="ja-JP" altLang="en-US" sz="1600" b="1"/>
              <a:t>を通じて、</a:t>
            </a:r>
            <a:r>
              <a:rPr lang="ja-JP" altLang="en-US" sz="1600" b="1"/>
              <a:t>エアコン操作</a:t>
            </a:r>
            <a:endParaRPr kumimoji="1" lang="ja-JP" altLang="en-US" sz="1600" b="1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31EA393-7FE9-ABF4-D966-07E432F6420C}"/>
              </a:ext>
            </a:extLst>
          </p:cNvPr>
          <p:cNvSpPr txBox="1"/>
          <p:nvPr/>
        </p:nvSpPr>
        <p:spPr>
          <a:xfrm>
            <a:off x="2561019" y="5516484"/>
            <a:ext cx="2611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/>
              <a:t>Remo3</a:t>
            </a:r>
            <a:r>
              <a:rPr kumimoji="1" lang="ja-JP" altLang="en-US" sz="1600" b="1"/>
              <a:t>を通じて、部屋の情報を取得</a:t>
            </a: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F9E870F6-165B-44DA-B4B0-D04E55CA8F7E}"/>
              </a:ext>
            </a:extLst>
          </p:cNvPr>
          <p:cNvCxnSpPr/>
          <p:nvPr/>
        </p:nvCxnSpPr>
        <p:spPr>
          <a:xfrm>
            <a:off x="6546071" y="4853498"/>
            <a:ext cx="25693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19FFCD69-BA61-33B8-2C36-F455E65C6A76}"/>
              </a:ext>
            </a:extLst>
          </p:cNvPr>
          <p:cNvCxnSpPr/>
          <p:nvPr/>
        </p:nvCxnSpPr>
        <p:spPr>
          <a:xfrm rot="10800000" flipV="1">
            <a:off x="6546072" y="2762250"/>
            <a:ext cx="2559829" cy="163404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D301D73-DD6B-F59C-F806-84CA1A97BC13}"/>
              </a:ext>
            </a:extLst>
          </p:cNvPr>
          <p:cNvSpPr txBox="1"/>
          <p:nvPr/>
        </p:nvSpPr>
        <p:spPr>
          <a:xfrm>
            <a:off x="7878517" y="3216217"/>
            <a:ext cx="3057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/>
              <a:t>天気、位置情報等の情報を取得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87CAF5FC-CBA8-4F55-2D0B-4A513E01EA90}"/>
              </a:ext>
            </a:extLst>
          </p:cNvPr>
          <p:cNvSpPr txBox="1"/>
          <p:nvPr/>
        </p:nvSpPr>
        <p:spPr>
          <a:xfrm>
            <a:off x="6795836" y="5068548"/>
            <a:ext cx="2611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/>
              <a:t>雨天等の情報を通知</a:t>
            </a:r>
          </a:p>
        </p:txBody>
      </p:sp>
    </p:spTree>
    <p:extLst>
      <p:ext uri="{BB962C8B-B14F-4D97-AF65-F5344CB8AC3E}">
        <p14:creationId xmlns:p14="http://schemas.microsoft.com/office/powerpoint/2010/main" val="245469244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67F988-B293-7F57-15F3-D0E22993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>
                <a:latin typeface="+mn-lt"/>
              </a:rPr>
              <a:t>必要なモジュール</a:t>
            </a:r>
            <a:endParaRPr kumimoji="1" lang="ja-JP" altLang="en-US" b="1">
              <a:latin typeface="+mn-lt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5FF066-A987-E9CD-28B8-D6F9AE86C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天気情報</a:t>
            </a:r>
            <a:r>
              <a:rPr kumimoji="1" lang="ja-JP" altLang="en-US" dirty="0"/>
              <a:t>を</a:t>
            </a:r>
            <a:r>
              <a:rPr kumimoji="1" lang="ja-JP" altLang="en-US" dirty="0">
                <a:solidFill>
                  <a:srgbClr val="00B050"/>
                </a:solidFill>
              </a:rPr>
              <a:t>スプレットシート</a:t>
            </a:r>
            <a:r>
              <a:rPr kumimoji="1" lang="ja-JP" altLang="en-US" dirty="0"/>
              <a:t>に記録するプログラム</a:t>
            </a:r>
            <a:endParaRPr kumimoji="1" lang="en-US" altLang="ja-JP" dirty="0"/>
          </a:p>
          <a:p>
            <a:r>
              <a:rPr lang="ja-JP" altLang="en-US" dirty="0"/>
              <a:t>部屋の</a:t>
            </a:r>
            <a:r>
              <a:rPr lang="ja-JP" altLang="en-US" dirty="0">
                <a:solidFill>
                  <a:srgbClr val="FF0000"/>
                </a:solidFill>
              </a:rPr>
              <a:t>気温</a:t>
            </a:r>
            <a:r>
              <a:rPr lang="ja-JP" altLang="en-US" dirty="0"/>
              <a:t>･</a:t>
            </a:r>
            <a:r>
              <a:rPr lang="ja-JP" altLang="en-US" dirty="0">
                <a:solidFill>
                  <a:srgbClr val="FF0000"/>
                </a:solidFill>
              </a:rPr>
              <a:t>湿度</a:t>
            </a:r>
            <a:r>
              <a:rPr lang="ja-JP" altLang="en-US" dirty="0"/>
              <a:t>を</a:t>
            </a:r>
            <a:r>
              <a:rPr lang="ja-JP" altLang="en-US" dirty="0">
                <a:solidFill>
                  <a:srgbClr val="00B050"/>
                </a:solidFill>
              </a:rPr>
              <a:t>スプレットシート</a:t>
            </a:r>
            <a:r>
              <a:rPr lang="ja-JP" altLang="en-US" dirty="0"/>
              <a:t>に記録するプログラム</a:t>
            </a:r>
            <a:endParaRPr lang="en-US" altLang="ja-JP" dirty="0"/>
          </a:p>
          <a:p>
            <a:r>
              <a:rPr lang="en-US" altLang="ja-JP" dirty="0"/>
              <a:t>GPS</a:t>
            </a:r>
            <a:r>
              <a:rPr lang="ja-JP" altLang="en-US" dirty="0"/>
              <a:t>の</a:t>
            </a:r>
            <a:r>
              <a:rPr lang="ja-JP" altLang="en-US" dirty="0">
                <a:solidFill>
                  <a:srgbClr val="FF0000"/>
                </a:solidFill>
              </a:rPr>
              <a:t>位置情報</a:t>
            </a:r>
            <a:r>
              <a:rPr lang="ja-JP" altLang="en-US" dirty="0"/>
              <a:t>を取得</a:t>
            </a:r>
            <a:r>
              <a:rPr lang="ja-JP" altLang="en-US"/>
              <a:t>するプログラム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 加えて、</a:t>
            </a:r>
            <a:endParaRPr lang="en-US" altLang="ja-JP" dirty="0"/>
          </a:p>
          <a:p>
            <a:r>
              <a:rPr kumimoji="1" lang="ja-JP" altLang="en-US" dirty="0"/>
              <a:t>エアコン操作を行うプログラム</a:t>
            </a:r>
            <a:endParaRPr kumimoji="1" lang="en-US" altLang="ja-JP" dirty="0"/>
          </a:p>
          <a:p>
            <a:r>
              <a:rPr kumimoji="1" lang="en-US" altLang="ja-JP" dirty="0">
                <a:solidFill>
                  <a:srgbClr val="00B050"/>
                </a:solidFill>
              </a:rPr>
              <a:t>LINE</a:t>
            </a:r>
            <a:r>
              <a:rPr kumimoji="1" lang="ja-JP" altLang="en-US" dirty="0"/>
              <a:t>に通知するプログラム</a:t>
            </a:r>
          </a:p>
        </p:txBody>
      </p:sp>
    </p:spTree>
    <p:extLst>
      <p:ext uri="{BB962C8B-B14F-4D97-AF65-F5344CB8AC3E}">
        <p14:creationId xmlns:p14="http://schemas.microsoft.com/office/powerpoint/2010/main" val="240907693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503</Words>
  <Application>Microsoft Office PowerPoint</Application>
  <PresentationFormat>ワイド画面</PresentationFormat>
  <Paragraphs>92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NotoSansJP</vt:lpstr>
      <vt:lpstr>游ゴシック</vt:lpstr>
      <vt:lpstr>游ゴシック Light</vt:lpstr>
      <vt:lpstr>Arial</vt:lpstr>
      <vt:lpstr>Office テーマ</vt:lpstr>
      <vt:lpstr>中間発表</vt:lpstr>
      <vt:lpstr>1. 要求定義</vt:lpstr>
      <vt:lpstr>システムの概要</vt:lpstr>
      <vt:lpstr>要求仕様</vt:lpstr>
      <vt:lpstr>要求仕様</vt:lpstr>
      <vt:lpstr>想定する利用者</vt:lpstr>
      <vt:lpstr>2. 設計</vt:lpstr>
      <vt:lpstr>システム処理の流れ</vt:lpstr>
      <vt:lpstr>必要なモジュール</vt:lpstr>
      <vt:lpstr>3. プロジェクト計画</vt:lpstr>
      <vt:lpstr>開発体制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中間発表</dc:title>
  <dc:creator>赤松 佳依(is0707kk)</dc:creator>
  <cp:lastModifiedBy>植田 芳樹(is0712ss)</cp:lastModifiedBy>
  <cp:revision>13</cp:revision>
  <dcterms:created xsi:type="dcterms:W3CDTF">2024-06-12T06:05:54Z</dcterms:created>
  <dcterms:modified xsi:type="dcterms:W3CDTF">2024-06-19T04:15:19Z</dcterms:modified>
</cp:coreProperties>
</file>