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5" r:id="rId6"/>
    <p:sldId id="268" r:id="rId7"/>
    <p:sldId id="269" r:id="rId8"/>
    <p:sldId id="270" r:id="rId9"/>
    <p:sldId id="266" r:id="rId10"/>
    <p:sldId id="271" r:id="rId11"/>
    <p:sldId id="272" r:id="rId12"/>
    <p:sldId id="267"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06363-0DAD-4F40-A9F1-AAF394DD9317}" v="988" dt="2024-04-30T15:11:28.237"/>
    <p1510:client id="{AF35A24A-8033-4BD9-8D36-625E4DA95C47}" v="1456" dt="2024-04-30T09:57:47.54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60"/>
  </p:normalViewPr>
  <p:slideViewPr>
    <p:cSldViewPr snapToGrid="0">
      <p:cViewPr varScale="1">
        <p:scale>
          <a:sx n="96" d="100"/>
          <a:sy n="96" d="100"/>
        </p:scale>
        <p:origin x="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84445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319334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17852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348923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428797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60124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29216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46270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550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244137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04471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7821445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013F560-F109-2254-CF60-D7BB14956453}"/>
              </a:ext>
            </a:extLst>
          </p:cNvPr>
          <p:cNvSpPr>
            <a:spLocks noGrp="1"/>
          </p:cNvSpPr>
          <p:nvPr>
            <p:ph type="ctrTitle"/>
          </p:nvPr>
        </p:nvSpPr>
        <p:spPr>
          <a:xfrm>
            <a:off x="1423920" y="2252870"/>
            <a:ext cx="5475598" cy="1893351"/>
          </a:xfrm>
        </p:spPr>
        <p:txBody>
          <a:bodyPr vert="horz" lIns="91440" tIns="45720" rIns="91440" bIns="45720" rtlCol="0" anchor="b">
            <a:normAutofit/>
          </a:bodyPr>
          <a:lstStyle/>
          <a:p>
            <a:pPr algn="l"/>
            <a:r>
              <a:rPr lang="ja-JP" altLang="en-US" sz="8000" dirty="0">
                <a:solidFill>
                  <a:schemeClr val="bg1"/>
                </a:solidFill>
                <a:latin typeface="HGSｺﾞｼｯｸE" panose="020B0900000000000000" pitchFamily="50" charset="-128"/>
                <a:ea typeface="HGSｺﾞｼｯｸE" panose="020B0900000000000000" pitchFamily="50" charset="-128"/>
              </a:rPr>
              <a:t>中間発表</a:t>
            </a:r>
          </a:p>
        </p:txBody>
      </p:sp>
      <p:sp>
        <p:nvSpPr>
          <p:cNvPr id="22"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CD39541B-E6F8-8908-8587-5C77229F58E0}"/>
              </a:ext>
            </a:extLst>
          </p:cNvPr>
          <p:cNvSpPr txBox="1"/>
          <p:nvPr/>
        </p:nvSpPr>
        <p:spPr>
          <a:xfrm>
            <a:off x="6562547" y="3296104"/>
            <a:ext cx="2937038" cy="850117"/>
          </a:xfrm>
          <a:prstGeom prst="rect">
            <a:avLst/>
          </a:prstGeom>
        </p:spPr>
        <p:txBody>
          <a:bodyPr vert="horz" lIns="91440" tIns="45720" rIns="91440" bIns="45720" rtlCol="0">
            <a:normAutofit/>
          </a:bodyPr>
          <a:lstStyle/>
          <a:p>
            <a:pPr defTabSz="914400">
              <a:lnSpc>
                <a:spcPct val="90000"/>
              </a:lnSpc>
              <a:spcBef>
                <a:spcPts val="1000"/>
              </a:spcBef>
            </a:pPr>
            <a:r>
              <a:rPr kumimoji="1" lang="en-US" altLang="ja-JP" sz="5400" kern="1200" dirty="0">
                <a:solidFill>
                  <a:srgbClr val="FFFFFF"/>
                </a:solidFill>
                <a:latin typeface="HGSｺﾞｼｯｸE" panose="020B0900000000000000" pitchFamily="50" charset="-128"/>
                <a:ea typeface="HGSｺﾞｼｯｸE" panose="020B0900000000000000" pitchFamily="50" charset="-128"/>
              </a:rPr>
              <a:t>Group10</a:t>
            </a:r>
            <a:endParaRPr kumimoji="1" lang="en-US" altLang="ja-JP" sz="2400" kern="1200" dirty="0">
              <a:solidFill>
                <a:srgbClr val="FFFFFF"/>
              </a:solidFill>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176452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開発体制</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9508435" y="128022"/>
            <a:ext cx="1834558" cy="985161"/>
          </a:xfrm>
        </p:spPr>
        <p:txBody>
          <a:bodyPr anchor="t">
            <a:normAutofit/>
          </a:bodyPr>
          <a:lstStyle/>
          <a:p>
            <a:pPr marL="0" indent="0">
              <a:buNone/>
            </a:pPr>
            <a:endParaRPr lang="en-US" altLang="ja-JP" sz="2000" dirty="0"/>
          </a:p>
        </p:txBody>
      </p:sp>
      <p:sp>
        <p:nvSpPr>
          <p:cNvPr id="4" name="四角形: 角を丸くする 3">
            <a:extLst>
              <a:ext uri="{FF2B5EF4-FFF2-40B4-BE49-F238E27FC236}">
                <a16:creationId xmlns:a16="http://schemas.microsoft.com/office/drawing/2014/main" id="{2F88ABB9-79B6-D5AF-7665-B066CF3F8DE7}"/>
              </a:ext>
            </a:extLst>
          </p:cNvPr>
          <p:cNvSpPr/>
          <p:nvPr/>
        </p:nvSpPr>
        <p:spPr>
          <a:xfrm>
            <a:off x="741189" y="3843559"/>
            <a:ext cx="2218544"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リーダー：中井</a:t>
            </a:r>
          </a:p>
        </p:txBody>
      </p:sp>
      <p:sp>
        <p:nvSpPr>
          <p:cNvPr id="5" name="四角形: 角を丸くする 4">
            <a:extLst>
              <a:ext uri="{FF2B5EF4-FFF2-40B4-BE49-F238E27FC236}">
                <a16:creationId xmlns:a16="http://schemas.microsoft.com/office/drawing/2014/main" id="{D55A1815-5230-4109-0347-79359DFA1353}"/>
              </a:ext>
            </a:extLst>
          </p:cNvPr>
          <p:cNvSpPr/>
          <p:nvPr/>
        </p:nvSpPr>
        <p:spPr>
          <a:xfrm>
            <a:off x="4487055" y="3843559"/>
            <a:ext cx="3513322"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プログラム責任者：森下</a:t>
            </a:r>
          </a:p>
        </p:txBody>
      </p:sp>
      <p:sp>
        <p:nvSpPr>
          <p:cNvPr id="6" name="四角形: 角を丸くする 5">
            <a:extLst>
              <a:ext uri="{FF2B5EF4-FFF2-40B4-BE49-F238E27FC236}">
                <a16:creationId xmlns:a16="http://schemas.microsoft.com/office/drawing/2014/main" id="{AC0F4710-568D-BF48-F4F0-58C602494761}"/>
              </a:ext>
            </a:extLst>
          </p:cNvPr>
          <p:cNvSpPr/>
          <p:nvPr/>
        </p:nvSpPr>
        <p:spPr>
          <a:xfrm>
            <a:off x="4485803" y="2449854"/>
            <a:ext cx="3513321"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開発文書責任者：松尾</a:t>
            </a:r>
          </a:p>
        </p:txBody>
      </p:sp>
      <p:sp>
        <p:nvSpPr>
          <p:cNvPr id="7" name="四角形: 角を丸くする 6">
            <a:extLst>
              <a:ext uri="{FF2B5EF4-FFF2-40B4-BE49-F238E27FC236}">
                <a16:creationId xmlns:a16="http://schemas.microsoft.com/office/drawing/2014/main" id="{753CF893-AA57-4BBE-43AC-7106268845AF}"/>
              </a:ext>
            </a:extLst>
          </p:cNvPr>
          <p:cNvSpPr/>
          <p:nvPr/>
        </p:nvSpPr>
        <p:spPr>
          <a:xfrm>
            <a:off x="4485803" y="5237264"/>
            <a:ext cx="3513321"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資料責任者：糸川・栗本</a:t>
            </a:r>
          </a:p>
        </p:txBody>
      </p:sp>
      <p:sp>
        <p:nvSpPr>
          <p:cNvPr id="9" name="テキスト ボックス 8">
            <a:extLst>
              <a:ext uri="{FF2B5EF4-FFF2-40B4-BE49-F238E27FC236}">
                <a16:creationId xmlns:a16="http://schemas.microsoft.com/office/drawing/2014/main" id="{D5DD1383-1516-00D6-7882-84F7346CAB01}"/>
              </a:ext>
            </a:extLst>
          </p:cNvPr>
          <p:cNvSpPr txBox="1"/>
          <p:nvPr/>
        </p:nvSpPr>
        <p:spPr>
          <a:xfrm>
            <a:off x="462314" y="3389668"/>
            <a:ext cx="3226000"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全体の進捗・状況を把握</a:t>
            </a:r>
          </a:p>
        </p:txBody>
      </p:sp>
      <p:sp>
        <p:nvSpPr>
          <p:cNvPr id="11" name="テキスト ボックス 10">
            <a:extLst>
              <a:ext uri="{FF2B5EF4-FFF2-40B4-BE49-F238E27FC236}">
                <a16:creationId xmlns:a16="http://schemas.microsoft.com/office/drawing/2014/main" id="{51CC62F5-B8F6-3F99-9D0E-9CCF5AFF5524}"/>
              </a:ext>
            </a:extLst>
          </p:cNvPr>
          <p:cNvSpPr txBox="1"/>
          <p:nvPr/>
        </p:nvSpPr>
        <p:spPr>
          <a:xfrm>
            <a:off x="8240969" y="2462989"/>
            <a:ext cx="3271299"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要求書・設計書・</a:t>
            </a:r>
            <a:endParaRPr kumimoji="1" lang="en-US" altLang="ja-JP" dirty="0">
              <a:latin typeface="HGS明朝E" panose="02020900000000000000" pitchFamily="18" charset="-128"/>
              <a:ea typeface="HGS明朝E" panose="02020900000000000000" pitchFamily="18" charset="-128"/>
            </a:endParaRPr>
          </a:p>
          <a:p>
            <a:pPr algn="ctr"/>
            <a:r>
              <a:rPr kumimoji="1" lang="ja-JP" altLang="en-US" dirty="0">
                <a:latin typeface="HGS明朝E" panose="02020900000000000000" pitchFamily="18" charset="-128"/>
                <a:ea typeface="HGS明朝E" panose="02020900000000000000" pitchFamily="18" charset="-128"/>
              </a:rPr>
              <a:t>プロジェクト計画書の管理</a:t>
            </a:r>
          </a:p>
        </p:txBody>
      </p:sp>
      <p:sp>
        <p:nvSpPr>
          <p:cNvPr id="13" name="テキスト ボックス 12">
            <a:extLst>
              <a:ext uri="{FF2B5EF4-FFF2-40B4-BE49-F238E27FC236}">
                <a16:creationId xmlns:a16="http://schemas.microsoft.com/office/drawing/2014/main" id="{C1FFF621-7F99-197F-FC9E-16F90038CEA1}"/>
              </a:ext>
            </a:extLst>
          </p:cNvPr>
          <p:cNvSpPr txBox="1"/>
          <p:nvPr/>
        </p:nvSpPr>
        <p:spPr>
          <a:xfrm>
            <a:off x="8360656" y="3843559"/>
            <a:ext cx="3031923"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各モジュール・</a:t>
            </a:r>
            <a:endParaRPr kumimoji="1" lang="en-US" altLang="ja-JP" dirty="0">
              <a:latin typeface="HGS明朝E" panose="02020900000000000000" pitchFamily="18" charset="-128"/>
              <a:ea typeface="HGS明朝E" panose="02020900000000000000" pitchFamily="18" charset="-128"/>
            </a:endParaRPr>
          </a:p>
          <a:p>
            <a:pPr algn="ctr"/>
            <a:r>
              <a:rPr kumimoji="1" lang="ja-JP" altLang="en-US" dirty="0">
                <a:latin typeface="HGS明朝E" panose="02020900000000000000" pitchFamily="18" charset="-128"/>
                <a:ea typeface="HGS明朝E" panose="02020900000000000000" pitchFamily="18" charset="-128"/>
              </a:rPr>
              <a:t>プログラム全体の管理</a:t>
            </a:r>
          </a:p>
        </p:txBody>
      </p:sp>
      <p:sp>
        <p:nvSpPr>
          <p:cNvPr id="15" name="テキスト ボックス 14">
            <a:extLst>
              <a:ext uri="{FF2B5EF4-FFF2-40B4-BE49-F238E27FC236}">
                <a16:creationId xmlns:a16="http://schemas.microsoft.com/office/drawing/2014/main" id="{6B9B6C26-E129-E573-4CC4-DFEBE37BAB29}"/>
              </a:ext>
            </a:extLst>
          </p:cNvPr>
          <p:cNvSpPr txBox="1"/>
          <p:nvPr/>
        </p:nvSpPr>
        <p:spPr>
          <a:xfrm>
            <a:off x="8630561" y="5307590"/>
            <a:ext cx="2608288"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中間発表・成果発表資料の管理</a:t>
            </a:r>
          </a:p>
        </p:txBody>
      </p:sp>
      <p:cxnSp>
        <p:nvCxnSpPr>
          <p:cNvPr id="17" name="直線コネクタ 16">
            <a:extLst>
              <a:ext uri="{FF2B5EF4-FFF2-40B4-BE49-F238E27FC236}">
                <a16:creationId xmlns:a16="http://schemas.microsoft.com/office/drawing/2014/main" id="{9177C445-7212-3209-3871-EF05A02AF18B}"/>
              </a:ext>
            </a:extLst>
          </p:cNvPr>
          <p:cNvCxnSpPr>
            <a:stCxn id="4" idx="3"/>
            <a:endCxn id="5" idx="1"/>
          </p:cNvCxnSpPr>
          <p:nvPr/>
        </p:nvCxnSpPr>
        <p:spPr>
          <a:xfrm>
            <a:off x="2959733" y="4237051"/>
            <a:ext cx="152732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0C6CB4B2-2DE1-3BFA-89AB-8D8CE46A824D}"/>
              </a:ext>
            </a:extLst>
          </p:cNvPr>
          <p:cNvCxnSpPr>
            <a:stCxn id="6" idx="1"/>
          </p:cNvCxnSpPr>
          <p:nvPr/>
        </p:nvCxnSpPr>
        <p:spPr>
          <a:xfrm flipH="1">
            <a:off x="3688314" y="2843346"/>
            <a:ext cx="7974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AD0A139-6451-CC13-D4E2-4902DBF29BC8}"/>
              </a:ext>
            </a:extLst>
          </p:cNvPr>
          <p:cNvCxnSpPr/>
          <p:nvPr/>
        </p:nvCxnSpPr>
        <p:spPr>
          <a:xfrm>
            <a:off x="3688314" y="2843346"/>
            <a:ext cx="35080" cy="27874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2111CF7-CB85-7287-82E2-08B56B5BB729}"/>
              </a:ext>
            </a:extLst>
          </p:cNvPr>
          <p:cNvCxnSpPr>
            <a:cxnSpLocks/>
            <a:endCxn id="7" idx="1"/>
          </p:cNvCxnSpPr>
          <p:nvPr/>
        </p:nvCxnSpPr>
        <p:spPr>
          <a:xfrm>
            <a:off x="3723394" y="5630756"/>
            <a:ext cx="76240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06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開発スケジュール</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pic>
        <p:nvPicPr>
          <p:cNvPr id="3" name="図 2" descr="グラフ">
            <a:extLst>
              <a:ext uri="{FF2B5EF4-FFF2-40B4-BE49-F238E27FC236}">
                <a16:creationId xmlns:a16="http://schemas.microsoft.com/office/drawing/2014/main" id="{4D29CDA8-7895-E468-A49E-BBE5601E0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601" y="1690855"/>
            <a:ext cx="9019946" cy="5073721"/>
          </a:xfrm>
          <a:prstGeom prst="rect">
            <a:avLst/>
          </a:prstGeom>
        </p:spPr>
      </p:pic>
    </p:spTree>
    <p:extLst>
      <p:ext uri="{BB962C8B-B14F-4D97-AF65-F5344CB8AC3E}">
        <p14:creationId xmlns:p14="http://schemas.microsoft.com/office/powerpoint/2010/main" val="39374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6503143" cy="1377576"/>
          </a:xfrm>
        </p:spPr>
        <p:txBody>
          <a:bodyPr vert="horz" lIns="91440" tIns="45720" rIns="91440" bIns="45720" rtlCol="0" anchor="b">
            <a:normAutofit/>
          </a:bodyPr>
          <a:lstStyle/>
          <a:p>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１．要求仕様</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46767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システムの概要</a:t>
            </a: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229675" y="1392099"/>
            <a:ext cx="11732646" cy="4236923"/>
          </a:xfrm>
        </p:spPr>
        <p:txBody>
          <a:bodyPr anchor="t">
            <a:normAutofit/>
          </a:bodyPr>
          <a:lstStyle/>
          <a:p>
            <a:pPr marL="0" indent="0">
              <a:buNone/>
            </a:pPr>
            <a:r>
              <a:rPr lang="ja-JP" altLang="en-US" sz="4000" dirty="0">
                <a:latin typeface="HGS明朝E" panose="02020900000000000000" pitchFamily="18" charset="-128"/>
                <a:ea typeface="HGS明朝E" panose="02020900000000000000" pitchFamily="18" charset="-128"/>
              </a:rPr>
              <a:t>　</a:t>
            </a:r>
            <a:endParaRPr lang="en-US" altLang="ja-JP" sz="4000" dirty="0">
              <a:latin typeface="HGS明朝E" panose="02020900000000000000" pitchFamily="18" charset="-128"/>
              <a:ea typeface="HGS明朝E" panose="02020900000000000000" pitchFamily="18" charset="-128"/>
            </a:endParaRPr>
          </a:p>
          <a:p>
            <a:pPr marL="0" indent="0">
              <a:buNone/>
            </a:pPr>
            <a:r>
              <a:rPr lang="en-US" altLang="ja-JP" sz="3600" dirty="0">
                <a:latin typeface="HGS明朝E" panose="02020900000000000000" pitchFamily="18" charset="-128"/>
                <a:ea typeface="HGS明朝E" panose="02020900000000000000" pitchFamily="18" charset="-128"/>
              </a:rPr>
              <a:t>LINE</a:t>
            </a:r>
            <a:r>
              <a:rPr lang="ja-JP" altLang="en-US" sz="3600" dirty="0">
                <a:latin typeface="HGS明朝E" panose="02020900000000000000" pitchFamily="18" charset="-128"/>
                <a:ea typeface="HGS明朝E" panose="02020900000000000000" pitchFamily="18" charset="-128"/>
              </a:rPr>
              <a:t>上で冷房の</a:t>
            </a:r>
            <a:r>
              <a:rPr lang="en-US" altLang="ja-JP" sz="3600" dirty="0">
                <a:latin typeface="HGS明朝E" panose="02020900000000000000" pitchFamily="18" charset="-128"/>
                <a:ea typeface="HGS明朝E" panose="02020900000000000000" pitchFamily="18" charset="-128"/>
              </a:rPr>
              <a:t>ON/OFF</a:t>
            </a:r>
            <a:r>
              <a:rPr lang="ja-JP" altLang="en-US" sz="3600" dirty="0">
                <a:latin typeface="HGS明朝E" panose="02020900000000000000" pitchFamily="18" charset="-128"/>
                <a:ea typeface="HGS明朝E" panose="02020900000000000000" pitchFamily="18" charset="-128"/>
              </a:rPr>
              <a:t>のを操作し、時刻を記録</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3600" dirty="0">
              <a:latin typeface="HGS明朝E" panose="02020900000000000000" pitchFamily="18" charset="-128"/>
              <a:ea typeface="HGS明朝E" panose="02020900000000000000" pitchFamily="18" charset="-128"/>
            </a:endParaRPr>
          </a:p>
          <a:p>
            <a:pPr marL="0" indent="0">
              <a:buNone/>
            </a:pPr>
            <a:r>
              <a:rPr lang="ja-JP" altLang="en-US" sz="3600" dirty="0">
                <a:latin typeface="HGS明朝E" panose="02020900000000000000" pitchFamily="18" charset="-128"/>
                <a:ea typeface="HGS明朝E" panose="02020900000000000000" pitchFamily="18" charset="-128"/>
              </a:rPr>
              <a:t>　スプレッドシート内で稼働時間を計算</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3600" dirty="0">
              <a:latin typeface="HGS明朝E" panose="02020900000000000000" pitchFamily="18" charset="-128"/>
              <a:ea typeface="HGS明朝E" panose="02020900000000000000" pitchFamily="18" charset="-128"/>
            </a:endParaRPr>
          </a:p>
          <a:p>
            <a:pPr marL="0" indent="0">
              <a:buNone/>
            </a:pPr>
            <a:r>
              <a:rPr lang="ja-JP" altLang="en-US" sz="3600" dirty="0">
                <a:latin typeface="HGS明朝E" panose="02020900000000000000" pitchFamily="18" charset="-128"/>
                <a:ea typeface="HGS明朝E" panose="02020900000000000000" pitchFamily="18" charset="-128"/>
              </a:rPr>
              <a:t>　　そのデータを用いて、消費電力と電気代を算出</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4000" dirty="0"/>
          </a:p>
          <a:p>
            <a:pPr marL="0" indent="0">
              <a:buNone/>
            </a:pPr>
            <a:endParaRPr lang="en-US" altLang="ja-JP" sz="4000" dirty="0"/>
          </a:p>
        </p:txBody>
      </p:sp>
      <p:pic>
        <p:nvPicPr>
          <p:cNvPr id="5" name="グラフィックス 4" descr="下矢印 単色塗りつぶし">
            <a:extLst>
              <a:ext uri="{FF2B5EF4-FFF2-40B4-BE49-F238E27FC236}">
                <a16:creationId xmlns:a16="http://schemas.microsoft.com/office/drawing/2014/main" id="{844E0E9C-16D4-53E2-1042-351E17AB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586" y="2740939"/>
            <a:ext cx="813421" cy="581525"/>
          </a:xfrm>
          <a:prstGeom prst="rect">
            <a:avLst/>
          </a:prstGeom>
        </p:spPr>
      </p:pic>
      <p:pic>
        <p:nvPicPr>
          <p:cNvPr id="7" name="グラフィックス 6" descr="下矢印 単色塗りつぶし">
            <a:extLst>
              <a:ext uri="{FF2B5EF4-FFF2-40B4-BE49-F238E27FC236}">
                <a16:creationId xmlns:a16="http://schemas.microsoft.com/office/drawing/2014/main" id="{DFD49136-900C-ABF2-BBF6-A1CF4A56D4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9642" y="3894461"/>
            <a:ext cx="776356" cy="659817"/>
          </a:xfrm>
          <a:prstGeom prst="rect">
            <a:avLst/>
          </a:prstGeom>
        </p:spPr>
      </p:pic>
      <p:sp>
        <p:nvSpPr>
          <p:cNvPr id="9" name="テキスト ボックス 8">
            <a:extLst>
              <a:ext uri="{FF2B5EF4-FFF2-40B4-BE49-F238E27FC236}">
                <a16:creationId xmlns:a16="http://schemas.microsoft.com/office/drawing/2014/main" id="{1A92E386-EDF6-4078-E8A2-B8D7F18AF3DF}"/>
              </a:ext>
            </a:extLst>
          </p:cNvPr>
          <p:cNvSpPr txBox="1"/>
          <p:nvPr/>
        </p:nvSpPr>
        <p:spPr>
          <a:xfrm>
            <a:off x="268298" y="5597006"/>
            <a:ext cx="11655400" cy="569387"/>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sz="3100" dirty="0">
                <a:solidFill>
                  <a:schemeClr val="bg1">
                    <a:lumMod val="95000"/>
                  </a:schemeClr>
                </a:solidFill>
                <a:latin typeface="HGS明朝E" panose="02020900000000000000" pitchFamily="18" charset="-128"/>
                <a:ea typeface="HGS明朝E" panose="02020900000000000000" pitchFamily="18" charset="-128"/>
              </a:rPr>
              <a:t>電気代</a:t>
            </a:r>
            <a:r>
              <a:rPr lang="en-US" altLang="zh-TW" sz="3100" dirty="0">
                <a:solidFill>
                  <a:schemeClr val="bg1">
                    <a:lumMod val="95000"/>
                  </a:schemeClr>
                </a:solidFill>
                <a:latin typeface="HGS明朝E" panose="02020900000000000000" pitchFamily="18" charset="-128"/>
                <a:ea typeface="HGS明朝E" panose="02020900000000000000" pitchFamily="18" charset="-128"/>
              </a:rPr>
              <a:t>(</a:t>
            </a:r>
            <a:r>
              <a:rPr lang="zh-TW" altLang="en-US" sz="3100" dirty="0">
                <a:solidFill>
                  <a:schemeClr val="bg1">
                    <a:lumMod val="95000"/>
                  </a:schemeClr>
                </a:solidFill>
                <a:latin typeface="HGS明朝E" panose="02020900000000000000" pitchFamily="18" charset="-128"/>
                <a:ea typeface="HGS明朝E" panose="02020900000000000000" pitchFamily="18" charset="-128"/>
              </a:rPr>
              <a:t>円</a:t>
            </a:r>
            <a:r>
              <a:rPr lang="en-US" altLang="zh-TW" sz="3100" dirty="0">
                <a:solidFill>
                  <a:schemeClr val="bg1">
                    <a:lumMod val="95000"/>
                  </a:schemeClr>
                </a:solidFill>
                <a:latin typeface="HGS明朝E" panose="02020900000000000000" pitchFamily="18" charset="-128"/>
                <a:ea typeface="HGS明朝E" panose="02020900000000000000" pitchFamily="18" charset="-128"/>
              </a:rPr>
              <a:t>) </a:t>
            </a:r>
            <a:r>
              <a:rPr lang="zh-TW" altLang="en-US" sz="3100" dirty="0">
                <a:solidFill>
                  <a:schemeClr val="bg1">
                    <a:lumMod val="95000"/>
                  </a:schemeClr>
                </a:solidFill>
                <a:latin typeface="HGS明朝E" panose="02020900000000000000" pitchFamily="18" charset="-128"/>
                <a:ea typeface="HGS明朝E" panose="02020900000000000000" pitchFamily="18" charset="-128"/>
              </a:rPr>
              <a:t>＝ 消費電力</a:t>
            </a:r>
            <a:r>
              <a:rPr lang="en-US" altLang="zh-TW" sz="3100" dirty="0">
                <a:solidFill>
                  <a:schemeClr val="bg1">
                    <a:lumMod val="95000"/>
                  </a:schemeClr>
                </a:solidFill>
                <a:latin typeface="HGS明朝E" panose="02020900000000000000" pitchFamily="18" charset="-128"/>
                <a:ea typeface="HGS明朝E" panose="02020900000000000000" pitchFamily="18" charset="-128"/>
              </a:rPr>
              <a:t>(kWh) × </a:t>
            </a:r>
            <a:r>
              <a:rPr lang="zh-TW" altLang="en-US" sz="3100" dirty="0">
                <a:solidFill>
                  <a:schemeClr val="bg1">
                    <a:lumMod val="95000"/>
                  </a:schemeClr>
                </a:solidFill>
                <a:latin typeface="HGS明朝E" panose="02020900000000000000" pitchFamily="18" charset="-128"/>
                <a:ea typeface="HGS明朝E" panose="02020900000000000000" pitchFamily="18" charset="-128"/>
              </a:rPr>
              <a:t>使用時間</a:t>
            </a:r>
            <a:r>
              <a:rPr lang="en-US" altLang="zh-TW" sz="3100" dirty="0">
                <a:solidFill>
                  <a:schemeClr val="bg1">
                    <a:lumMod val="95000"/>
                  </a:schemeClr>
                </a:solidFill>
                <a:latin typeface="HGS明朝E" panose="02020900000000000000" pitchFamily="18" charset="-128"/>
                <a:ea typeface="HGS明朝E" panose="02020900000000000000" pitchFamily="18" charset="-128"/>
              </a:rPr>
              <a:t>(h) × </a:t>
            </a:r>
            <a:r>
              <a:rPr lang="zh-TW" altLang="en-US" sz="3100" dirty="0">
                <a:solidFill>
                  <a:schemeClr val="bg1">
                    <a:lumMod val="95000"/>
                  </a:schemeClr>
                </a:solidFill>
                <a:latin typeface="HGS明朝E" panose="02020900000000000000" pitchFamily="18" charset="-128"/>
                <a:ea typeface="HGS明朝E" panose="02020900000000000000" pitchFamily="18" charset="-128"/>
              </a:rPr>
              <a:t>料金単価</a:t>
            </a:r>
            <a:r>
              <a:rPr lang="en-US" altLang="zh-TW" sz="3100" dirty="0">
                <a:solidFill>
                  <a:schemeClr val="bg1">
                    <a:lumMod val="95000"/>
                  </a:schemeClr>
                </a:solidFill>
                <a:latin typeface="HGS明朝E" panose="02020900000000000000" pitchFamily="18" charset="-128"/>
                <a:ea typeface="HGS明朝E" panose="02020900000000000000" pitchFamily="18" charset="-128"/>
              </a:rPr>
              <a:t>(</a:t>
            </a:r>
            <a:r>
              <a:rPr lang="zh-TW" altLang="en-US" sz="3100" dirty="0">
                <a:solidFill>
                  <a:schemeClr val="bg1">
                    <a:lumMod val="95000"/>
                  </a:schemeClr>
                </a:solidFill>
                <a:latin typeface="HGS明朝E" panose="02020900000000000000" pitchFamily="18" charset="-128"/>
                <a:ea typeface="HGS明朝E" panose="02020900000000000000" pitchFamily="18" charset="-128"/>
              </a:rPr>
              <a:t>円</a:t>
            </a:r>
            <a:r>
              <a:rPr lang="en-US" altLang="zh-TW" sz="3100" dirty="0">
                <a:solidFill>
                  <a:schemeClr val="bg1">
                    <a:lumMod val="95000"/>
                  </a:schemeClr>
                </a:solidFill>
                <a:latin typeface="HGS明朝E" panose="02020900000000000000" pitchFamily="18" charset="-128"/>
                <a:ea typeface="HGS明朝E" panose="02020900000000000000" pitchFamily="18" charset="-128"/>
              </a:rPr>
              <a:t>/kWh)</a:t>
            </a:r>
            <a:endParaRPr kumimoji="1" lang="ja-JP" altLang="en-US" sz="3100" dirty="0">
              <a:solidFill>
                <a:schemeClr val="bg1">
                  <a:lumMod val="95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158716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要求仕様</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5" name="コンテンツ プレースホルダー 4">
            <a:extLst>
              <a:ext uri="{FF2B5EF4-FFF2-40B4-BE49-F238E27FC236}">
                <a16:creationId xmlns:a16="http://schemas.microsoft.com/office/drawing/2014/main" id="{B311454F-1473-14F2-2FDD-C35E939834E5}"/>
              </a:ext>
            </a:extLst>
          </p:cNvPr>
          <p:cNvSpPr>
            <a:spLocks noGrp="1"/>
          </p:cNvSpPr>
          <p:nvPr>
            <p:ph idx="1"/>
          </p:nvPr>
        </p:nvSpPr>
        <p:spPr>
          <a:xfrm>
            <a:off x="360218" y="2045356"/>
            <a:ext cx="10993582" cy="4351338"/>
          </a:xfrm>
        </p:spPr>
        <p:txBody>
          <a:bodyPr>
            <a:normAutofit/>
          </a:bodyPr>
          <a:lstStyle/>
          <a:p>
            <a:pPr>
              <a:buFont typeface="Wingdings" panose="05000000000000000000" pitchFamily="2" charset="2"/>
              <a:buChar char="l"/>
            </a:pPr>
            <a:r>
              <a:rPr lang="ja-JP" altLang="en-US" sz="2800" dirty="0">
                <a:latin typeface="HGS明朝E" panose="02020900000000000000" pitchFamily="18" charset="-128"/>
                <a:ea typeface="HGS明朝E" panose="02020900000000000000" pitchFamily="18" charset="-128"/>
              </a:rPr>
              <a:t>ユーザは１日ごとに記録される電気料金を</a:t>
            </a:r>
            <a:r>
              <a:rPr lang="en-US" altLang="ja-JP" sz="2800" dirty="0">
                <a:latin typeface="HGS明朝E" panose="02020900000000000000" pitchFamily="18" charset="-128"/>
                <a:ea typeface="HGS明朝E" panose="02020900000000000000" pitchFamily="18" charset="-128"/>
              </a:rPr>
              <a:t>LINE</a:t>
            </a:r>
            <a:r>
              <a:rPr lang="ja-JP" altLang="en-US" sz="2800" dirty="0">
                <a:latin typeface="HGS明朝E" panose="02020900000000000000" pitchFamily="18" charset="-128"/>
                <a:ea typeface="HGS明朝E" panose="02020900000000000000" pitchFamily="18" charset="-128"/>
              </a:rPr>
              <a:t>の通知か</a:t>
            </a:r>
            <a:r>
              <a:rPr lang="ja-JP" altLang="en-US" dirty="0">
                <a:latin typeface="HGS明朝E" panose="02020900000000000000" pitchFamily="18" charset="-128"/>
                <a:ea typeface="HGS明朝E" panose="02020900000000000000" pitchFamily="18" charset="-128"/>
              </a:rPr>
              <a:t>ら</a:t>
            </a:r>
            <a:r>
              <a:rPr lang="ja-JP" altLang="en-US" sz="2800" dirty="0">
                <a:latin typeface="HGS明朝E" panose="02020900000000000000" pitchFamily="18" charset="-128"/>
                <a:ea typeface="HGS明朝E" panose="02020900000000000000" pitchFamily="18" charset="-128"/>
              </a:rPr>
              <a:t>確認することができる</a:t>
            </a:r>
            <a:endParaRPr lang="en-US" altLang="ja-JP" sz="2800" dirty="0">
              <a:latin typeface="HGS明朝E" panose="02020900000000000000" pitchFamily="18" charset="-128"/>
              <a:ea typeface="HGS明朝E" panose="02020900000000000000" pitchFamily="18" charset="-128"/>
            </a:endParaRPr>
          </a:p>
          <a:p>
            <a:pPr>
              <a:buFont typeface="Wingdings" panose="05000000000000000000" pitchFamily="2" charset="2"/>
              <a:buChar char="l"/>
            </a:pPr>
            <a:endParaRPr lang="en-US" altLang="ja-JP" dirty="0">
              <a:latin typeface="HGS明朝E" panose="02020900000000000000" pitchFamily="18" charset="-128"/>
              <a:ea typeface="HGS明朝E" panose="02020900000000000000" pitchFamily="18" charset="-128"/>
            </a:endParaRPr>
          </a:p>
          <a:p>
            <a:pPr>
              <a:buFont typeface="Wingdings" panose="05000000000000000000" pitchFamily="2" charset="2"/>
              <a:buChar char="l"/>
            </a:pPr>
            <a:r>
              <a:rPr lang="ja-JP" altLang="en-US" dirty="0">
                <a:latin typeface="HGS明朝E" panose="02020900000000000000" pitchFamily="18" charset="-128"/>
                <a:ea typeface="HGS明朝E" panose="02020900000000000000" pitchFamily="18" charset="-128"/>
              </a:rPr>
              <a:t>ユーザはスプレッドシートから、空調が</a:t>
            </a:r>
            <a:r>
              <a:rPr lang="en-US" altLang="ja-JP" dirty="0">
                <a:latin typeface="HGS明朝E" panose="02020900000000000000" pitchFamily="18" charset="-128"/>
                <a:ea typeface="HGS明朝E" panose="02020900000000000000" pitchFamily="18" charset="-128"/>
              </a:rPr>
              <a:t>ON</a:t>
            </a:r>
            <a:r>
              <a:rPr lang="ja-JP" altLang="en-US" dirty="0">
                <a:latin typeface="HGS明朝E" panose="02020900000000000000" pitchFamily="18" charset="-128"/>
                <a:ea typeface="HGS明朝E" panose="02020900000000000000" pitchFamily="18" charset="-128"/>
              </a:rPr>
              <a:t>または</a:t>
            </a:r>
            <a:r>
              <a:rPr lang="en-US" altLang="ja-JP" dirty="0">
                <a:latin typeface="HGS明朝E" panose="02020900000000000000" pitchFamily="18" charset="-128"/>
                <a:ea typeface="HGS明朝E" panose="02020900000000000000" pitchFamily="18" charset="-128"/>
              </a:rPr>
              <a:t>OFF</a:t>
            </a:r>
            <a:r>
              <a:rPr lang="ja-JP" altLang="en-US" dirty="0">
                <a:latin typeface="HGS明朝E" panose="02020900000000000000" pitchFamily="18" charset="-128"/>
                <a:ea typeface="HGS明朝E" panose="02020900000000000000" pitchFamily="18" charset="-128"/>
              </a:rPr>
              <a:t>になった時刻を確認できる</a:t>
            </a:r>
            <a:endParaRPr lang="en-US" altLang="ja-JP" dirty="0">
              <a:latin typeface="HGS明朝E" panose="02020900000000000000" pitchFamily="18" charset="-128"/>
              <a:ea typeface="HGS明朝E" panose="02020900000000000000" pitchFamily="18" charset="-128"/>
            </a:endParaRPr>
          </a:p>
          <a:p>
            <a:pPr marL="0" indent="0">
              <a:buNone/>
            </a:pPr>
            <a:endParaRPr lang="en-US" altLang="ja-JP" dirty="0">
              <a:latin typeface="HGS明朝E" panose="02020900000000000000" pitchFamily="18" charset="-128"/>
              <a:ea typeface="HGS明朝E" panose="02020900000000000000" pitchFamily="18" charset="-128"/>
            </a:endParaRPr>
          </a:p>
          <a:p>
            <a:pPr marL="0" indent="0">
              <a:buNone/>
            </a:pPr>
            <a:r>
              <a:rPr lang="ja-JP" altLang="en-US" sz="3600" dirty="0">
                <a:solidFill>
                  <a:schemeClr val="accent2">
                    <a:lumMod val="75000"/>
                  </a:schemeClr>
                </a:solidFill>
                <a:latin typeface="HGS明朝E" panose="02020900000000000000" pitchFamily="18" charset="-128"/>
                <a:ea typeface="HGS明朝E" panose="02020900000000000000" pitchFamily="18" charset="-128"/>
              </a:rPr>
              <a:t>非機能</a:t>
            </a:r>
            <a:r>
              <a:rPr lang="ja-JP" altLang="en-US" sz="3600" dirty="0">
                <a:latin typeface="HGS明朝E" panose="02020900000000000000" pitchFamily="18" charset="-128"/>
                <a:ea typeface="HGS明朝E" panose="02020900000000000000" pitchFamily="18" charset="-128"/>
              </a:rPr>
              <a:t>要求</a:t>
            </a:r>
            <a:endParaRPr lang="en-US" altLang="ja-JP" sz="3600" dirty="0">
              <a:latin typeface="HGS明朝E" panose="02020900000000000000" pitchFamily="18" charset="-128"/>
              <a:ea typeface="HGS明朝E" panose="02020900000000000000" pitchFamily="18" charset="-128"/>
            </a:endParaRPr>
          </a:p>
          <a:p>
            <a:pPr>
              <a:buFont typeface="Wingdings" panose="05000000000000000000" pitchFamily="2" charset="2"/>
              <a:buChar char="l"/>
            </a:pPr>
            <a:r>
              <a:rPr lang="en-US" altLang="ja-JP" dirty="0">
                <a:latin typeface="HGS明朝E" panose="02020900000000000000" pitchFamily="18" charset="-128"/>
                <a:ea typeface="HGS明朝E" panose="02020900000000000000" pitchFamily="18" charset="-128"/>
              </a:rPr>
              <a:t>Nature</a:t>
            </a:r>
            <a:r>
              <a:rPr lang="ja-JP" altLang="en-US" dirty="0">
                <a:latin typeface="HGS明朝E" panose="02020900000000000000" pitchFamily="18" charset="-128"/>
                <a:ea typeface="HGS明朝E" panose="02020900000000000000" pitchFamily="18" charset="-128"/>
              </a:rPr>
              <a:t> </a:t>
            </a:r>
            <a:r>
              <a:rPr lang="en-US" altLang="ja-JP" dirty="0">
                <a:latin typeface="HGS明朝E" panose="02020900000000000000" pitchFamily="18" charset="-128"/>
                <a:ea typeface="HGS明朝E" panose="02020900000000000000" pitchFamily="18" charset="-128"/>
              </a:rPr>
              <a:t>Remo3</a:t>
            </a:r>
            <a:r>
              <a:rPr lang="ja-JP" altLang="en-US" dirty="0">
                <a:latin typeface="HGS明朝E" panose="02020900000000000000" pitchFamily="18" charset="-128"/>
                <a:ea typeface="HGS明朝E" panose="02020900000000000000" pitchFamily="18" charset="-128"/>
              </a:rPr>
              <a:t>を用いて操作できる他の家電についても計算式を追加すれば全体の電気料金を確認できる拡張性</a:t>
            </a:r>
            <a:endParaRPr lang="en-US" altLang="ja-JP" dirty="0">
              <a:latin typeface="HGS明朝E" panose="02020900000000000000" pitchFamily="18" charset="-128"/>
              <a:ea typeface="HGS明朝E" panose="02020900000000000000" pitchFamily="18" charset="-128"/>
            </a:endParaRPr>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9105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想定する利用者</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447153" y="2358024"/>
            <a:ext cx="10820397" cy="4631243"/>
          </a:xfrm>
        </p:spPr>
        <p:txBody>
          <a:bodyPr anchor="t">
            <a:normAutofit/>
          </a:bodyPr>
          <a:lstStyle/>
          <a:p>
            <a:r>
              <a:rPr lang="ja-JP" altLang="en-US" sz="3600" dirty="0">
                <a:latin typeface="HGS明朝E" panose="02020900000000000000" pitchFamily="18" charset="-128"/>
                <a:ea typeface="HGS明朝E" panose="02020900000000000000" pitchFamily="18" charset="-128"/>
              </a:rPr>
              <a:t>冷房を利用するすべての人</a:t>
            </a:r>
            <a:endParaRPr lang="en-US" altLang="ja-JP" sz="3600" dirty="0">
              <a:latin typeface="HGS明朝E" panose="02020900000000000000" pitchFamily="18" charset="-128"/>
              <a:ea typeface="HGS明朝E" panose="02020900000000000000" pitchFamily="18" charset="-128"/>
            </a:endParaRPr>
          </a:p>
          <a:p>
            <a:endParaRPr lang="en-US" altLang="ja-JP" sz="3600" dirty="0">
              <a:latin typeface="HGS明朝E" panose="02020900000000000000" pitchFamily="18" charset="-128"/>
              <a:ea typeface="HGS明朝E" panose="02020900000000000000" pitchFamily="18" charset="-128"/>
            </a:endParaRPr>
          </a:p>
          <a:p>
            <a:r>
              <a:rPr lang="ja-JP" altLang="en-US" sz="3600" dirty="0">
                <a:latin typeface="HGS明朝E" panose="02020900000000000000" pitchFamily="18" charset="-128"/>
                <a:ea typeface="HGS明朝E" panose="02020900000000000000" pitchFamily="18" charset="-128"/>
              </a:rPr>
              <a:t>家の電気料金を一日ごとに把握したい人</a:t>
            </a:r>
            <a:endParaRPr lang="en-US" altLang="ja-JP" sz="3600" dirty="0">
              <a:latin typeface="HGS明朝E" panose="02020900000000000000" pitchFamily="18" charset="-128"/>
              <a:ea typeface="HGS明朝E" panose="02020900000000000000" pitchFamily="18" charset="-128"/>
            </a:endParaRPr>
          </a:p>
          <a:p>
            <a:endParaRPr lang="en-US" altLang="ja-JP" sz="3600" dirty="0">
              <a:latin typeface="HGS明朝E" panose="02020900000000000000" pitchFamily="18" charset="-128"/>
              <a:ea typeface="HGS明朝E" panose="02020900000000000000" pitchFamily="18" charset="-128"/>
            </a:endParaRPr>
          </a:p>
          <a:p>
            <a:r>
              <a:rPr lang="ja-JP" altLang="en-US" sz="3600" dirty="0">
                <a:latin typeface="HGS明朝E" panose="02020900000000000000" pitchFamily="18" charset="-128"/>
                <a:ea typeface="HGS明朝E" panose="02020900000000000000" pitchFamily="18" charset="-128"/>
              </a:rPr>
              <a:t>一人暮らしなどで家電の利用状況をうまく　　　管理したい人</a:t>
            </a:r>
            <a:endParaRPr lang="en-US" altLang="ja-JP" sz="3600" dirty="0">
              <a:latin typeface="HGS明朝E" panose="02020900000000000000" pitchFamily="18" charset="-128"/>
              <a:ea typeface="HGS明朝E" panose="02020900000000000000" pitchFamily="18" charset="-128"/>
            </a:endParaRPr>
          </a:p>
          <a:p>
            <a:pPr marL="0" indent="0">
              <a:buNone/>
            </a:pPr>
            <a:endParaRPr lang="en-US" altLang="ja-JP" sz="4000" dirty="0"/>
          </a:p>
          <a:p>
            <a:pPr marL="0" indent="0">
              <a:buNone/>
            </a:pPr>
            <a:endParaRPr lang="en-US" altLang="ja-JP" sz="2000" dirty="0"/>
          </a:p>
          <a:p>
            <a:pPr marL="0" indent="0">
              <a:buNone/>
            </a:pPr>
            <a:endParaRPr lang="en-US" altLang="ja-JP" sz="2000" dirty="0"/>
          </a:p>
        </p:txBody>
      </p:sp>
    </p:spTree>
    <p:extLst>
      <p:ext uri="{BB962C8B-B14F-4D97-AF65-F5344CB8AC3E}">
        <p14:creationId xmlns:p14="http://schemas.microsoft.com/office/powerpoint/2010/main" val="322824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6503143" cy="1377576"/>
          </a:xfrm>
        </p:spPr>
        <p:txBody>
          <a:bodyPr vert="horz" lIns="91440" tIns="45720" rIns="91440" bIns="45720" rtlCol="0" anchor="b">
            <a:normAutofit/>
          </a:bodyPr>
          <a:lstStyle/>
          <a:p>
            <a:r>
              <a:rPr lang="ja-JP" altLang="en-US" sz="8000" dirty="0">
                <a:solidFill>
                  <a:srgbClr val="FFFFFF"/>
                </a:solidFill>
                <a:latin typeface="HGSｺﾞｼｯｸE" panose="020B0900000000000000" pitchFamily="50" charset="-128"/>
                <a:ea typeface="HGSｺﾞｼｯｸE" panose="020B0900000000000000" pitchFamily="50" charset="-128"/>
              </a:rPr>
              <a:t>２</a:t>
            </a:r>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．設計</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27046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システム処理の流れ</a:t>
            </a:r>
          </a:p>
        </p:txBody>
      </p:sp>
      <p:pic>
        <p:nvPicPr>
          <p:cNvPr id="5" name="図 4">
            <a:extLst>
              <a:ext uri="{FF2B5EF4-FFF2-40B4-BE49-F238E27FC236}">
                <a16:creationId xmlns:a16="http://schemas.microsoft.com/office/drawing/2014/main" id="{B7ACC0C0-5659-4337-78B9-1B34A8D0E905}"/>
              </a:ext>
            </a:extLst>
          </p:cNvPr>
          <p:cNvPicPr>
            <a:picLocks noChangeAspect="1"/>
          </p:cNvPicPr>
          <p:nvPr/>
        </p:nvPicPr>
        <p:blipFill>
          <a:blip r:embed="rId2"/>
          <a:stretch>
            <a:fillRect/>
          </a:stretch>
        </p:blipFill>
        <p:spPr>
          <a:xfrm>
            <a:off x="5306138" y="4739195"/>
            <a:ext cx="1480930" cy="1480930"/>
          </a:xfrm>
          <a:prstGeom prst="rect">
            <a:avLst/>
          </a:prstGeom>
        </p:spPr>
      </p:pic>
      <p:pic>
        <p:nvPicPr>
          <p:cNvPr id="6" name="図 5">
            <a:extLst>
              <a:ext uri="{FF2B5EF4-FFF2-40B4-BE49-F238E27FC236}">
                <a16:creationId xmlns:a16="http://schemas.microsoft.com/office/drawing/2014/main" id="{C43549E6-4F21-108F-73E4-51BE5AF55F59}"/>
              </a:ext>
            </a:extLst>
          </p:cNvPr>
          <p:cNvPicPr>
            <a:picLocks noChangeAspect="1"/>
          </p:cNvPicPr>
          <p:nvPr/>
        </p:nvPicPr>
        <p:blipFill>
          <a:blip r:embed="rId3"/>
          <a:stretch>
            <a:fillRect/>
          </a:stretch>
        </p:blipFill>
        <p:spPr>
          <a:xfrm>
            <a:off x="10153648" y="4767844"/>
            <a:ext cx="1290158" cy="1290158"/>
          </a:xfrm>
          <a:prstGeom prst="rect">
            <a:avLst/>
          </a:prstGeom>
        </p:spPr>
      </p:pic>
      <p:pic>
        <p:nvPicPr>
          <p:cNvPr id="7" name="図 6">
            <a:extLst>
              <a:ext uri="{FF2B5EF4-FFF2-40B4-BE49-F238E27FC236}">
                <a16:creationId xmlns:a16="http://schemas.microsoft.com/office/drawing/2014/main" id="{2D8EEB7B-DC6B-D3C2-C9D8-88C9EEA75C96}"/>
              </a:ext>
            </a:extLst>
          </p:cNvPr>
          <p:cNvPicPr>
            <a:picLocks noChangeAspect="1"/>
          </p:cNvPicPr>
          <p:nvPr/>
        </p:nvPicPr>
        <p:blipFill rotWithShape="1">
          <a:blip r:embed="rId4"/>
          <a:srcRect l="20000" t="23196" r="20555" b="23452"/>
          <a:stretch/>
        </p:blipFill>
        <p:spPr>
          <a:xfrm>
            <a:off x="2930228" y="3429000"/>
            <a:ext cx="1225786" cy="1100161"/>
          </a:xfrm>
          <a:prstGeom prst="rect">
            <a:avLst/>
          </a:prstGeom>
        </p:spPr>
      </p:pic>
      <p:pic>
        <p:nvPicPr>
          <p:cNvPr id="17" name="図 16">
            <a:extLst>
              <a:ext uri="{FF2B5EF4-FFF2-40B4-BE49-F238E27FC236}">
                <a16:creationId xmlns:a16="http://schemas.microsoft.com/office/drawing/2014/main" id="{AA96F267-C3E9-D1A0-A2AB-FE2866D535D6}"/>
              </a:ext>
            </a:extLst>
          </p:cNvPr>
          <p:cNvPicPr>
            <a:picLocks noChangeAspect="1"/>
          </p:cNvPicPr>
          <p:nvPr/>
        </p:nvPicPr>
        <p:blipFill>
          <a:blip r:embed="rId5"/>
          <a:stretch>
            <a:fillRect/>
          </a:stretch>
        </p:blipFill>
        <p:spPr>
          <a:xfrm>
            <a:off x="124363" y="4010058"/>
            <a:ext cx="2553404" cy="2553404"/>
          </a:xfrm>
          <a:prstGeom prst="rect">
            <a:avLst/>
          </a:prstGeom>
        </p:spPr>
      </p:pic>
      <p:cxnSp>
        <p:nvCxnSpPr>
          <p:cNvPr id="21" name="直線矢印コネクタ 20">
            <a:extLst>
              <a:ext uri="{FF2B5EF4-FFF2-40B4-BE49-F238E27FC236}">
                <a16:creationId xmlns:a16="http://schemas.microsoft.com/office/drawing/2014/main" id="{1F945E88-C910-997B-32C9-2E0E17F25FA8}"/>
              </a:ext>
            </a:extLst>
          </p:cNvPr>
          <p:cNvCxnSpPr>
            <a:cxnSpLocks/>
          </p:cNvCxnSpPr>
          <p:nvPr/>
        </p:nvCxnSpPr>
        <p:spPr>
          <a:xfrm>
            <a:off x="6884504" y="5686272"/>
            <a:ext cx="2994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A85AD897-F57B-6134-F39A-FC0F03C884CD}"/>
              </a:ext>
            </a:extLst>
          </p:cNvPr>
          <p:cNvCxnSpPr>
            <a:cxnSpLocks/>
          </p:cNvCxnSpPr>
          <p:nvPr/>
        </p:nvCxnSpPr>
        <p:spPr>
          <a:xfrm flipH="1">
            <a:off x="6884504" y="5252177"/>
            <a:ext cx="2994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199EEE29-B6B7-96B7-4D69-D9D196CBC2D3}"/>
              </a:ext>
            </a:extLst>
          </p:cNvPr>
          <p:cNvCxnSpPr/>
          <p:nvPr/>
        </p:nvCxnSpPr>
        <p:spPr>
          <a:xfrm>
            <a:off x="6036365" y="3783496"/>
            <a:ext cx="0" cy="821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6122C1E0-8468-5B50-DE97-139FA8E5BA7F}"/>
              </a:ext>
            </a:extLst>
          </p:cNvPr>
          <p:cNvCxnSpPr>
            <a:cxnSpLocks/>
          </p:cNvCxnSpPr>
          <p:nvPr/>
        </p:nvCxnSpPr>
        <p:spPr>
          <a:xfrm flipH="1">
            <a:off x="2880833" y="5201478"/>
            <a:ext cx="24253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3D1497E0-9199-E664-469C-CBC23B004EF6}"/>
              </a:ext>
            </a:extLst>
          </p:cNvPr>
          <p:cNvCxnSpPr/>
          <p:nvPr/>
        </p:nvCxnSpPr>
        <p:spPr>
          <a:xfrm>
            <a:off x="2930228" y="5658678"/>
            <a:ext cx="24253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CDAC1279-414A-F971-54B5-A25EBCB7D502}"/>
              </a:ext>
            </a:extLst>
          </p:cNvPr>
          <p:cNvSpPr txBox="1"/>
          <p:nvPr/>
        </p:nvSpPr>
        <p:spPr>
          <a:xfrm>
            <a:off x="6925138" y="5732009"/>
            <a:ext cx="3090440"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毎日２２時に通知を送信</a:t>
            </a:r>
          </a:p>
        </p:txBody>
      </p:sp>
      <p:sp>
        <p:nvSpPr>
          <p:cNvPr id="35" name="テキスト ボックス 34">
            <a:extLst>
              <a:ext uri="{FF2B5EF4-FFF2-40B4-BE49-F238E27FC236}">
                <a16:creationId xmlns:a16="http://schemas.microsoft.com/office/drawing/2014/main" id="{C13656F6-EE14-665E-D07C-DFFCB412FA3A}"/>
              </a:ext>
            </a:extLst>
          </p:cNvPr>
          <p:cNvSpPr txBox="1"/>
          <p:nvPr/>
        </p:nvSpPr>
        <p:spPr>
          <a:xfrm flipH="1">
            <a:off x="7180273" y="4802125"/>
            <a:ext cx="2580170"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操作法 </a:t>
            </a:r>
            <a:r>
              <a:rPr kumimoji="1" lang="en-US" altLang="ja-JP" sz="2000" dirty="0">
                <a:latin typeface="HGS明朝E" panose="02020900000000000000" pitchFamily="18" charset="-128"/>
                <a:ea typeface="HGS明朝E" panose="02020900000000000000" pitchFamily="18" charset="-128"/>
              </a:rPr>
              <a:t>( ON</a:t>
            </a:r>
            <a:r>
              <a:rPr kumimoji="1" lang="ja-JP" altLang="en-US" sz="2000" dirty="0">
                <a:latin typeface="HGS明朝E" panose="02020900000000000000" pitchFamily="18" charset="-128"/>
                <a:ea typeface="HGS明朝E" panose="02020900000000000000" pitchFamily="18" charset="-128"/>
              </a:rPr>
              <a:t>・</a:t>
            </a:r>
            <a:r>
              <a:rPr kumimoji="1" lang="en-US" altLang="ja-JP" sz="2000" dirty="0">
                <a:latin typeface="HGS明朝E" panose="02020900000000000000" pitchFamily="18" charset="-128"/>
                <a:ea typeface="HGS明朝E" panose="02020900000000000000" pitchFamily="18" charset="-128"/>
              </a:rPr>
              <a:t>OFF )</a:t>
            </a:r>
            <a:endParaRPr kumimoji="1" lang="ja-JP" altLang="en-US" sz="2000" dirty="0">
              <a:latin typeface="HGS明朝E" panose="02020900000000000000" pitchFamily="18" charset="-128"/>
              <a:ea typeface="HGS明朝E" panose="02020900000000000000" pitchFamily="18" charset="-128"/>
            </a:endParaRPr>
          </a:p>
        </p:txBody>
      </p:sp>
      <p:sp>
        <p:nvSpPr>
          <p:cNvPr id="36" name="テキスト ボックス 35">
            <a:extLst>
              <a:ext uri="{FF2B5EF4-FFF2-40B4-BE49-F238E27FC236}">
                <a16:creationId xmlns:a16="http://schemas.microsoft.com/office/drawing/2014/main" id="{86762B6D-059A-DBE7-0480-28CEF458DD33}"/>
              </a:ext>
            </a:extLst>
          </p:cNvPr>
          <p:cNvSpPr txBox="1"/>
          <p:nvPr/>
        </p:nvSpPr>
        <p:spPr>
          <a:xfrm>
            <a:off x="2352745" y="4444215"/>
            <a:ext cx="3481480" cy="707886"/>
          </a:xfrm>
          <a:prstGeom prst="rect">
            <a:avLst/>
          </a:prstGeom>
          <a:noFill/>
        </p:spPr>
        <p:txBody>
          <a:bodyPr wrap="square" rtlCol="0">
            <a:spAutoFit/>
          </a:bodyPr>
          <a:lstStyle/>
          <a:p>
            <a:pPr algn="ctr"/>
            <a:r>
              <a:rPr kumimoji="1" lang="ja-JP" altLang="en-US" sz="2000" dirty="0">
                <a:latin typeface="HGS明朝E" panose="02020900000000000000" pitchFamily="18" charset="-128"/>
                <a:ea typeface="HGS明朝E" panose="02020900000000000000" pitchFamily="18" charset="-128"/>
              </a:rPr>
              <a:t>エアコンを</a:t>
            </a:r>
            <a:endParaRPr kumimoji="1" lang="en-US" altLang="ja-JP" sz="2000" dirty="0">
              <a:latin typeface="HGS明朝E" panose="02020900000000000000" pitchFamily="18" charset="-128"/>
              <a:ea typeface="HGS明朝E" panose="02020900000000000000" pitchFamily="18" charset="-128"/>
            </a:endParaRPr>
          </a:p>
          <a:p>
            <a:pPr algn="ctr"/>
            <a:r>
              <a:rPr kumimoji="1" lang="en-US" altLang="ja-JP" sz="2000" dirty="0">
                <a:latin typeface="HGS明朝E" panose="02020900000000000000" pitchFamily="18" charset="-128"/>
                <a:ea typeface="HGS明朝E" panose="02020900000000000000" pitchFamily="18" charset="-128"/>
              </a:rPr>
              <a:t>Remo3</a:t>
            </a:r>
            <a:r>
              <a:rPr kumimoji="1" lang="ja-JP" altLang="en-US" sz="2000" dirty="0">
                <a:latin typeface="HGS明朝E" panose="02020900000000000000" pitchFamily="18" charset="-128"/>
                <a:ea typeface="HGS明朝E" panose="02020900000000000000" pitchFamily="18" charset="-128"/>
              </a:rPr>
              <a:t>を介して稼働</a:t>
            </a:r>
          </a:p>
        </p:txBody>
      </p:sp>
      <p:sp>
        <p:nvSpPr>
          <p:cNvPr id="37" name="テキスト ボックス 36">
            <a:extLst>
              <a:ext uri="{FF2B5EF4-FFF2-40B4-BE49-F238E27FC236}">
                <a16:creationId xmlns:a16="http://schemas.microsoft.com/office/drawing/2014/main" id="{D4EA6678-5CA3-EF89-F0E9-5370A913F9DE}"/>
              </a:ext>
            </a:extLst>
          </p:cNvPr>
          <p:cNvSpPr txBox="1"/>
          <p:nvPr/>
        </p:nvSpPr>
        <p:spPr>
          <a:xfrm>
            <a:off x="3145952" y="5795695"/>
            <a:ext cx="2107406"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操作ログを取得</a:t>
            </a:r>
          </a:p>
        </p:txBody>
      </p:sp>
      <p:sp>
        <p:nvSpPr>
          <p:cNvPr id="39" name="テキスト ボックス 38">
            <a:extLst>
              <a:ext uri="{FF2B5EF4-FFF2-40B4-BE49-F238E27FC236}">
                <a16:creationId xmlns:a16="http://schemas.microsoft.com/office/drawing/2014/main" id="{7499A807-A61C-32BC-C2D8-59C5AD114867}"/>
              </a:ext>
            </a:extLst>
          </p:cNvPr>
          <p:cNvSpPr txBox="1"/>
          <p:nvPr/>
        </p:nvSpPr>
        <p:spPr>
          <a:xfrm>
            <a:off x="6238506" y="3991540"/>
            <a:ext cx="2586037" cy="400110"/>
          </a:xfrm>
          <a:prstGeom prst="rect">
            <a:avLst/>
          </a:prstGeom>
          <a:noFill/>
        </p:spPr>
        <p:txBody>
          <a:bodyPr wrap="square" rtlCol="0">
            <a:spAutoFit/>
          </a:bodyPr>
          <a:lstStyle/>
          <a:p>
            <a:r>
              <a:rPr kumimoji="1" lang="ja-JP" altLang="en-US" sz="2000" dirty="0">
                <a:latin typeface="HGS明朝E" panose="02020900000000000000" pitchFamily="18" charset="-128"/>
                <a:ea typeface="HGS明朝E" panose="02020900000000000000" pitchFamily="18" charset="-128"/>
              </a:rPr>
              <a:t>電気代の料金設定</a:t>
            </a:r>
          </a:p>
        </p:txBody>
      </p:sp>
      <p:pic>
        <p:nvPicPr>
          <p:cNvPr id="4" name="グラフィックス 3">
            <a:extLst>
              <a:ext uri="{FF2B5EF4-FFF2-40B4-BE49-F238E27FC236}">
                <a16:creationId xmlns:a16="http://schemas.microsoft.com/office/drawing/2014/main" id="{07F39B88-3893-295A-81B0-6B640BEBBD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3358" y="1932013"/>
            <a:ext cx="1807862" cy="1665286"/>
          </a:xfrm>
          <a:prstGeom prst="rect">
            <a:avLst/>
          </a:prstGeom>
        </p:spPr>
      </p:pic>
    </p:spTree>
    <p:extLst>
      <p:ext uri="{BB962C8B-B14F-4D97-AF65-F5344CB8AC3E}">
        <p14:creationId xmlns:p14="http://schemas.microsoft.com/office/powerpoint/2010/main" val="351397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必要なモジュール</a:t>
            </a: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1371599" y="2318197"/>
            <a:ext cx="9822657" cy="3489672"/>
          </a:xfrm>
        </p:spPr>
        <p:txBody>
          <a:bodyPr anchor="t">
            <a:normAutofit fontScale="92500" lnSpcReduction="10000"/>
          </a:bodyPr>
          <a:lstStyle/>
          <a:p>
            <a:r>
              <a:rPr lang="ja-JP" altLang="en-US" dirty="0">
                <a:latin typeface="HGS明朝E" panose="02020900000000000000" pitchFamily="18" charset="-128"/>
                <a:ea typeface="HGS明朝E" panose="02020900000000000000" pitchFamily="18" charset="-128"/>
              </a:rPr>
              <a:t>スプレッドシート管理用プログラム</a:t>
            </a:r>
            <a:endParaRPr lang="en-US" altLang="ja-JP" dirty="0">
              <a:latin typeface="HGS明朝E" panose="02020900000000000000" pitchFamily="18" charset="-128"/>
              <a:ea typeface="HGS明朝E" panose="02020900000000000000" pitchFamily="18" charset="-128"/>
            </a:endParaRPr>
          </a:p>
          <a:p>
            <a:r>
              <a:rPr lang="en-US" altLang="ja-JP" dirty="0">
                <a:latin typeface="HGS明朝E" panose="02020900000000000000" pitchFamily="18" charset="-128"/>
                <a:ea typeface="HGS明朝E" panose="02020900000000000000" pitchFamily="18" charset="-128"/>
              </a:rPr>
              <a:t>Remo3</a:t>
            </a:r>
            <a:r>
              <a:rPr lang="ja-JP" altLang="en-US" dirty="0">
                <a:latin typeface="HGS明朝E" panose="02020900000000000000" pitchFamily="18" charset="-128"/>
                <a:ea typeface="HGS明朝E" panose="02020900000000000000" pitchFamily="18" charset="-128"/>
              </a:rPr>
              <a:t>からのデータ取得用プログラム</a:t>
            </a:r>
            <a:endParaRPr lang="en-US" altLang="ja-JP" dirty="0">
              <a:latin typeface="HGS明朝E" panose="02020900000000000000" pitchFamily="18" charset="-128"/>
              <a:ea typeface="HGS明朝E" panose="02020900000000000000" pitchFamily="18" charset="-128"/>
            </a:endParaRPr>
          </a:p>
          <a:p>
            <a:r>
              <a:rPr lang="ja-JP" altLang="en-US" dirty="0">
                <a:latin typeface="HGS明朝E" panose="02020900000000000000" pitchFamily="18" charset="-128"/>
                <a:ea typeface="HGS明朝E" panose="02020900000000000000" pitchFamily="18" charset="-128"/>
              </a:rPr>
              <a:t>センサデータ管理用プログラム</a:t>
            </a:r>
            <a:endParaRPr lang="en-US" altLang="ja-JP" dirty="0">
              <a:latin typeface="HGS明朝E" panose="02020900000000000000" pitchFamily="18" charset="-128"/>
              <a:ea typeface="HGS明朝E" panose="02020900000000000000" pitchFamily="18" charset="-128"/>
            </a:endParaRPr>
          </a:p>
          <a:p>
            <a:endParaRPr lang="en-US" altLang="ja-JP" dirty="0">
              <a:latin typeface="HGS明朝E" panose="02020900000000000000" pitchFamily="18" charset="-128"/>
              <a:ea typeface="HGS明朝E" panose="02020900000000000000" pitchFamily="18" charset="-128"/>
            </a:endParaRPr>
          </a:p>
          <a:p>
            <a:r>
              <a:rPr lang="en-US" altLang="ja-JP" dirty="0">
                <a:solidFill>
                  <a:srgbClr val="0070C0"/>
                </a:solidFill>
                <a:latin typeface="HGS明朝E" panose="02020900000000000000" pitchFamily="18" charset="-128"/>
                <a:ea typeface="HGS明朝E" panose="02020900000000000000" pitchFamily="18" charset="-128"/>
              </a:rPr>
              <a:t>LINE</a:t>
            </a:r>
            <a:r>
              <a:rPr lang="ja-JP" altLang="en-US" dirty="0">
                <a:solidFill>
                  <a:srgbClr val="0070C0"/>
                </a:solidFill>
                <a:latin typeface="HGS明朝E" panose="02020900000000000000" pitchFamily="18" charset="-128"/>
                <a:ea typeface="HGS明朝E" panose="02020900000000000000" pitchFamily="18" charset="-128"/>
              </a:rPr>
              <a:t>用プログラム </a:t>
            </a:r>
            <a:r>
              <a:rPr lang="en-US" altLang="ja-JP" dirty="0">
                <a:solidFill>
                  <a:srgbClr val="0070C0"/>
                </a:solidFill>
                <a:latin typeface="HGS明朝E" panose="02020900000000000000" pitchFamily="18" charset="-128"/>
                <a:ea typeface="HGS明朝E" panose="02020900000000000000" pitchFamily="18" charset="-128"/>
              </a:rPr>
              <a:t>( </a:t>
            </a:r>
            <a:r>
              <a:rPr lang="ja-JP" altLang="en-US" dirty="0">
                <a:solidFill>
                  <a:srgbClr val="0070C0"/>
                </a:solidFill>
                <a:latin typeface="HGS明朝E" panose="02020900000000000000" pitchFamily="18" charset="-128"/>
                <a:ea typeface="HGS明朝E" panose="02020900000000000000" pitchFamily="18" charset="-128"/>
              </a:rPr>
              <a:t>日時・稼働時間・電気代を通知、操作法を取得 </a:t>
            </a:r>
            <a:r>
              <a:rPr lang="en-US" altLang="ja-JP" dirty="0">
                <a:solidFill>
                  <a:srgbClr val="0070C0"/>
                </a:solidFill>
                <a:latin typeface="HGS明朝E" panose="02020900000000000000" pitchFamily="18" charset="-128"/>
                <a:ea typeface="HGS明朝E" panose="02020900000000000000" pitchFamily="18" charset="-128"/>
              </a:rPr>
              <a:t>)</a:t>
            </a:r>
          </a:p>
          <a:p>
            <a:r>
              <a:rPr lang="ja-JP" altLang="en-US" dirty="0">
                <a:solidFill>
                  <a:srgbClr val="0070C0"/>
                </a:solidFill>
                <a:latin typeface="HGS明朝E" panose="02020900000000000000" pitchFamily="18" charset="-128"/>
                <a:ea typeface="HGS明朝E" panose="02020900000000000000" pitchFamily="18" charset="-128"/>
              </a:rPr>
              <a:t>エアコン操作用プログラム</a:t>
            </a:r>
            <a:endParaRPr lang="en-US" altLang="ja-JP" dirty="0">
              <a:solidFill>
                <a:srgbClr val="0070C0"/>
              </a:solidFill>
              <a:latin typeface="HGS明朝E" panose="02020900000000000000" pitchFamily="18" charset="-128"/>
              <a:ea typeface="HGS明朝E" panose="02020900000000000000" pitchFamily="18" charset="-128"/>
            </a:endParaRPr>
          </a:p>
          <a:p>
            <a:r>
              <a:rPr lang="ja-JP" altLang="en-US" dirty="0">
                <a:solidFill>
                  <a:srgbClr val="0070C0"/>
                </a:solidFill>
                <a:latin typeface="HGS明朝E" panose="02020900000000000000" pitchFamily="18" charset="-128"/>
                <a:ea typeface="HGS明朝E" panose="02020900000000000000" pitchFamily="18" charset="-128"/>
              </a:rPr>
              <a:t>電気代計算プログラム</a:t>
            </a:r>
            <a:endParaRPr lang="en-US" altLang="ja-JP" dirty="0">
              <a:solidFill>
                <a:srgbClr val="0070C0"/>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4294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9744006" cy="1377576"/>
          </a:xfrm>
        </p:spPr>
        <p:txBody>
          <a:bodyPr vert="horz" lIns="91440" tIns="45720" rIns="91440" bIns="45720" rtlCol="0" anchor="b">
            <a:normAutofit fontScale="90000"/>
          </a:bodyPr>
          <a:lstStyle/>
          <a:p>
            <a:r>
              <a:rPr lang="ja-JP" altLang="en-US" sz="8000" dirty="0">
                <a:solidFill>
                  <a:srgbClr val="FFFFFF"/>
                </a:solidFill>
                <a:latin typeface="HGSｺﾞｼｯｸE" panose="020B0900000000000000" pitchFamily="50" charset="-128"/>
                <a:ea typeface="HGSｺﾞｼｯｸE" panose="020B0900000000000000" pitchFamily="50" charset="-128"/>
              </a:rPr>
              <a:t>３</a:t>
            </a:r>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．プロジェクト計画</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60425770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9315A272C4B1743B5996CDEEC5E1523" ma:contentTypeVersion="10" ma:contentTypeDescription="新しいドキュメントを作成します。" ma:contentTypeScope="" ma:versionID="033397e3a6c9ba7f4157ce93aa7c28e5">
  <xsd:schema xmlns:xsd="http://www.w3.org/2001/XMLSchema" xmlns:xs="http://www.w3.org/2001/XMLSchema" xmlns:p="http://schemas.microsoft.com/office/2006/metadata/properties" xmlns:ns3="504908d3-6153-479b-966b-10c3c81a024a" targetNamespace="http://schemas.microsoft.com/office/2006/metadata/properties" ma:root="true" ma:fieldsID="2eda8f3d6a06bbbc17eb73d20990f78f" ns3:_="">
    <xsd:import namespace="504908d3-6153-479b-966b-10c3c81a024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908d3-6153-479b-966b-10c3c81a0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937B46-6440-4324-A4F5-C47C4302B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908d3-6153-479b-966b-10c3c81a02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A420DD-D8D3-4D22-A299-04BE03DFA7D9}">
  <ds:schemaRefs>
    <ds:schemaRef ds:uri="http://purl.org/dc/terms/"/>
    <ds:schemaRef ds:uri="http://schemas.microsoft.com/office/2006/documentManagement/types"/>
    <ds:schemaRef ds:uri="http://www.w3.org/XML/1998/namespace"/>
    <ds:schemaRef ds:uri="504908d3-6153-479b-966b-10c3c81a024a"/>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90C19E5-1D3A-4789-B199-C0C10358E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193</TotalTime>
  <Words>292</Words>
  <Application>Microsoft Office PowerPoint</Application>
  <PresentationFormat>ワイド画面</PresentationFormat>
  <Paragraphs>54</Paragraphs>
  <Slides>11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HGSｺﾞｼｯｸE</vt:lpstr>
      <vt:lpstr>HGS明朝E</vt:lpstr>
      <vt:lpstr>Aptos</vt:lpstr>
      <vt:lpstr>Aptos Display</vt:lpstr>
      <vt:lpstr>Arial</vt:lpstr>
      <vt:lpstr>Wingdings</vt:lpstr>
      <vt:lpstr>Office Theme</vt:lpstr>
      <vt:lpstr>中間発表</vt:lpstr>
      <vt:lpstr>１．要求仕様</vt:lpstr>
      <vt:lpstr>システムの概要</vt:lpstr>
      <vt:lpstr>要求仕様</vt:lpstr>
      <vt:lpstr>想定する利用者</vt:lpstr>
      <vt:lpstr>２．設計</vt:lpstr>
      <vt:lpstr>システム処理の流れ</vt:lpstr>
      <vt:lpstr>必要なモジュール</vt:lpstr>
      <vt:lpstr>３．プロジェクト計画</vt:lpstr>
      <vt:lpstr>開発体制</vt:lpstr>
      <vt:lpstr>開発スケジュール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栗本 拓(is0722es)</dc:creator>
  <cp:lastModifiedBy>中井 健人(is0733pi)</cp:lastModifiedBy>
  <cp:revision>29</cp:revision>
  <dcterms:created xsi:type="dcterms:W3CDTF">2024-04-24T05:36:47Z</dcterms:created>
  <dcterms:modified xsi:type="dcterms:W3CDTF">2024-04-30T15:11:28Z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0x01010079315A272C4B1743B5996CDEEC5E1523</vt:lpwstr>
  </property>
</Properties>
</file>