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5" r:id="rId6"/>
    <p:sldId id="268" r:id="rId7"/>
    <p:sldId id="269" r:id="rId8"/>
    <p:sldId id="270" r:id="rId9"/>
    <p:sldId id="266" r:id="rId10"/>
    <p:sldId id="271" r:id="rId11"/>
    <p:sldId id="272" r:id="rId12"/>
    <p:sldId id="267" r:id="rId13"/>
    <p:sldId id="273" r:id="rId14"/>
    <p:sldId id="274"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433FFB-D964-1EFF-EDA7-98CEBFA47CEE}" v="12" dt="2024-04-29T11:16:19.601"/>
    <p1510:client id="{A9806363-0DAD-4F40-A9F1-AAF394DD9317}" v="697" dt="2024-04-29T15:24:02.847"/>
    <p1510:client id="{AF35A24A-8033-4BD9-8D36-625E4DA95C47}" v="1457" dt="2024-04-30T09:58:33.64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84445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319334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117852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348923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428797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60124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29216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46270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5504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244137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CD47DDE-3B64-47F1-8BC9-B58547437FC3}" type="datetimeFigureOut">
              <a:rPr kumimoji="1" lang="ja-JP" altLang="en-US" smtClean="0"/>
              <a:t>2024/4/30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104471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D47DDE-3B64-47F1-8BC9-B58547437FC3}" type="datetimeFigureOut">
              <a:rPr kumimoji="1" lang="ja-JP" altLang="en-US" smtClean="0"/>
              <a:t>2024/4/30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F42BD1-5CCD-4DF6-B962-23B90B3F2812}" type="slidenum">
              <a:rPr kumimoji="1" lang="ja-JP" altLang="en-US" smtClean="0"/>
              <a:t>‹#›</a:t>
            </a:fld>
            <a:endParaRPr kumimoji="1" lang="ja-JP" altLang="en-US"/>
          </a:p>
        </p:txBody>
      </p:sp>
    </p:spTree>
    <p:extLst>
      <p:ext uri="{BB962C8B-B14F-4D97-AF65-F5344CB8AC3E}">
        <p14:creationId xmlns:p14="http://schemas.microsoft.com/office/powerpoint/2010/main" val="17821445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2">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3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013F560-F109-2254-CF60-D7BB14956453}"/>
              </a:ext>
            </a:extLst>
          </p:cNvPr>
          <p:cNvSpPr>
            <a:spLocks noGrp="1"/>
          </p:cNvSpPr>
          <p:nvPr>
            <p:ph type="ctrTitle"/>
          </p:nvPr>
        </p:nvSpPr>
        <p:spPr>
          <a:xfrm>
            <a:off x="1423920" y="2252870"/>
            <a:ext cx="5475598" cy="1893351"/>
          </a:xfrm>
        </p:spPr>
        <p:txBody>
          <a:bodyPr vert="horz" lIns="91440" tIns="45720" rIns="91440" bIns="45720" rtlCol="0" anchor="b">
            <a:normAutofit/>
          </a:bodyPr>
          <a:lstStyle/>
          <a:p>
            <a:pPr algn="l"/>
            <a:r>
              <a:rPr lang="ja-JP" altLang="en-US" sz="8000" dirty="0">
                <a:solidFill>
                  <a:schemeClr val="bg1"/>
                </a:solidFill>
                <a:latin typeface="HGSｺﾞｼｯｸE" panose="020B0900000000000000" pitchFamily="50" charset="-128"/>
                <a:ea typeface="HGSｺﾞｼｯｸE" panose="020B0900000000000000" pitchFamily="50" charset="-128"/>
              </a:rPr>
              <a:t>中間発表</a:t>
            </a:r>
          </a:p>
        </p:txBody>
      </p:sp>
      <p:sp>
        <p:nvSpPr>
          <p:cNvPr id="22" name="Rectangle 3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CD39541B-E6F8-8908-8587-5C77229F58E0}"/>
              </a:ext>
            </a:extLst>
          </p:cNvPr>
          <p:cNvSpPr txBox="1"/>
          <p:nvPr/>
        </p:nvSpPr>
        <p:spPr>
          <a:xfrm>
            <a:off x="6562547" y="3296104"/>
            <a:ext cx="2937038" cy="850117"/>
          </a:xfrm>
          <a:prstGeom prst="rect">
            <a:avLst/>
          </a:prstGeom>
        </p:spPr>
        <p:txBody>
          <a:bodyPr vert="horz" lIns="91440" tIns="45720" rIns="91440" bIns="45720" rtlCol="0">
            <a:normAutofit/>
          </a:bodyPr>
          <a:lstStyle/>
          <a:p>
            <a:pPr defTabSz="914400">
              <a:lnSpc>
                <a:spcPct val="90000"/>
              </a:lnSpc>
              <a:spcBef>
                <a:spcPts val="1000"/>
              </a:spcBef>
            </a:pPr>
            <a:r>
              <a:rPr kumimoji="1" lang="en-US" altLang="ja-JP" sz="5400" kern="1200" dirty="0">
                <a:solidFill>
                  <a:srgbClr val="FFFFFF"/>
                </a:solidFill>
                <a:latin typeface="HGSｺﾞｼｯｸE" panose="020B0900000000000000" pitchFamily="50" charset="-128"/>
                <a:ea typeface="HGSｺﾞｼｯｸE" panose="020B0900000000000000" pitchFamily="50" charset="-128"/>
              </a:rPr>
              <a:t>Group10</a:t>
            </a:r>
            <a:endParaRPr kumimoji="1" lang="en-US" altLang="ja-JP" sz="2400" kern="1200" dirty="0">
              <a:solidFill>
                <a:srgbClr val="FFFFFF"/>
              </a:solidFill>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1764524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lang="ja-JP" altLang="en-US" sz="6000" dirty="0">
                <a:solidFill>
                  <a:srgbClr val="FFFFFF"/>
                </a:solidFill>
                <a:latin typeface="HGSｺﾞｼｯｸE" panose="020B0900000000000000" pitchFamily="50" charset="-128"/>
                <a:ea typeface="HGSｺﾞｼｯｸE" panose="020B0900000000000000" pitchFamily="50" charset="-128"/>
              </a:rPr>
              <a:t>開発体制</a:t>
            </a:r>
            <a:endParaRPr kumimoji="1" lang="ja-JP" altLang="en-US" sz="6000" dirty="0">
              <a:solidFill>
                <a:srgbClr val="FFFFFF"/>
              </a:solidFill>
              <a:latin typeface="HGSｺﾞｼｯｸE" panose="020B0900000000000000" pitchFamily="50" charset="-128"/>
              <a:ea typeface="HGS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4A4925B6-95C3-63DD-C3F6-15D476573D8C}"/>
              </a:ext>
            </a:extLst>
          </p:cNvPr>
          <p:cNvSpPr>
            <a:spLocks noGrp="1"/>
          </p:cNvSpPr>
          <p:nvPr>
            <p:ph idx="1"/>
          </p:nvPr>
        </p:nvSpPr>
        <p:spPr>
          <a:xfrm>
            <a:off x="9508435" y="128022"/>
            <a:ext cx="1834558" cy="985161"/>
          </a:xfrm>
        </p:spPr>
        <p:txBody>
          <a:bodyPr anchor="t">
            <a:normAutofit/>
          </a:bodyPr>
          <a:lstStyle/>
          <a:p>
            <a:pPr marL="0" indent="0">
              <a:buNone/>
            </a:pPr>
            <a:endParaRPr lang="en-US" altLang="ja-JP" sz="2000" dirty="0"/>
          </a:p>
        </p:txBody>
      </p:sp>
      <p:sp>
        <p:nvSpPr>
          <p:cNvPr id="4" name="四角形: 角を丸くする 3">
            <a:extLst>
              <a:ext uri="{FF2B5EF4-FFF2-40B4-BE49-F238E27FC236}">
                <a16:creationId xmlns:a16="http://schemas.microsoft.com/office/drawing/2014/main" id="{2F88ABB9-79B6-D5AF-7665-B066CF3F8DE7}"/>
              </a:ext>
            </a:extLst>
          </p:cNvPr>
          <p:cNvSpPr/>
          <p:nvPr/>
        </p:nvSpPr>
        <p:spPr>
          <a:xfrm>
            <a:off x="741189" y="3843559"/>
            <a:ext cx="2218544" cy="7869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S明朝E" panose="02020900000000000000" pitchFamily="18" charset="-128"/>
                <a:ea typeface="HGS明朝E" panose="02020900000000000000" pitchFamily="18" charset="-128"/>
              </a:rPr>
              <a:t>リーダー：中井</a:t>
            </a:r>
          </a:p>
        </p:txBody>
      </p:sp>
      <p:sp>
        <p:nvSpPr>
          <p:cNvPr id="5" name="四角形: 角を丸くする 4">
            <a:extLst>
              <a:ext uri="{FF2B5EF4-FFF2-40B4-BE49-F238E27FC236}">
                <a16:creationId xmlns:a16="http://schemas.microsoft.com/office/drawing/2014/main" id="{D55A1815-5230-4109-0347-79359DFA1353}"/>
              </a:ext>
            </a:extLst>
          </p:cNvPr>
          <p:cNvSpPr/>
          <p:nvPr/>
        </p:nvSpPr>
        <p:spPr>
          <a:xfrm>
            <a:off x="4487055" y="3843559"/>
            <a:ext cx="3513322" cy="7869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S明朝E" panose="02020900000000000000" pitchFamily="18" charset="-128"/>
                <a:ea typeface="HGS明朝E" panose="02020900000000000000" pitchFamily="18" charset="-128"/>
              </a:rPr>
              <a:t>プログラム責任者：森下</a:t>
            </a:r>
          </a:p>
        </p:txBody>
      </p:sp>
      <p:sp>
        <p:nvSpPr>
          <p:cNvPr id="6" name="四角形: 角を丸くする 5">
            <a:extLst>
              <a:ext uri="{FF2B5EF4-FFF2-40B4-BE49-F238E27FC236}">
                <a16:creationId xmlns:a16="http://schemas.microsoft.com/office/drawing/2014/main" id="{AC0F4710-568D-BF48-F4F0-58C602494761}"/>
              </a:ext>
            </a:extLst>
          </p:cNvPr>
          <p:cNvSpPr/>
          <p:nvPr/>
        </p:nvSpPr>
        <p:spPr>
          <a:xfrm>
            <a:off x="4485803" y="2449854"/>
            <a:ext cx="3513321" cy="7869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S明朝E" panose="02020900000000000000" pitchFamily="18" charset="-128"/>
                <a:ea typeface="HGS明朝E" panose="02020900000000000000" pitchFamily="18" charset="-128"/>
              </a:rPr>
              <a:t>開発文書責任者：松尾</a:t>
            </a:r>
          </a:p>
        </p:txBody>
      </p:sp>
      <p:sp>
        <p:nvSpPr>
          <p:cNvPr id="7" name="四角形: 角を丸くする 6">
            <a:extLst>
              <a:ext uri="{FF2B5EF4-FFF2-40B4-BE49-F238E27FC236}">
                <a16:creationId xmlns:a16="http://schemas.microsoft.com/office/drawing/2014/main" id="{753CF893-AA57-4BBE-43AC-7106268845AF}"/>
              </a:ext>
            </a:extLst>
          </p:cNvPr>
          <p:cNvSpPr/>
          <p:nvPr/>
        </p:nvSpPr>
        <p:spPr>
          <a:xfrm>
            <a:off x="4485803" y="5237264"/>
            <a:ext cx="3513321" cy="7869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S明朝E" panose="02020900000000000000" pitchFamily="18" charset="-128"/>
                <a:ea typeface="HGS明朝E" panose="02020900000000000000" pitchFamily="18" charset="-128"/>
              </a:rPr>
              <a:t>資料責任者：糸川・栗本</a:t>
            </a:r>
          </a:p>
        </p:txBody>
      </p:sp>
      <p:sp>
        <p:nvSpPr>
          <p:cNvPr id="9" name="テキスト ボックス 8">
            <a:extLst>
              <a:ext uri="{FF2B5EF4-FFF2-40B4-BE49-F238E27FC236}">
                <a16:creationId xmlns:a16="http://schemas.microsoft.com/office/drawing/2014/main" id="{D5DD1383-1516-00D6-7882-84F7346CAB01}"/>
              </a:ext>
            </a:extLst>
          </p:cNvPr>
          <p:cNvSpPr txBox="1"/>
          <p:nvPr/>
        </p:nvSpPr>
        <p:spPr>
          <a:xfrm>
            <a:off x="462314" y="3389668"/>
            <a:ext cx="3226000" cy="369332"/>
          </a:xfrm>
          <a:prstGeom prst="rect">
            <a:avLst/>
          </a:prstGeom>
          <a:noFill/>
        </p:spPr>
        <p:txBody>
          <a:bodyPr wrap="square" rtlCol="0">
            <a:spAutoFit/>
          </a:bodyPr>
          <a:lstStyle/>
          <a:p>
            <a:r>
              <a:rPr kumimoji="1" lang="ja-JP" altLang="en-US" dirty="0">
                <a:latin typeface="HGS明朝E" panose="02020900000000000000" pitchFamily="18" charset="-128"/>
                <a:ea typeface="HGS明朝E" panose="02020900000000000000" pitchFamily="18" charset="-128"/>
              </a:rPr>
              <a:t>全体の進捗・状況を把握</a:t>
            </a:r>
          </a:p>
        </p:txBody>
      </p:sp>
      <p:sp>
        <p:nvSpPr>
          <p:cNvPr id="11" name="テキスト ボックス 10">
            <a:extLst>
              <a:ext uri="{FF2B5EF4-FFF2-40B4-BE49-F238E27FC236}">
                <a16:creationId xmlns:a16="http://schemas.microsoft.com/office/drawing/2014/main" id="{51CC62F5-B8F6-3F99-9D0E-9CCF5AFF5524}"/>
              </a:ext>
            </a:extLst>
          </p:cNvPr>
          <p:cNvSpPr txBox="1"/>
          <p:nvPr/>
        </p:nvSpPr>
        <p:spPr>
          <a:xfrm>
            <a:off x="8240969" y="2462989"/>
            <a:ext cx="3271299" cy="646331"/>
          </a:xfrm>
          <a:prstGeom prst="rect">
            <a:avLst/>
          </a:prstGeom>
          <a:noFill/>
        </p:spPr>
        <p:txBody>
          <a:bodyPr wrap="square" rtlCol="0">
            <a:spAutoFit/>
          </a:bodyPr>
          <a:lstStyle/>
          <a:p>
            <a:pPr algn="ctr"/>
            <a:r>
              <a:rPr kumimoji="1" lang="ja-JP" altLang="en-US" dirty="0">
                <a:latin typeface="HGS明朝E" panose="02020900000000000000" pitchFamily="18" charset="-128"/>
                <a:ea typeface="HGS明朝E" panose="02020900000000000000" pitchFamily="18" charset="-128"/>
              </a:rPr>
              <a:t>要求書・設計書・</a:t>
            </a:r>
            <a:endParaRPr kumimoji="1" lang="en-US" altLang="ja-JP" dirty="0">
              <a:latin typeface="HGS明朝E" panose="02020900000000000000" pitchFamily="18" charset="-128"/>
              <a:ea typeface="HGS明朝E" panose="02020900000000000000" pitchFamily="18" charset="-128"/>
            </a:endParaRPr>
          </a:p>
          <a:p>
            <a:pPr algn="ctr"/>
            <a:r>
              <a:rPr kumimoji="1" lang="ja-JP" altLang="en-US" dirty="0">
                <a:latin typeface="HGS明朝E" panose="02020900000000000000" pitchFamily="18" charset="-128"/>
                <a:ea typeface="HGS明朝E" panose="02020900000000000000" pitchFamily="18" charset="-128"/>
              </a:rPr>
              <a:t>プロジェクト計画書の管理</a:t>
            </a:r>
          </a:p>
        </p:txBody>
      </p:sp>
      <p:sp>
        <p:nvSpPr>
          <p:cNvPr id="13" name="テキスト ボックス 12">
            <a:extLst>
              <a:ext uri="{FF2B5EF4-FFF2-40B4-BE49-F238E27FC236}">
                <a16:creationId xmlns:a16="http://schemas.microsoft.com/office/drawing/2014/main" id="{C1FFF621-7F99-197F-FC9E-16F90038CEA1}"/>
              </a:ext>
            </a:extLst>
          </p:cNvPr>
          <p:cNvSpPr txBox="1"/>
          <p:nvPr/>
        </p:nvSpPr>
        <p:spPr>
          <a:xfrm>
            <a:off x="8360656" y="3843559"/>
            <a:ext cx="3031923" cy="646331"/>
          </a:xfrm>
          <a:prstGeom prst="rect">
            <a:avLst/>
          </a:prstGeom>
          <a:noFill/>
        </p:spPr>
        <p:txBody>
          <a:bodyPr wrap="square" rtlCol="0">
            <a:spAutoFit/>
          </a:bodyPr>
          <a:lstStyle/>
          <a:p>
            <a:pPr algn="ctr"/>
            <a:r>
              <a:rPr kumimoji="1" lang="ja-JP" altLang="en-US" dirty="0">
                <a:latin typeface="HGS明朝E" panose="02020900000000000000" pitchFamily="18" charset="-128"/>
                <a:ea typeface="HGS明朝E" panose="02020900000000000000" pitchFamily="18" charset="-128"/>
              </a:rPr>
              <a:t>各モジュール・</a:t>
            </a:r>
            <a:endParaRPr kumimoji="1" lang="en-US" altLang="ja-JP" dirty="0">
              <a:latin typeface="HGS明朝E" panose="02020900000000000000" pitchFamily="18" charset="-128"/>
              <a:ea typeface="HGS明朝E" panose="02020900000000000000" pitchFamily="18" charset="-128"/>
            </a:endParaRPr>
          </a:p>
          <a:p>
            <a:pPr algn="ctr"/>
            <a:r>
              <a:rPr kumimoji="1" lang="ja-JP" altLang="en-US" dirty="0">
                <a:latin typeface="HGS明朝E" panose="02020900000000000000" pitchFamily="18" charset="-128"/>
                <a:ea typeface="HGS明朝E" panose="02020900000000000000" pitchFamily="18" charset="-128"/>
              </a:rPr>
              <a:t>プログラム全体の管理</a:t>
            </a:r>
          </a:p>
        </p:txBody>
      </p:sp>
      <p:sp>
        <p:nvSpPr>
          <p:cNvPr id="15" name="テキスト ボックス 14">
            <a:extLst>
              <a:ext uri="{FF2B5EF4-FFF2-40B4-BE49-F238E27FC236}">
                <a16:creationId xmlns:a16="http://schemas.microsoft.com/office/drawing/2014/main" id="{6B9B6C26-E129-E573-4CC4-DFEBE37BAB29}"/>
              </a:ext>
            </a:extLst>
          </p:cNvPr>
          <p:cNvSpPr txBox="1"/>
          <p:nvPr/>
        </p:nvSpPr>
        <p:spPr>
          <a:xfrm>
            <a:off x="8630561" y="5307590"/>
            <a:ext cx="2608288" cy="646331"/>
          </a:xfrm>
          <a:prstGeom prst="rect">
            <a:avLst/>
          </a:prstGeom>
          <a:noFill/>
        </p:spPr>
        <p:txBody>
          <a:bodyPr wrap="square" rtlCol="0">
            <a:spAutoFit/>
          </a:bodyPr>
          <a:lstStyle/>
          <a:p>
            <a:pPr algn="ctr"/>
            <a:r>
              <a:rPr kumimoji="1" lang="ja-JP" altLang="en-US" dirty="0">
                <a:latin typeface="HGS明朝E" panose="02020900000000000000" pitchFamily="18" charset="-128"/>
                <a:ea typeface="HGS明朝E" panose="02020900000000000000" pitchFamily="18" charset="-128"/>
              </a:rPr>
              <a:t>中間発表・成果発表資料の管理</a:t>
            </a:r>
          </a:p>
        </p:txBody>
      </p:sp>
      <p:cxnSp>
        <p:nvCxnSpPr>
          <p:cNvPr id="17" name="直線コネクタ 16">
            <a:extLst>
              <a:ext uri="{FF2B5EF4-FFF2-40B4-BE49-F238E27FC236}">
                <a16:creationId xmlns:a16="http://schemas.microsoft.com/office/drawing/2014/main" id="{9177C445-7212-3209-3871-EF05A02AF18B}"/>
              </a:ext>
            </a:extLst>
          </p:cNvPr>
          <p:cNvCxnSpPr>
            <a:stCxn id="4" idx="3"/>
            <a:endCxn id="5" idx="1"/>
          </p:cNvCxnSpPr>
          <p:nvPr/>
        </p:nvCxnSpPr>
        <p:spPr>
          <a:xfrm>
            <a:off x="2959733" y="4237051"/>
            <a:ext cx="152732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0C6CB4B2-2DE1-3BFA-89AB-8D8CE46A824D}"/>
              </a:ext>
            </a:extLst>
          </p:cNvPr>
          <p:cNvCxnSpPr>
            <a:stCxn id="6" idx="1"/>
          </p:cNvCxnSpPr>
          <p:nvPr/>
        </p:nvCxnSpPr>
        <p:spPr>
          <a:xfrm flipH="1">
            <a:off x="3688314" y="2843346"/>
            <a:ext cx="7974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1AD0A139-6451-CC13-D4E2-4902DBF29BC8}"/>
              </a:ext>
            </a:extLst>
          </p:cNvPr>
          <p:cNvCxnSpPr/>
          <p:nvPr/>
        </p:nvCxnSpPr>
        <p:spPr>
          <a:xfrm>
            <a:off x="3688314" y="2843346"/>
            <a:ext cx="35080" cy="27874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42111CF7-CB85-7287-82E2-08B56B5BB729}"/>
              </a:ext>
            </a:extLst>
          </p:cNvPr>
          <p:cNvCxnSpPr>
            <a:cxnSpLocks/>
            <a:endCxn id="7" idx="1"/>
          </p:cNvCxnSpPr>
          <p:nvPr/>
        </p:nvCxnSpPr>
        <p:spPr>
          <a:xfrm>
            <a:off x="3723394" y="5630756"/>
            <a:ext cx="76240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906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lang="ja-JP" altLang="en-US" sz="6000" dirty="0">
                <a:solidFill>
                  <a:srgbClr val="FFFFFF"/>
                </a:solidFill>
                <a:latin typeface="HGSｺﾞｼｯｸE" panose="020B0900000000000000" pitchFamily="50" charset="-128"/>
                <a:ea typeface="HGSｺﾞｼｯｸE" panose="020B0900000000000000" pitchFamily="50" charset="-128"/>
              </a:rPr>
              <a:t>開発スケジュール</a:t>
            </a:r>
            <a:endParaRPr kumimoji="1" lang="ja-JP" altLang="en-US" sz="6000" dirty="0">
              <a:solidFill>
                <a:srgbClr val="FFFFFF"/>
              </a:solidFill>
              <a:latin typeface="HGSｺﾞｼｯｸE" panose="020B0900000000000000" pitchFamily="50" charset="-128"/>
              <a:ea typeface="HGSｺﾞｼｯｸE" panose="020B0900000000000000" pitchFamily="50" charset="-128"/>
            </a:endParaRPr>
          </a:p>
        </p:txBody>
      </p:sp>
      <p:pic>
        <p:nvPicPr>
          <p:cNvPr id="3" name="図 2" descr="グラフ">
            <a:extLst>
              <a:ext uri="{FF2B5EF4-FFF2-40B4-BE49-F238E27FC236}">
                <a16:creationId xmlns:a16="http://schemas.microsoft.com/office/drawing/2014/main" id="{4D29CDA8-7895-E468-A49E-BBE5601E0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601" y="1690855"/>
            <a:ext cx="9019946" cy="5073721"/>
          </a:xfrm>
          <a:prstGeom prst="rect">
            <a:avLst/>
          </a:prstGeom>
        </p:spPr>
      </p:pic>
    </p:spTree>
    <p:extLst>
      <p:ext uri="{BB962C8B-B14F-4D97-AF65-F5344CB8AC3E}">
        <p14:creationId xmlns:p14="http://schemas.microsoft.com/office/powerpoint/2010/main" val="393749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6A684-6C9F-A615-951B-E69D4BA80A82}"/>
              </a:ext>
            </a:extLst>
          </p:cNvPr>
          <p:cNvSpPr>
            <a:spLocks noGrp="1"/>
          </p:cNvSpPr>
          <p:nvPr>
            <p:ph type="title"/>
          </p:nvPr>
        </p:nvSpPr>
        <p:spPr/>
        <p:txBody>
          <a:bodyPr/>
          <a:lstStyle/>
          <a:p>
            <a:r>
              <a:rPr kumimoji="1" lang="ja-JP" altLang="en-US" b="1" dirty="0">
                <a:solidFill>
                  <a:srgbClr val="FF0000"/>
                </a:solidFill>
              </a:rPr>
              <a:t>設計内容の概要</a:t>
            </a:r>
          </a:p>
        </p:txBody>
      </p:sp>
      <p:sp>
        <p:nvSpPr>
          <p:cNvPr id="3" name="コンテンツ プレースホルダー 2">
            <a:extLst>
              <a:ext uri="{FF2B5EF4-FFF2-40B4-BE49-F238E27FC236}">
                <a16:creationId xmlns:a16="http://schemas.microsoft.com/office/drawing/2014/main" id="{3C6C488B-0C96-C83E-62D2-3A9017A2CF0F}"/>
              </a:ext>
            </a:extLst>
          </p:cNvPr>
          <p:cNvSpPr>
            <a:spLocks noGrp="1"/>
          </p:cNvSpPr>
          <p:nvPr>
            <p:ph idx="1"/>
          </p:nvPr>
        </p:nvSpPr>
        <p:spPr/>
        <p:txBody>
          <a:bodyPr>
            <a:normAutofit/>
          </a:bodyPr>
          <a:lstStyle/>
          <a:p>
            <a:r>
              <a:rPr lang="ja-JP" altLang="en-US" dirty="0"/>
              <a:t>ユーザーが</a:t>
            </a:r>
            <a:r>
              <a:rPr lang="en-US" altLang="ja-JP" dirty="0"/>
              <a:t>LINE</a:t>
            </a:r>
            <a:r>
              <a:rPr lang="ja-JP" altLang="en-US" dirty="0"/>
              <a:t>上で冷房を</a:t>
            </a:r>
            <a:r>
              <a:rPr lang="en-US" altLang="ja-JP" dirty="0"/>
              <a:t>ON</a:t>
            </a:r>
            <a:r>
              <a:rPr lang="ja-JP" altLang="en-US" dirty="0"/>
              <a:t>にした時間と</a:t>
            </a:r>
            <a:r>
              <a:rPr lang="en-US" altLang="ja-JP" dirty="0"/>
              <a:t>OFF</a:t>
            </a:r>
            <a:r>
              <a:rPr lang="ja-JP" altLang="en-US" dirty="0"/>
              <a:t>にした時間からエアコン稼働時間を計算し、そのデータをもとに消費電力、電気料金を記録する。電気料金については次の式で求められる値を用いる。</a:t>
            </a:r>
            <a:endParaRPr lang="en-US" altLang="ja-JP" dirty="0"/>
          </a:p>
          <a:p>
            <a:endParaRPr lang="en-US" altLang="ja-JP" dirty="0"/>
          </a:p>
          <a:p>
            <a:r>
              <a:rPr lang="ja-JP" altLang="en-US" dirty="0"/>
              <a:t>毎日２２時になるとその日の消費電力量、電気料金、またその月の累積電気料金が</a:t>
            </a:r>
            <a:r>
              <a:rPr lang="en-US" altLang="ja-JP" dirty="0"/>
              <a:t>Twitter</a:t>
            </a:r>
            <a:r>
              <a:rPr lang="ja-JP" altLang="en-US" dirty="0"/>
              <a:t>上にツイートされる。</a:t>
            </a:r>
          </a:p>
        </p:txBody>
      </p:sp>
    </p:spTree>
    <p:extLst>
      <p:ext uri="{BB962C8B-B14F-4D97-AF65-F5344CB8AC3E}">
        <p14:creationId xmlns:p14="http://schemas.microsoft.com/office/powerpoint/2010/main" val="405728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タイトル 1">
            <a:extLst>
              <a:ext uri="{FF2B5EF4-FFF2-40B4-BE49-F238E27FC236}">
                <a16:creationId xmlns:a16="http://schemas.microsoft.com/office/drawing/2014/main" id="{7FCC94E5-67E8-B083-A132-23A970E93FD2}"/>
              </a:ext>
            </a:extLst>
          </p:cNvPr>
          <p:cNvSpPr>
            <a:spLocks noGrp="1"/>
          </p:cNvSpPr>
          <p:nvPr>
            <p:ph type="title"/>
          </p:nvPr>
        </p:nvSpPr>
        <p:spPr>
          <a:xfrm>
            <a:off x="499924" y="2740212"/>
            <a:ext cx="6503143" cy="1377576"/>
          </a:xfrm>
        </p:spPr>
        <p:txBody>
          <a:bodyPr vert="horz" lIns="91440" tIns="45720" rIns="91440" bIns="45720" rtlCol="0" anchor="b">
            <a:normAutofit/>
          </a:bodyPr>
          <a:lstStyle/>
          <a:p>
            <a:r>
              <a:rPr kumimoji="1" lang="ja-JP" altLang="en-US" sz="8000" kern="1200" dirty="0">
                <a:solidFill>
                  <a:srgbClr val="FFFFFF"/>
                </a:solidFill>
                <a:latin typeface="HGSｺﾞｼｯｸE" panose="020B0900000000000000" pitchFamily="50" charset="-128"/>
                <a:ea typeface="HGSｺﾞｼｯｸE" panose="020B0900000000000000" pitchFamily="50" charset="-128"/>
              </a:rPr>
              <a:t>１．要求仕様</a:t>
            </a:r>
            <a:endParaRPr kumimoji="1" lang="en-US" altLang="ja-JP" sz="8000" kern="1200" dirty="0">
              <a:solidFill>
                <a:srgbClr val="FFFFFF"/>
              </a:solidFill>
              <a:latin typeface="HGSｺﾞｼｯｸE" panose="020B0900000000000000" pitchFamily="50" charset="-128"/>
              <a:ea typeface="HGSｺﾞｼｯｸE" panose="020B0900000000000000" pitchFamily="50" charset="-128"/>
            </a:endParaRPr>
          </a:p>
        </p:txBody>
      </p:sp>
      <p:sp>
        <p:nvSpPr>
          <p:cNvPr id="3" name="テキスト プレースホルダー 2">
            <a:extLst>
              <a:ext uri="{FF2B5EF4-FFF2-40B4-BE49-F238E27FC236}">
                <a16:creationId xmlns:a16="http://schemas.microsoft.com/office/drawing/2014/main" id="{B7F1AA0F-9259-6D3A-FCCB-36A65E83A0F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kumimoji="1" lang="en-US" altLang="ja-JP" sz="2400" kern="1200" dirty="0">
              <a:solidFill>
                <a:schemeClr val="tx1"/>
              </a:solidFill>
              <a:latin typeface="+mn-lt"/>
              <a:ea typeface="+mn-ea"/>
              <a:cs typeface="+mn-cs"/>
            </a:endParaRPr>
          </a:p>
        </p:txBody>
      </p:sp>
    </p:spTree>
    <p:extLst>
      <p:ext uri="{BB962C8B-B14F-4D97-AF65-F5344CB8AC3E}">
        <p14:creationId xmlns:p14="http://schemas.microsoft.com/office/powerpoint/2010/main" val="146767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kumimoji="1" lang="ja-JP" altLang="en-US" sz="6000" dirty="0">
                <a:solidFill>
                  <a:srgbClr val="FFFFFF"/>
                </a:solidFill>
                <a:latin typeface="HGSｺﾞｼｯｸE" panose="020B0900000000000000" pitchFamily="50" charset="-128"/>
                <a:ea typeface="HGSｺﾞｼｯｸE" panose="020B0900000000000000" pitchFamily="50" charset="-128"/>
              </a:rPr>
              <a:t>システムの概要</a:t>
            </a:r>
          </a:p>
        </p:txBody>
      </p:sp>
      <p:sp>
        <p:nvSpPr>
          <p:cNvPr id="3" name="コンテンツ プレースホルダー 2">
            <a:extLst>
              <a:ext uri="{FF2B5EF4-FFF2-40B4-BE49-F238E27FC236}">
                <a16:creationId xmlns:a16="http://schemas.microsoft.com/office/drawing/2014/main" id="{4A4925B6-95C3-63DD-C3F6-15D476573D8C}"/>
              </a:ext>
            </a:extLst>
          </p:cNvPr>
          <p:cNvSpPr>
            <a:spLocks noGrp="1"/>
          </p:cNvSpPr>
          <p:nvPr>
            <p:ph idx="1"/>
          </p:nvPr>
        </p:nvSpPr>
        <p:spPr>
          <a:xfrm>
            <a:off x="234765" y="1764632"/>
            <a:ext cx="11732646" cy="4236923"/>
          </a:xfrm>
        </p:spPr>
        <p:txBody>
          <a:bodyPr anchor="t">
            <a:normAutofit/>
          </a:bodyPr>
          <a:lstStyle/>
          <a:p>
            <a:pPr marL="0" indent="0">
              <a:buNone/>
            </a:pPr>
            <a:r>
              <a:rPr lang="ja-JP" altLang="en-US" sz="4000" dirty="0"/>
              <a:t>　</a:t>
            </a:r>
            <a:endParaRPr lang="en-US" altLang="ja-JP" sz="4000" dirty="0"/>
          </a:p>
          <a:p>
            <a:pPr marL="0" indent="0">
              <a:buNone/>
            </a:pPr>
            <a:r>
              <a:rPr lang="en-US" altLang="ja-JP" sz="4000" dirty="0"/>
              <a:t>LINE</a:t>
            </a:r>
            <a:r>
              <a:rPr lang="ja-JP" altLang="en-US" sz="4000" dirty="0"/>
              <a:t>上で冷房の</a:t>
            </a:r>
            <a:r>
              <a:rPr lang="en-US" altLang="ja-JP" sz="4000" dirty="0"/>
              <a:t>ON/OFF</a:t>
            </a:r>
            <a:r>
              <a:rPr lang="ja-JP" altLang="en-US" sz="4000" dirty="0"/>
              <a:t>の時刻を記録</a:t>
            </a:r>
            <a:endParaRPr lang="en-US" altLang="ja-JP" sz="4000" dirty="0"/>
          </a:p>
          <a:p>
            <a:pPr marL="0" indent="0">
              <a:buNone/>
            </a:pPr>
            <a:endParaRPr lang="en-US" altLang="ja-JP" sz="4000" dirty="0"/>
          </a:p>
          <a:p>
            <a:pPr marL="0" indent="0">
              <a:buNone/>
            </a:pPr>
            <a:r>
              <a:rPr lang="ja-JP" altLang="en-US" sz="4000" dirty="0"/>
              <a:t>　スプレッドシート内で稼働時間を計算</a:t>
            </a:r>
            <a:endParaRPr lang="en-US" altLang="ja-JP" sz="4000" dirty="0"/>
          </a:p>
          <a:p>
            <a:pPr marL="0" indent="0">
              <a:buNone/>
            </a:pPr>
            <a:endParaRPr lang="en-US" altLang="ja-JP" sz="4000" dirty="0"/>
          </a:p>
          <a:p>
            <a:pPr marL="0" indent="0">
              <a:buNone/>
            </a:pPr>
            <a:r>
              <a:rPr lang="ja-JP" altLang="en-US" sz="4000" dirty="0"/>
              <a:t>　　そのデータを用い、消費電力と電気代を算出</a:t>
            </a:r>
            <a:endParaRPr lang="en-US" altLang="ja-JP" sz="4000" dirty="0"/>
          </a:p>
          <a:p>
            <a:pPr marL="0" indent="0">
              <a:buNone/>
            </a:pPr>
            <a:endParaRPr lang="en-US" altLang="ja-JP" sz="4000" dirty="0"/>
          </a:p>
          <a:p>
            <a:pPr marL="0" indent="0">
              <a:buNone/>
            </a:pPr>
            <a:endParaRPr lang="en-US" altLang="ja-JP" sz="4000" dirty="0"/>
          </a:p>
        </p:txBody>
      </p:sp>
      <p:pic>
        <p:nvPicPr>
          <p:cNvPr id="5" name="グラフィックス 4" descr="下矢印 単色塗りつぶし">
            <a:extLst>
              <a:ext uri="{FF2B5EF4-FFF2-40B4-BE49-F238E27FC236}">
                <a16:creationId xmlns:a16="http://schemas.microsoft.com/office/drawing/2014/main" id="{844E0E9C-16D4-53E2-1042-351E17AB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5146" y="3076075"/>
            <a:ext cx="914400" cy="653716"/>
          </a:xfrm>
          <a:prstGeom prst="rect">
            <a:avLst/>
          </a:prstGeom>
        </p:spPr>
      </p:pic>
      <p:pic>
        <p:nvPicPr>
          <p:cNvPr id="7" name="グラフィックス 6" descr="下矢印 単色塗りつぶし">
            <a:extLst>
              <a:ext uri="{FF2B5EF4-FFF2-40B4-BE49-F238E27FC236}">
                <a16:creationId xmlns:a16="http://schemas.microsoft.com/office/drawing/2014/main" id="{DFD49136-900C-ABF2-BBF6-A1CF4A56D4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1571" y="4435644"/>
            <a:ext cx="914400" cy="777139"/>
          </a:xfrm>
          <a:prstGeom prst="rect">
            <a:avLst/>
          </a:prstGeom>
        </p:spPr>
      </p:pic>
      <p:sp>
        <p:nvSpPr>
          <p:cNvPr id="9" name="テキスト ボックス 8">
            <a:extLst>
              <a:ext uri="{FF2B5EF4-FFF2-40B4-BE49-F238E27FC236}">
                <a16:creationId xmlns:a16="http://schemas.microsoft.com/office/drawing/2014/main" id="{1A92E386-EDF6-4078-E8A2-B8D7F18AF3DF}"/>
              </a:ext>
            </a:extLst>
          </p:cNvPr>
          <p:cNvSpPr txBox="1"/>
          <p:nvPr/>
        </p:nvSpPr>
        <p:spPr>
          <a:xfrm>
            <a:off x="2185851" y="5713779"/>
            <a:ext cx="9413966" cy="461665"/>
          </a:xfrm>
          <a:prstGeom prst="rect">
            <a:avLst/>
          </a:prstGeom>
          <a:noFill/>
        </p:spPr>
        <p:txBody>
          <a:bodyPr wrap="square" rtlCol="0">
            <a:spAutoFit/>
          </a:bodyPr>
          <a:lstStyle/>
          <a:p>
            <a:r>
              <a:rPr lang="zh-TW" altLang="en-US" sz="2400" dirty="0">
                <a:solidFill>
                  <a:srgbClr val="0070C0"/>
                </a:solidFill>
              </a:rPr>
              <a:t>電気代</a:t>
            </a:r>
            <a:r>
              <a:rPr lang="en-US" altLang="zh-TW" sz="2400" dirty="0">
                <a:solidFill>
                  <a:srgbClr val="0070C0"/>
                </a:solidFill>
              </a:rPr>
              <a:t>(</a:t>
            </a:r>
            <a:r>
              <a:rPr lang="zh-TW" altLang="en-US" sz="2400" dirty="0">
                <a:solidFill>
                  <a:srgbClr val="0070C0"/>
                </a:solidFill>
              </a:rPr>
              <a:t>円</a:t>
            </a:r>
            <a:r>
              <a:rPr lang="en-US" altLang="zh-TW" sz="2400" dirty="0">
                <a:solidFill>
                  <a:srgbClr val="0070C0"/>
                </a:solidFill>
              </a:rPr>
              <a:t>) </a:t>
            </a:r>
            <a:r>
              <a:rPr lang="zh-TW" altLang="en-US" sz="2400" dirty="0">
                <a:solidFill>
                  <a:srgbClr val="0070C0"/>
                </a:solidFill>
              </a:rPr>
              <a:t>＝ 消費電力</a:t>
            </a:r>
            <a:r>
              <a:rPr lang="en-US" altLang="zh-TW" sz="2400" dirty="0">
                <a:solidFill>
                  <a:srgbClr val="0070C0"/>
                </a:solidFill>
              </a:rPr>
              <a:t>(kWh) × </a:t>
            </a:r>
            <a:r>
              <a:rPr lang="zh-TW" altLang="en-US" sz="2400" dirty="0">
                <a:solidFill>
                  <a:srgbClr val="0070C0"/>
                </a:solidFill>
              </a:rPr>
              <a:t>使用時間</a:t>
            </a:r>
            <a:r>
              <a:rPr lang="en-US" altLang="zh-TW" sz="2400" dirty="0">
                <a:solidFill>
                  <a:srgbClr val="0070C0"/>
                </a:solidFill>
              </a:rPr>
              <a:t>(h) × </a:t>
            </a:r>
            <a:r>
              <a:rPr lang="zh-TW" altLang="en-US" sz="2400" dirty="0">
                <a:solidFill>
                  <a:srgbClr val="0070C0"/>
                </a:solidFill>
              </a:rPr>
              <a:t>料金単価</a:t>
            </a:r>
            <a:r>
              <a:rPr lang="en-US" altLang="zh-TW" sz="2400" dirty="0">
                <a:solidFill>
                  <a:srgbClr val="0070C0"/>
                </a:solidFill>
              </a:rPr>
              <a:t>(</a:t>
            </a:r>
            <a:r>
              <a:rPr lang="zh-TW" altLang="en-US" sz="2400" dirty="0">
                <a:solidFill>
                  <a:srgbClr val="0070C0"/>
                </a:solidFill>
              </a:rPr>
              <a:t>円</a:t>
            </a:r>
            <a:r>
              <a:rPr lang="en-US" altLang="zh-TW" sz="2400" dirty="0">
                <a:solidFill>
                  <a:srgbClr val="0070C0"/>
                </a:solidFill>
              </a:rPr>
              <a:t>/</a:t>
            </a:r>
            <a:r>
              <a:rPr lang="zh-TW" altLang="en-US" sz="2400" dirty="0">
                <a:solidFill>
                  <a:srgbClr val="0070C0"/>
                </a:solidFill>
              </a:rPr>
              <a:t>ｋ</a:t>
            </a:r>
            <a:r>
              <a:rPr lang="en-US" altLang="zh-TW" sz="2400" dirty="0" err="1">
                <a:solidFill>
                  <a:srgbClr val="0070C0"/>
                </a:solidFill>
              </a:rPr>
              <a:t>Wh</a:t>
            </a:r>
            <a:r>
              <a:rPr lang="en-US" altLang="zh-TW" sz="2400" dirty="0">
                <a:solidFill>
                  <a:srgbClr val="0070C0"/>
                </a:solidFill>
              </a:rPr>
              <a:t>)</a:t>
            </a:r>
            <a:endParaRPr kumimoji="1" lang="ja-JP" altLang="en-US" sz="2400" dirty="0">
              <a:solidFill>
                <a:srgbClr val="0070C0"/>
              </a:solidFill>
            </a:endParaRPr>
          </a:p>
        </p:txBody>
      </p:sp>
    </p:spTree>
    <p:extLst>
      <p:ext uri="{BB962C8B-B14F-4D97-AF65-F5344CB8AC3E}">
        <p14:creationId xmlns:p14="http://schemas.microsoft.com/office/powerpoint/2010/main" val="158716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lang="ja-JP" altLang="en-US" sz="6000" dirty="0">
                <a:solidFill>
                  <a:srgbClr val="FFFFFF"/>
                </a:solidFill>
                <a:latin typeface="HGSｺﾞｼｯｸE" panose="020B0900000000000000" pitchFamily="50" charset="-128"/>
                <a:ea typeface="HGSｺﾞｼｯｸE" panose="020B0900000000000000" pitchFamily="50" charset="-128"/>
              </a:rPr>
              <a:t>要求仕様</a:t>
            </a:r>
            <a:endParaRPr kumimoji="1" lang="ja-JP" altLang="en-US" sz="6000" dirty="0">
              <a:solidFill>
                <a:srgbClr val="FFFFFF"/>
              </a:solidFill>
              <a:latin typeface="HGSｺﾞｼｯｸE" panose="020B0900000000000000" pitchFamily="50" charset="-128"/>
              <a:ea typeface="HGSｺﾞｼｯｸE" panose="020B0900000000000000" pitchFamily="50" charset="-128"/>
            </a:endParaRPr>
          </a:p>
        </p:txBody>
      </p:sp>
      <p:sp>
        <p:nvSpPr>
          <p:cNvPr id="5" name="コンテンツ プレースホルダー 4">
            <a:extLst>
              <a:ext uri="{FF2B5EF4-FFF2-40B4-BE49-F238E27FC236}">
                <a16:creationId xmlns:a16="http://schemas.microsoft.com/office/drawing/2014/main" id="{B311454F-1473-14F2-2FDD-C35E939834E5}"/>
              </a:ext>
            </a:extLst>
          </p:cNvPr>
          <p:cNvSpPr>
            <a:spLocks noGrp="1"/>
          </p:cNvSpPr>
          <p:nvPr>
            <p:ph idx="1"/>
          </p:nvPr>
        </p:nvSpPr>
        <p:spPr>
          <a:xfrm>
            <a:off x="360218" y="1825625"/>
            <a:ext cx="10993582" cy="4351338"/>
          </a:xfrm>
        </p:spPr>
        <p:txBody>
          <a:bodyPr/>
          <a:lstStyle/>
          <a:p>
            <a:r>
              <a:rPr lang="ja-JP" altLang="en-US" sz="2800" dirty="0"/>
              <a:t>ユーザは１日ごとに記録される電気料金を</a:t>
            </a:r>
            <a:r>
              <a:rPr lang="ja-JP" altLang="en-US" dirty="0"/>
              <a:t>スプ</a:t>
            </a:r>
            <a:r>
              <a:rPr lang="ja-JP" altLang="en-US" sz="2800" dirty="0"/>
              <a:t>レッドシートからで確認できる</a:t>
            </a:r>
            <a:endParaRPr lang="en-US" altLang="ja-JP" sz="2800" dirty="0"/>
          </a:p>
          <a:p>
            <a:pPr marL="0" indent="0">
              <a:buNone/>
            </a:pPr>
            <a:r>
              <a:rPr lang="ja-JP" altLang="en-US" dirty="0"/>
              <a:t>・ユーザはスプレッドシートから、空調が</a:t>
            </a:r>
            <a:r>
              <a:rPr lang="en-US" altLang="ja-JP" dirty="0"/>
              <a:t>ON</a:t>
            </a:r>
            <a:r>
              <a:rPr lang="ja-JP" altLang="en-US" dirty="0"/>
              <a:t>または</a:t>
            </a:r>
            <a:r>
              <a:rPr lang="en-US" altLang="ja-JP" dirty="0"/>
              <a:t>OFF</a:t>
            </a:r>
            <a:r>
              <a:rPr lang="ja-JP" altLang="en-US" dirty="0"/>
              <a:t>になった時刻を確認できる</a:t>
            </a:r>
            <a:endParaRPr lang="en-US" altLang="ja-JP" dirty="0"/>
          </a:p>
          <a:p>
            <a:pPr marL="0" indent="0">
              <a:buNone/>
            </a:pPr>
            <a:endParaRPr lang="en-US" altLang="ja-JP" dirty="0"/>
          </a:p>
          <a:p>
            <a:pPr marL="0" indent="0">
              <a:buNone/>
            </a:pPr>
            <a:r>
              <a:rPr lang="ja-JP" altLang="en-US" dirty="0">
                <a:solidFill>
                  <a:schemeClr val="accent2">
                    <a:lumMod val="75000"/>
                  </a:schemeClr>
                </a:solidFill>
              </a:rPr>
              <a:t>非機能</a:t>
            </a:r>
            <a:r>
              <a:rPr lang="ja-JP" altLang="en-US" dirty="0"/>
              <a:t>要求</a:t>
            </a:r>
            <a:endParaRPr lang="en-US" altLang="ja-JP" dirty="0"/>
          </a:p>
          <a:p>
            <a:pPr marL="0" indent="0">
              <a:buNone/>
            </a:pPr>
            <a:r>
              <a:rPr lang="ja-JP" altLang="en-US" dirty="0"/>
              <a:t>・</a:t>
            </a:r>
            <a:r>
              <a:rPr lang="en-US" altLang="ja-JP" dirty="0"/>
              <a:t>Nature</a:t>
            </a:r>
            <a:r>
              <a:rPr lang="ja-JP" altLang="en-US" dirty="0"/>
              <a:t> </a:t>
            </a:r>
            <a:r>
              <a:rPr lang="en-US" altLang="ja-JP" dirty="0"/>
              <a:t>Remo3</a:t>
            </a:r>
            <a:r>
              <a:rPr lang="ja-JP" altLang="en-US" dirty="0"/>
              <a:t>を用いて操作できる他の家電についても計算式を追加すれば電気料金を確認できる拡張性</a:t>
            </a:r>
            <a:endParaRPr lang="en-US" altLang="ja-JP" dirty="0"/>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19105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lang="ja-JP" altLang="en-US" sz="6000" dirty="0">
                <a:solidFill>
                  <a:srgbClr val="FFFFFF"/>
                </a:solidFill>
                <a:latin typeface="HGSｺﾞｼｯｸE" panose="020B0900000000000000" pitchFamily="50" charset="-128"/>
                <a:ea typeface="HGSｺﾞｼｯｸE" panose="020B0900000000000000" pitchFamily="50" charset="-128"/>
              </a:rPr>
              <a:t>想定する利用者</a:t>
            </a:r>
            <a:endParaRPr kumimoji="1" lang="ja-JP" altLang="en-US" sz="6000" dirty="0">
              <a:solidFill>
                <a:srgbClr val="FFFFFF"/>
              </a:solidFill>
              <a:latin typeface="HGSｺﾞｼｯｸE" panose="020B0900000000000000" pitchFamily="50" charset="-128"/>
              <a:ea typeface="HGS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4A4925B6-95C3-63DD-C3F6-15D476573D8C}"/>
              </a:ext>
            </a:extLst>
          </p:cNvPr>
          <p:cNvSpPr>
            <a:spLocks noGrp="1"/>
          </p:cNvSpPr>
          <p:nvPr>
            <p:ph idx="1"/>
          </p:nvPr>
        </p:nvSpPr>
        <p:spPr>
          <a:xfrm>
            <a:off x="459350" y="1932219"/>
            <a:ext cx="10820397" cy="4631243"/>
          </a:xfrm>
        </p:spPr>
        <p:txBody>
          <a:bodyPr anchor="t">
            <a:normAutofit/>
          </a:bodyPr>
          <a:lstStyle/>
          <a:p>
            <a:pPr marL="0" indent="0">
              <a:buNone/>
            </a:pPr>
            <a:r>
              <a:rPr lang="ja-JP" altLang="en-US" sz="4000" dirty="0"/>
              <a:t>・空調を利用するすべての人</a:t>
            </a:r>
            <a:endParaRPr lang="en-US" altLang="ja-JP" sz="4000" dirty="0"/>
          </a:p>
          <a:p>
            <a:pPr marL="0" indent="0">
              <a:buNone/>
            </a:pPr>
            <a:endParaRPr lang="en-US" altLang="ja-JP" sz="4000" dirty="0"/>
          </a:p>
          <a:p>
            <a:pPr marL="0" indent="0">
              <a:buNone/>
            </a:pPr>
            <a:r>
              <a:rPr lang="ja-JP" altLang="en-US" sz="4000" dirty="0"/>
              <a:t>・家の電気料金をある程度把握したい人</a:t>
            </a:r>
            <a:endParaRPr lang="en-US" altLang="ja-JP" sz="4000" dirty="0"/>
          </a:p>
          <a:p>
            <a:pPr marL="0" indent="0">
              <a:buNone/>
            </a:pPr>
            <a:endParaRPr lang="en-US" altLang="ja-JP" sz="4000" dirty="0"/>
          </a:p>
          <a:p>
            <a:pPr marL="0" indent="0">
              <a:buNone/>
            </a:pPr>
            <a:r>
              <a:rPr lang="ja-JP" altLang="en-US" sz="4000" dirty="0"/>
              <a:t>・一人暮らしなどで家電の利用状況をうまく　　　管理したい人</a:t>
            </a:r>
            <a:endParaRPr lang="en-US" altLang="ja-JP" sz="4000" dirty="0"/>
          </a:p>
          <a:p>
            <a:pPr marL="0" indent="0">
              <a:buNone/>
            </a:pPr>
            <a:endParaRPr lang="en-US" altLang="ja-JP" sz="4000" dirty="0"/>
          </a:p>
          <a:p>
            <a:pPr marL="0" indent="0">
              <a:buNone/>
            </a:pPr>
            <a:endParaRPr lang="en-US" altLang="ja-JP" sz="2000" dirty="0"/>
          </a:p>
          <a:p>
            <a:pPr marL="0" indent="0">
              <a:buNone/>
            </a:pPr>
            <a:endParaRPr lang="en-US" altLang="ja-JP" sz="2000" dirty="0"/>
          </a:p>
        </p:txBody>
      </p:sp>
    </p:spTree>
    <p:extLst>
      <p:ext uri="{BB962C8B-B14F-4D97-AF65-F5344CB8AC3E}">
        <p14:creationId xmlns:p14="http://schemas.microsoft.com/office/powerpoint/2010/main" val="322824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7FCC94E5-67E8-B083-A132-23A970E93FD2}"/>
              </a:ext>
            </a:extLst>
          </p:cNvPr>
          <p:cNvSpPr>
            <a:spLocks noGrp="1"/>
          </p:cNvSpPr>
          <p:nvPr>
            <p:ph type="title"/>
          </p:nvPr>
        </p:nvSpPr>
        <p:spPr>
          <a:xfrm>
            <a:off x="499924" y="2740212"/>
            <a:ext cx="6503143" cy="1377576"/>
          </a:xfrm>
        </p:spPr>
        <p:txBody>
          <a:bodyPr vert="horz" lIns="91440" tIns="45720" rIns="91440" bIns="45720" rtlCol="0" anchor="b">
            <a:normAutofit/>
          </a:bodyPr>
          <a:lstStyle/>
          <a:p>
            <a:r>
              <a:rPr lang="ja-JP" altLang="en-US" sz="8000" dirty="0">
                <a:solidFill>
                  <a:srgbClr val="FFFFFF"/>
                </a:solidFill>
                <a:latin typeface="HGSｺﾞｼｯｸE" panose="020B0900000000000000" pitchFamily="50" charset="-128"/>
                <a:ea typeface="HGSｺﾞｼｯｸE" panose="020B0900000000000000" pitchFamily="50" charset="-128"/>
              </a:rPr>
              <a:t>２</a:t>
            </a:r>
            <a:r>
              <a:rPr kumimoji="1" lang="ja-JP" altLang="en-US" sz="8000" kern="1200" dirty="0">
                <a:solidFill>
                  <a:srgbClr val="FFFFFF"/>
                </a:solidFill>
                <a:latin typeface="HGSｺﾞｼｯｸE" panose="020B0900000000000000" pitchFamily="50" charset="-128"/>
                <a:ea typeface="HGSｺﾞｼｯｸE" panose="020B0900000000000000" pitchFamily="50" charset="-128"/>
              </a:rPr>
              <a:t>．設計</a:t>
            </a:r>
            <a:endParaRPr kumimoji="1" lang="en-US" altLang="ja-JP" sz="8000" kern="1200" dirty="0">
              <a:solidFill>
                <a:srgbClr val="FFFFFF"/>
              </a:solidFill>
              <a:latin typeface="HGSｺﾞｼｯｸE" panose="020B0900000000000000" pitchFamily="50" charset="-128"/>
              <a:ea typeface="HGSｺﾞｼｯｸE" panose="020B0900000000000000" pitchFamily="50" charset="-128"/>
            </a:endParaRPr>
          </a:p>
        </p:txBody>
      </p:sp>
      <p:sp>
        <p:nvSpPr>
          <p:cNvPr id="3" name="テキスト プレースホルダー 2">
            <a:extLst>
              <a:ext uri="{FF2B5EF4-FFF2-40B4-BE49-F238E27FC236}">
                <a16:creationId xmlns:a16="http://schemas.microsoft.com/office/drawing/2014/main" id="{B7F1AA0F-9259-6D3A-FCCB-36A65E83A0F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kumimoji="1" lang="en-US" altLang="ja-JP" sz="2400" kern="1200" dirty="0">
              <a:solidFill>
                <a:schemeClr val="tx1"/>
              </a:solidFill>
              <a:latin typeface="+mn-lt"/>
              <a:ea typeface="+mn-ea"/>
              <a:cs typeface="+mn-cs"/>
            </a:endParaRPr>
          </a:p>
        </p:txBody>
      </p:sp>
    </p:spTree>
    <p:extLst>
      <p:ext uri="{BB962C8B-B14F-4D97-AF65-F5344CB8AC3E}">
        <p14:creationId xmlns:p14="http://schemas.microsoft.com/office/powerpoint/2010/main" val="127046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kumimoji="1" lang="ja-JP" altLang="en-US" sz="6000" dirty="0">
                <a:solidFill>
                  <a:srgbClr val="FFFFFF"/>
                </a:solidFill>
                <a:latin typeface="HGSｺﾞｼｯｸE" panose="020B0900000000000000" pitchFamily="50" charset="-128"/>
                <a:ea typeface="HGSｺﾞｼｯｸE" panose="020B0900000000000000" pitchFamily="50" charset="-128"/>
              </a:rPr>
              <a:t>システム処理の流れ</a:t>
            </a:r>
          </a:p>
        </p:txBody>
      </p:sp>
      <p:pic>
        <p:nvPicPr>
          <p:cNvPr id="5" name="図 4">
            <a:extLst>
              <a:ext uri="{FF2B5EF4-FFF2-40B4-BE49-F238E27FC236}">
                <a16:creationId xmlns:a16="http://schemas.microsoft.com/office/drawing/2014/main" id="{B7ACC0C0-5659-4337-78B9-1B34A8D0E905}"/>
              </a:ext>
            </a:extLst>
          </p:cNvPr>
          <p:cNvPicPr>
            <a:picLocks noChangeAspect="1"/>
          </p:cNvPicPr>
          <p:nvPr/>
        </p:nvPicPr>
        <p:blipFill>
          <a:blip r:embed="rId2"/>
          <a:stretch>
            <a:fillRect/>
          </a:stretch>
        </p:blipFill>
        <p:spPr>
          <a:xfrm>
            <a:off x="5306138" y="4739195"/>
            <a:ext cx="1480930" cy="1480930"/>
          </a:xfrm>
          <a:prstGeom prst="rect">
            <a:avLst/>
          </a:prstGeom>
        </p:spPr>
      </p:pic>
      <p:pic>
        <p:nvPicPr>
          <p:cNvPr id="6" name="図 5">
            <a:extLst>
              <a:ext uri="{FF2B5EF4-FFF2-40B4-BE49-F238E27FC236}">
                <a16:creationId xmlns:a16="http://schemas.microsoft.com/office/drawing/2014/main" id="{C43549E6-4F21-108F-73E4-51BE5AF55F59}"/>
              </a:ext>
            </a:extLst>
          </p:cNvPr>
          <p:cNvPicPr>
            <a:picLocks noChangeAspect="1"/>
          </p:cNvPicPr>
          <p:nvPr/>
        </p:nvPicPr>
        <p:blipFill>
          <a:blip r:embed="rId3"/>
          <a:stretch>
            <a:fillRect/>
          </a:stretch>
        </p:blipFill>
        <p:spPr>
          <a:xfrm>
            <a:off x="10153648" y="4767844"/>
            <a:ext cx="1290158" cy="1290158"/>
          </a:xfrm>
          <a:prstGeom prst="rect">
            <a:avLst/>
          </a:prstGeom>
        </p:spPr>
      </p:pic>
      <p:pic>
        <p:nvPicPr>
          <p:cNvPr id="7" name="図 6">
            <a:extLst>
              <a:ext uri="{FF2B5EF4-FFF2-40B4-BE49-F238E27FC236}">
                <a16:creationId xmlns:a16="http://schemas.microsoft.com/office/drawing/2014/main" id="{2D8EEB7B-DC6B-D3C2-C9D8-88C9EEA75C96}"/>
              </a:ext>
            </a:extLst>
          </p:cNvPr>
          <p:cNvPicPr>
            <a:picLocks noChangeAspect="1"/>
          </p:cNvPicPr>
          <p:nvPr/>
        </p:nvPicPr>
        <p:blipFill rotWithShape="1">
          <a:blip r:embed="rId4"/>
          <a:srcRect l="20000" t="23196" r="20555" b="23452"/>
          <a:stretch/>
        </p:blipFill>
        <p:spPr>
          <a:xfrm>
            <a:off x="2930228" y="3429000"/>
            <a:ext cx="1225786" cy="1100161"/>
          </a:xfrm>
          <a:prstGeom prst="rect">
            <a:avLst/>
          </a:prstGeom>
        </p:spPr>
      </p:pic>
      <p:pic>
        <p:nvPicPr>
          <p:cNvPr id="17" name="図 16">
            <a:extLst>
              <a:ext uri="{FF2B5EF4-FFF2-40B4-BE49-F238E27FC236}">
                <a16:creationId xmlns:a16="http://schemas.microsoft.com/office/drawing/2014/main" id="{AA96F267-C3E9-D1A0-A2AB-FE2866D535D6}"/>
              </a:ext>
            </a:extLst>
          </p:cNvPr>
          <p:cNvPicPr>
            <a:picLocks noChangeAspect="1"/>
          </p:cNvPicPr>
          <p:nvPr/>
        </p:nvPicPr>
        <p:blipFill>
          <a:blip r:embed="rId5"/>
          <a:stretch>
            <a:fillRect/>
          </a:stretch>
        </p:blipFill>
        <p:spPr>
          <a:xfrm>
            <a:off x="124363" y="4010058"/>
            <a:ext cx="2553404" cy="2553404"/>
          </a:xfrm>
          <a:prstGeom prst="rect">
            <a:avLst/>
          </a:prstGeom>
        </p:spPr>
      </p:pic>
      <p:cxnSp>
        <p:nvCxnSpPr>
          <p:cNvPr id="21" name="直線矢印コネクタ 20">
            <a:extLst>
              <a:ext uri="{FF2B5EF4-FFF2-40B4-BE49-F238E27FC236}">
                <a16:creationId xmlns:a16="http://schemas.microsoft.com/office/drawing/2014/main" id="{1F945E88-C910-997B-32C9-2E0E17F25FA8}"/>
              </a:ext>
            </a:extLst>
          </p:cNvPr>
          <p:cNvCxnSpPr>
            <a:cxnSpLocks/>
          </p:cNvCxnSpPr>
          <p:nvPr/>
        </p:nvCxnSpPr>
        <p:spPr>
          <a:xfrm>
            <a:off x="6884504" y="5686272"/>
            <a:ext cx="29949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A85AD897-F57B-6134-F39A-FC0F03C884CD}"/>
              </a:ext>
            </a:extLst>
          </p:cNvPr>
          <p:cNvCxnSpPr>
            <a:cxnSpLocks/>
          </p:cNvCxnSpPr>
          <p:nvPr/>
        </p:nvCxnSpPr>
        <p:spPr>
          <a:xfrm flipH="1">
            <a:off x="6884504" y="5252177"/>
            <a:ext cx="29949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199EEE29-B6B7-96B7-4D69-D9D196CBC2D3}"/>
              </a:ext>
            </a:extLst>
          </p:cNvPr>
          <p:cNvCxnSpPr/>
          <p:nvPr/>
        </p:nvCxnSpPr>
        <p:spPr>
          <a:xfrm>
            <a:off x="6036365" y="3783496"/>
            <a:ext cx="0" cy="821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直線矢印コネクタ 29">
            <a:extLst>
              <a:ext uri="{FF2B5EF4-FFF2-40B4-BE49-F238E27FC236}">
                <a16:creationId xmlns:a16="http://schemas.microsoft.com/office/drawing/2014/main" id="{6122C1E0-8468-5B50-DE97-139FA8E5BA7F}"/>
              </a:ext>
            </a:extLst>
          </p:cNvPr>
          <p:cNvCxnSpPr>
            <a:cxnSpLocks/>
          </p:cNvCxnSpPr>
          <p:nvPr/>
        </p:nvCxnSpPr>
        <p:spPr>
          <a:xfrm flipH="1">
            <a:off x="2880833" y="5201478"/>
            <a:ext cx="24253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線矢印コネクタ 31">
            <a:extLst>
              <a:ext uri="{FF2B5EF4-FFF2-40B4-BE49-F238E27FC236}">
                <a16:creationId xmlns:a16="http://schemas.microsoft.com/office/drawing/2014/main" id="{3D1497E0-9199-E664-469C-CBC23B004EF6}"/>
              </a:ext>
            </a:extLst>
          </p:cNvPr>
          <p:cNvCxnSpPr/>
          <p:nvPr/>
        </p:nvCxnSpPr>
        <p:spPr>
          <a:xfrm>
            <a:off x="2930228" y="5658678"/>
            <a:ext cx="24253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CDAC1279-414A-F971-54B5-A25EBCB7D502}"/>
              </a:ext>
            </a:extLst>
          </p:cNvPr>
          <p:cNvSpPr txBox="1"/>
          <p:nvPr/>
        </p:nvSpPr>
        <p:spPr>
          <a:xfrm>
            <a:off x="7061220" y="5720190"/>
            <a:ext cx="3090440" cy="369332"/>
          </a:xfrm>
          <a:prstGeom prst="rect">
            <a:avLst/>
          </a:prstGeom>
          <a:noFill/>
        </p:spPr>
        <p:txBody>
          <a:bodyPr wrap="square" rtlCol="0">
            <a:spAutoFit/>
          </a:bodyPr>
          <a:lstStyle/>
          <a:p>
            <a:r>
              <a:rPr kumimoji="1" lang="ja-JP" altLang="en-US" dirty="0">
                <a:latin typeface="HGS明朝E" panose="02020900000000000000" pitchFamily="18" charset="-128"/>
                <a:ea typeface="HGS明朝E" panose="02020900000000000000" pitchFamily="18" charset="-128"/>
              </a:rPr>
              <a:t>毎日２２時に通知を送信</a:t>
            </a:r>
          </a:p>
        </p:txBody>
      </p:sp>
      <p:sp>
        <p:nvSpPr>
          <p:cNvPr id="35" name="テキスト ボックス 34">
            <a:extLst>
              <a:ext uri="{FF2B5EF4-FFF2-40B4-BE49-F238E27FC236}">
                <a16:creationId xmlns:a16="http://schemas.microsoft.com/office/drawing/2014/main" id="{C13656F6-EE14-665E-D07C-DFFCB412FA3A}"/>
              </a:ext>
            </a:extLst>
          </p:cNvPr>
          <p:cNvSpPr txBox="1"/>
          <p:nvPr/>
        </p:nvSpPr>
        <p:spPr>
          <a:xfrm flipH="1">
            <a:off x="7299326" y="4850464"/>
            <a:ext cx="2351879" cy="369332"/>
          </a:xfrm>
          <a:prstGeom prst="rect">
            <a:avLst/>
          </a:prstGeom>
          <a:noFill/>
        </p:spPr>
        <p:txBody>
          <a:bodyPr wrap="square" rtlCol="0">
            <a:spAutoFit/>
          </a:bodyPr>
          <a:lstStyle/>
          <a:p>
            <a:r>
              <a:rPr kumimoji="1" lang="ja-JP" altLang="en-US" dirty="0">
                <a:latin typeface="HGS明朝E" panose="02020900000000000000" pitchFamily="18" charset="-128"/>
                <a:ea typeface="HGS明朝E" panose="02020900000000000000" pitchFamily="18" charset="-128"/>
              </a:rPr>
              <a:t>操作法 </a:t>
            </a:r>
            <a:r>
              <a:rPr kumimoji="1" lang="en-US" altLang="ja-JP" dirty="0">
                <a:latin typeface="HGS明朝E" panose="02020900000000000000" pitchFamily="18" charset="-128"/>
                <a:ea typeface="HGS明朝E" panose="02020900000000000000" pitchFamily="18" charset="-128"/>
              </a:rPr>
              <a:t>( ON</a:t>
            </a:r>
            <a:r>
              <a:rPr kumimoji="1" lang="ja-JP" altLang="en-US" dirty="0">
                <a:latin typeface="HGS明朝E" panose="02020900000000000000" pitchFamily="18" charset="-128"/>
                <a:ea typeface="HGS明朝E" panose="02020900000000000000" pitchFamily="18" charset="-128"/>
              </a:rPr>
              <a:t>・</a:t>
            </a:r>
            <a:r>
              <a:rPr kumimoji="1" lang="en-US" altLang="ja-JP" dirty="0">
                <a:latin typeface="HGS明朝E" panose="02020900000000000000" pitchFamily="18" charset="-128"/>
                <a:ea typeface="HGS明朝E" panose="02020900000000000000" pitchFamily="18" charset="-128"/>
              </a:rPr>
              <a:t>OFF )</a:t>
            </a:r>
            <a:endParaRPr kumimoji="1" lang="ja-JP" altLang="en-US" dirty="0">
              <a:latin typeface="HGS明朝E" panose="02020900000000000000" pitchFamily="18" charset="-128"/>
              <a:ea typeface="HGS明朝E" panose="02020900000000000000" pitchFamily="18" charset="-128"/>
            </a:endParaRPr>
          </a:p>
        </p:txBody>
      </p:sp>
      <p:sp>
        <p:nvSpPr>
          <p:cNvPr id="36" name="テキスト ボックス 35">
            <a:extLst>
              <a:ext uri="{FF2B5EF4-FFF2-40B4-BE49-F238E27FC236}">
                <a16:creationId xmlns:a16="http://schemas.microsoft.com/office/drawing/2014/main" id="{86762B6D-059A-DBE7-0480-28CEF458DD33}"/>
              </a:ext>
            </a:extLst>
          </p:cNvPr>
          <p:cNvSpPr txBox="1"/>
          <p:nvPr/>
        </p:nvSpPr>
        <p:spPr>
          <a:xfrm>
            <a:off x="2352745" y="4523538"/>
            <a:ext cx="3481480" cy="646331"/>
          </a:xfrm>
          <a:prstGeom prst="rect">
            <a:avLst/>
          </a:prstGeom>
          <a:noFill/>
        </p:spPr>
        <p:txBody>
          <a:bodyPr wrap="square" rtlCol="0">
            <a:spAutoFit/>
          </a:bodyPr>
          <a:lstStyle/>
          <a:p>
            <a:pPr algn="ctr"/>
            <a:r>
              <a:rPr kumimoji="1" lang="ja-JP" altLang="en-US" dirty="0">
                <a:latin typeface="HGS明朝E" panose="02020900000000000000" pitchFamily="18" charset="-128"/>
                <a:ea typeface="HGS明朝E" panose="02020900000000000000" pitchFamily="18" charset="-128"/>
              </a:rPr>
              <a:t>エアコンを</a:t>
            </a:r>
            <a:endParaRPr kumimoji="1" lang="en-US" altLang="ja-JP" dirty="0">
              <a:latin typeface="HGS明朝E" panose="02020900000000000000" pitchFamily="18" charset="-128"/>
              <a:ea typeface="HGS明朝E" panose="02020900000000000000" pitchFamily="18" charset="-128"/>
            </a:endParaRPr>
          </a:p>
          <a:p>
            <a:pPr algn="ctr"/>
            <a:r>
              <a:rPr kumimoji="1" lang="en-US" altLang="ja-JP" dirty="0">
                <a:latin typeface="HGS明朝E" panose="02020900000000000000" pitchFamily="18" charset="-128"/>
                <a:ea typeface="HGS明朝E" panose="02020900000000000000" pitchFamily="18" charset="-128"/>
              </a:rPr>
              <a:t>Remo3</a:t>
            </a:r>
            <a:r>
              <a:rPr kumimoji="1" lang="ja-JP" altLang="en-US" dirty="0">
                <a:latin typeface="HGS明朝E" panose="02020900000000000000" pitchFamily="18" charset="-128"/>
                <a:ea typeface="HGS明朝E" panose="02020900000000000000" pitchFamily="18" charset="-128"/>
              </a:rPr>
              <a:t>を介して稼働</a:t>
            </a:r>
          </a:p>
        </p:txBody>
      </p:sp>
      <p:sp>
        <p:nvSpPr>
          <p:cNvPr id="37" name="テキスト ボックス 36">
            <a:extLst>
              <a:ext uri="{FF2B5EF4-FFF2-40B4-BE49-F238E27FC236}">
                <a16:creationId xmlns:a16="http://schemas.microsoft.com/office/drawing/2014/main" id="{D4EA6678-5CA3-EF89-F0E9-5370A913F9DE}"/>
              </a:ext>
            </a:extLst>
          </p:cNvPr>
          <p:cNvSpPr txBox="1"/>
          <p:nvPr/>
        </p:nvSpPr>
        <p:spPr>
          <a:xfrm>
            <a:off x="3248127" y="5769201"/>
            <a:ext cx="2107406" cy="369332"/>
          </a:xfrm>
          <a:prstGeom prst="rect">
            <a:avLst/>
          </a:prstGeom>
          <a:noFill/>
        </p:spPr>
        <p:txBody>
          <a:bodyPr wrap="square" rtlCol="0">
            <a:spAutoFit/>
          </a:bodyPr>
          <a:lstStyle/>
          <a:p>
            <a:r>
              <a:rPr kumimoji="1" lang="ja-JP" altLang="en-US" dirty="0">
                <a:latin typeface="HGS明朝E" panose="02020900000000000000" pitchFamily="18" charset="-128"/>
                <a:ea typeface="HGS明朝E" panose="02020900000000000000" pitchFamily="18" charset="-128"/>
              </a:rPr>
              <a:t>操作ログを取得</a:t>
            </a:r>
          </a:p>
        </p:txBody>
      </p:sp>
      <p:sp>
        <p:nvSpPr>
          <p:cNvPr id="39" name="テキスト ボックス 38">
            <a:extLst>
              <a:ext uri="{FF2B5EF4-FFF2-40B4-BE49-F238E27FC236}">
                <a16:creationId xmlns:a16="http://schemas.microsoft.com/office/drawing/2014/main" id="{7499A807-A61C-32BC-C2D8-59C5AD114867}"/>
              </a:ext>
            </a:extLst>
          </p:cNvPr>
          <p:cNvSpPr txBox="1"/>
          <p:nvPr/>
        </p:nvSpPr>
        <p:spPr>
          <a:xfrm>
            <a:off x="6238506" y="4078832"/>
            <a:ext cx="2586037" cy="369332"/>
          </a:xfrm>
          <a:prstGeom prst="rect">
            <a:avLst/>
          </a:prstGeom>
          <a:noFill/>
        </p:spPr>
        <p:txBody>
          <a:bodyPr wrap="square" rtlCol="0">
            <a:spAutoFit/>
          </a:bodyPr>
          <a:lstStyle/>
          <a:p>
            <a:r>
              <a:rPr kumimoji="1" lang="ja-JP" altLang="en-US" dirty="0">
                <a:latin typeface="HGS明朝E" panose="02020900000000000000" pitchFamily="18" charset="-128"/>
                <a:ea typeface="HGS明朝E" panose="02020900000000000000" pitchFamily="18" charset="-128"/>
              </a:rPr>
              <a:t>電気代の料金設定</a:t>
            </a:r>
          </a:p>
        </p:txBody>
      </p:sp>
      <p:pic>
        <p:nvPicPr>
          <p:cNvPr id="4" name="グラフィックス 3">
            <a:extLst>
              <a:ext uri="{FF2B5EF4-FFF2-40B4-BE49-F238E27FC236}">
                <a16:creationId xmlns:a16="http://schemas.microsoft.com/office/drawing/2014/main" id="{07F39B88-3893-295A-81B0-6B640BEBBD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3358" y="1932013"/>
            <a:ext cx="1807862" cy="1665286"/>
          </a:xfrm>
          <a:prstGeom prst="rect">
            <a:avLst/>
          </a:prstGeom>
        </p:spPr>
      </p:pic>
    </p:spTree>
    <p:extLst>
      <p:ext uri="{BB962C8B-B14F-4D97-AF65-F5344CB8AC3E}">
        <p14:creationId xmlns:p14="http://schemas.microsoft.com/office/powerpoint/2010/main" val="351397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066A42DB-F174-FDFE-E4BF-CF1E688555F5}"/>
              </a:ext>
            </a:extLst>
          </p:cNvPr>
          <p:cNvSpPr>
            <a:spLocks noGrp="1"/>
          </p:cNvSpPr>
          <p:nvPr>
            <p:ph type="title"/>
          </p:nvPr>
        </p:nvSpPr>
        <p:spPr>
          <a:xfrm>
            <a:off x="1371599" y="294538"/>
            <a:ext cx="9895951" cy="1033669"/>
          </a:xfrm>
        </p:spPr>
        <p:txBody>
          <a:bodyPr>
            <a:normAutofit/>
          </a:bodyPr>
          <a:lstStyle/>
          <a:p>
            <a:r>
              <a:rPr kumimoji="1" lang="ja-JP" altLang="en-US" sz="6000" dirty="0">
                <a:solidFill>
                  <a:srgbClr val="FFFFFF"/>
                </a:solidFill>
                <a:latin typeface="HGSｺﾞｼｯｸE" panose="020B0900000000000000" pitchFamily="50" charset="-128"/>
                <a:ea typeface="HGSｺﾞｼｯｸE" panose="020B0900000000000000" pitchFamily="50" charset="-128"/>
              </a:rPr>
              <a:t>必要なモジュール</a:t>
            </a:r>
          </a:p>
        </p:txBody>
      </p:sp>
      <p:sp>
        <p:nvSpPr>
          <p:cNvPr id="3" name="コンテンツ プレースホルダー 2">
            <a:extLst>
              <a:ext uri="{FF2B5EF4-FFF2-40B4-BE49-F238E27FC236}">
                <a16:creationId xmlns:a16="http://schemas.microsoft.com/office/drawing/2014/main" id="{4A4925B6-95C3-63DD-C3F6-15D476573D8C}"/>
              </a:ext>
            </a:extLst>
          </p:cNvPr>
          <p:cNvSpPr>
            <a:spLocks noGrp="1"/>
          </p:cNvSpPr>
          <p:nvPr>
            <p:ph idx="1"/>
          </p:nvPr>
        </p:nvSpPr>
        <p:spPr>
          <a:xfrm>
            <a:off x="1371599" y="2318197"/>
            <a:ext cx="9822657" cy="3489672"/>
          </a:xfrm>
        </p:spPr>
        <p:txBody>
          <a:bodyPr anchor="t">
            <a:normAutofit fontScale="92500" lnSpcReduction="10000"/>
          </a:bodyPr>
          <a:lstStyle/>
          <a:p>
            <a:r>
              <a:rPr lang="ja-JP" altLang="en-US" dirty="0">
                <a:latin typeface="HGS明朝E" panose="02020900000000000000" pitchFamily="18" charset="-128"/>
                <a:ea typeface="HGS明朝E" panose="02020900000000000000" pitchFamily="18" charset="-128"/>
              </a:rPr>
              <a:t>スプレッドシート管理用プログラム</a:t>
            </a:r>
            <a:endParaRPr lang="en-US" altLang="ja-JP" dirty="0">
              <a:latin typeface="HGS明朝E" panose="02020900000000000000" pitchFamily="18" charset="-128"/>
              <a:ea typeface="HGS明朝E" panose="02020900000000000000" pitchFamily="18" charset="-128"/>
            </a:endParaRPr>
          </a:p>
          <a:p>
            <a:r>
              <a:rPr lang="en-US" altLang="ja-JP" dirty="0">
                <a:latin typeface="HGS明朝E" panose="02020900000000000000" pitchFamily="18" charset="-128"/>
                <a:ea typeface="HGS明朝E" panose="02020900000000000000" pitchFamily="18" charset="-128"/>
              </a:rPr>
              <a:t>Remo3</a:t>
            </a:r>
            <a:r>
              <a:rPr lang="ja-JP" altLang="en-US" dirty="0">
                <a:latin typeface="HGS明朝E" panose="02020900000000000000" pitchFamily="18" charset="-128"/>
                <a:ea typeface="HGS明朝E" panose="02020900000000000000" pitchFamily="18" charset="-128"/>
              </a:rPr>
              <a:t>からのデータ取得用プログラム</a:t>
            </a:r>
            <a:endParaRPr lang="en-US" altLang="ja-JP" dirty="0">
              <a:latin typeface="HGS明朝E" panose="02020900000000000000" pitchFamily="18" charset="-128"/>
              <a:ea typeface="HGS明朝E" panose="02020900000000000000" pitchFamily="18" charset="-128"/>
            </a:endParaRPr>
          </a:p>
          <a:p>
            <a:r>
              <a:rPr lang="ja-JP" altLang="en-US" dirty="0">
                <a:latin typeface="HGS明朝E" panose="02020900000000000000" pitchFamily="18" charset="-128"/>
                <a:ea typeface="HGS明朝E" panose="02020900000000000000" pitchFamily="18" charset="-128"/>
              </a:rPr>
              <a:t>センサデータ管理用プログラム</a:t>
            </a:r>
            <a:endParaRPr lang="en-US" altLang="ja-JP" dirty="0">
              <a:latin typeface="HGS明朝E" panose="02020900000000000000" pitchFamily="18" charset="-128"/>
              <a:ea typeface="HGS明朝E" panose="02020900000000000000" pitchFamily="18" charset="-128"/>
            </a:endParaRPr>
          </a:p>
          <a:p>
            <a:endParaRPr lang="en-US" altLang="ja-JP" dirty="0">
              <a:latin typeface="HGS明朝E" panose="02020900000000000000" pitchFamily="18" charset="-128"/>
              <a:ea typeface="HGS明朝E" panose="02020900000000000000" pitchFamily="18" charset="-128"/>
            </a:endParaRPr>
          </a:p>
          <a:p>
            <a:r>
              <a:rPr lang="en-US" altLang="ja-JP" dirty="0">
                <a:solidFill>
                  <a:srgbClr val="0070C0"/>
                </a:solidFill>
                <a:latin typeface="HGS明朝E" panose="02020900000000000000" pitchFamily="18" charset="-128"/>
                <a:ea typeface="HGS明朝E" panose="02020900000000000000" pitchFamily="18" charset="-128"/>
              </a:rPr>
              <a:t>LINE</a:t>
            </a:r>
            <a:r>
              <a:rPr lang="ja-JP" altLang="en-US" dirty="0">
                <a:solidFill>
                  <a:srgbClr val="0070C0"/>
                </a:solidFill>
                <a:latin typeface="HGS明朝E" panose="02020900000000000000" pitchFamily="18" charset="-128"/>
                <a:ea typeface="HGS明朝E" panose="02020900000000000000" pitchFamily="18" charset="-128"/>
              </a:rPr>
              <a:t>用プログラム </a:t>
            </a:r>
            <a:r>
              <a:rPr lang="en-US" altLang="ja-JP" dirty="0">
                <a:solidFill>
                  <a:srgbClr val="0070C0"/>
                </a:solidFill>
                <a:latin typeface="HGS明朝E" panose="02020900000000000000" pitchFamily="18" charset="-128"/>
                <a:ea typeface="HGS明朝E" panose="02020900000000000000" pitchFamily="18" charset="-128"/>
              </a:rPr>
              <a:t>( </a:t>
            </a:r>
            <a:r>
              <a:rPr lang="ja-JP" altLang="en-US" dirty="0">
                <a:solidFill>
                  <a:srgbClr val="0070C0"/>
                </a:solidFill>
                <a:latin typeface="HGS明朝E" panose="02020900000000000000" pitchFamily="18" charset="-128"/>
                <a:ea typeface="HGS明朝E" panose="02020900000000000000" pitchFamily="18" charset="-128"/>
              </a:rPr>
              <a:t>日時・稼働時間・電気代を通知、操作法を取得 </a:t>
            </a:r>
            <a:r>
              <a:rPr lang="en-US" altLang="ja-JP" dirty="0">
                <a:solidFill>
                  <a:srgbClr val="0070C0"/>
                </a:solidFill>
                <a:latin typeface="HGS明朝E" panose="02020900000000000000" pitchFamily="18" charset="-128"/>
                <a:ea typeface="HGS明朝E" panose="02020900000000000000" pitchFamily="18" charset="-128"/>
              </a:rPr>
              <a:t>)</a:t>
            </a:r>
          </a:p>
          <a:p>
            <a:r>
              <a:rPr lang="ja-JP" altLang="en-US" dirty="0">
                <a:solidFill>
                  <a:srgbClr val="0070C0"/>
                </a:solidFill>
                <a:latin typeface="HGS明朝E" panose="02020900000000000000" pitchFamily="18" charset="-128"/>
                <a:ea typeface="HGS明朝E" panose="02020900000000000000" pitchFamily="18" charset="-128"/>
              </a:rPr>
              <a:t>エアコン操作用プログラム</a:t>
            </a:r>
            <a:endParaRPr lang="en-US" altLang="ja-JP" dirty="0">
              <a:solidFill>
                <a:srgbClr val="0070C0"/>
              </a:solidFill>
              <a:latin typeface="HGS明朝E" panose="02020900000000000000" pitchFamily="18" charset="-128"/>
              <a:ea typeface="HGS明朝E" panose="02020900000000000000" pitchFamily="18" charset="-128"/>
            </a:endParaRPr>
          </a:p>
          <a:p>
            <a:r>
              <a:rPr lang="ja-JP" altLang="en-US" dirty="0">
                <a:solidFill>
                  <a:srgbClr val="0070C0"/>
                </a:solidFill>
                <a:latin typeface="HGS明朝E" panose="02020900000000000000" pitchFamily="18" charset="-128"/>
                <a:ea typeface="HGS明朝E" panose="02020900000000000000" pitchFamily="18" charset="-128"/>
              </a:rPr>
              <a:t>電気代計算プログラム</a:t>
            </a:r>
            <a:endParaRPr lang="en-US" altLang="ja-JP" dirty="0">
              <a:solidFill>
                <a:srgbClr val="0070C0"/>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4294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タイトル 1">
            <a:extLst>
              <a:ext uri="{FF2B5EF4-FFF2-40B4-BE49-F238E27FC236}">
                <a16:creationId xmlns:a16="http://schemas.microsoft.com/office/drawing/2014/main" id="{7FCC94E5-67E8-B083-A132-23A970E93FD2}"/>
              </a:ext>
            </a:extLst>
          </p:cNvPr>
          <p:cNvSpPr>
            <a:spLocks noGrp="1"/>
          </p:cNvSpPr>
          <p:nvPr>
            <p:ph type="title"/>
          </p:nvPr>
        </p:nvSpPr>
        <p:spPr>
          <a:xfrm>
            <a:off x="499924" y="2740212"/>
            <a:ext cx="9744006" cy="1377576"/>
          </a:xfrm>
        </p:spPr>
        <p:txBody>
          <a:bodyPr vert="horz" lIns="91440" tIns="45720" rIns="91440" bIns="45720" rtlCol="0" anchor="b">
            <a:normAutofit fontScale="90000"/>
          </a:bodyPr>
          <a:lstStyle/>
          <a:p>
            <a:r>
              <a:rPr lang="ja-JP" altLang="en-US" sz="8000" dirty="0">
                <a:solidFill>
                  <a:srgbClr val="FFFFFF"/>
                </a:solidFill>
                <a:latin typeface="HGSｺﾞｼｯｸE" panose="020B0900000000000000" pitchFamily="50" charset="-128"/>
                <a:ea typeface="HGSｺﾞｼｯｸE" panose="020B0900000000000000" pitchFamily="50" charset="-128"/>
              </a:rPr>
              <a:t>３</a:t>
            </a:r>
            <a:r>
              <a:rPr kumimoji="1" lang="ja-JP" altLang="en-US" sz="8000" kern="1200" dirty="0">
                <a:solidFill>
                  <a:srgbClr val="FFFFFF"/>
                </a:solidFill>
                <a:latin typeface="HGSｺﾞｼｯｸE" panose="020B0900000000000000" pitchFamily="50" charset="-128"/>
                <a:ea typeface="HGSｺﾞｼｯｸE" panose="020B0900000000000000" pitchFamily="50" charset="-128"/>
              </a:rPr>
              <a:t>．プロジェクト計画</a:t>
            </a:r>
            <a:endParaRPr kumimoji="1" lang="en-US" altLang="ja-JP" sz="8000" kern="1200" dirty="0">
              <a:solidFill>
                <a:srgbClr val="FFFFFF"/>
              </a:solidFill>
              <a:latin typeface="HGSｺﾞｼｯｸE" panose="020B0900000000000000" pitchFamily="50" charset="-128"/>
              <a:ea typeface="HGSｺﾞｼｯｸE" panose="020B0900000000000000" pitchFamily="50" charset="-128"/>
            </a:endParaRPr>
          </a:p>
        </p:txBody>
      </p:sp>
      <p:sp>
        <p:nvSpPr>
          <p:cNvPr id="3" name="テキスト プレースホルダー 2">
            <a:extLst>
              <a:ext uri="{FF2B5EF4-FFF2-40B4-BE49-F238E27FC236}">
                <a16:creationId xmlns:a16="http://schemas.microsoft.com/office/drawing/2014/main" id="{B7F1AA0F-9259-6D3A-FCCB-36A65E83A0F4}"/>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kumimoji="1" lang="en-US" altLang="ja-JP" sz="2400" kern="1200" dirty="0">
              <a:solidFill>
                <a:schemeClr val="tx1"/>
              </a:solidFill>
              <a:latin typeface="+mn-lt"/>
              <a:ea typeface="+mn-ea"/>
              <a:cs typeface="+mn-cs"/>
            </a:endParaRPr>
          </a:p>
        </p:txBody>
      </p:sp>
    </p:spTree>
    <p:extLst>
      <p:ext uri="{BB962C8B-B14F-4D97-AF65-F5344CB8AC3E}">
        <p14:creationId xmlns:p14="http://schemas.microsoft.com/office/powerpoint/2010/main" val="160425770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テーマ">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79315A272C4B1743B5996CDEEC5E1523" ma:contentTypeVersion="10" ma:contentTypeDescription="新しいドキュメントを作成します。" ma:contentTypeScope="" ma:versionID="033397e3a6c9ba7f4157ce93aa7c28e5">
  <xsd:schema xmlns:xsd="http://www.w3.org/2001/XMLSchema" xmlns:xs="http://www.w3.org/2001/XMLSchema" xmlns:p="http://schemas.microsoft.com/office/2006/metadata/properties" xmlns:ns3="504908d3-6153-479b-966b-10c3c81a024a" targetNamespace="http://schemas.microsoft.com/office/2006/metadata/properties" ma:root="true" ma:fieldsID="2eda8f3d6a06bbbc17eb73d20990f78f" ns3:_="">
    <xsd:import namespace="504908d3-6153-479b-966b-10c3c81a024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4908d3-6153-479b-966b-10c3c81a02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Location" ma:index="15" nillable="true" ma:displayName="Location" ma:indexed="true" ma:internalName="MediaServiceLocation"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937B46-6440-4324-A4F5-C47C4302BE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4908d3-6153-479b-966b-10c3c81a02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A420DD-D8D3-4D22-A299-04BE03DFA7D9}">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504908d3-6153-479b-966b-10c3c81a024a"/>
    <ds:schemaRef ds:uri="http://schemas.microsoft.com/office/2006/documentManagement/types"/>
    <ds:schemaRef ds:uri="http://purl.org/dc/terms/"/>
    <ds:schemaRef ds:uri="http://www.w3.org/XML/1998/namespace"/>
  </ds:schemaRefs>
</ds:datastoreItem>
</file>

<file path=customXml/itemProps3.xml><?xml version="1.0" encoding="utf-8"?>
<ds:datastoreItem xmlns:ds="http://schemas.openxmlformats.org/officeDocument/2006/customXml" ds:itemID="{390C19E5-1D3A-4789-B199-C0C10358E0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206</TotalTime>
  <Words>372</Words>
  <Application>Microsoft Office PowerPoint</Application>
  <PresentationFormat>ワイド画面</PresentationFormat>
  <Paragraphs>57</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HGSｺﾞｼｯｸE</vt:lpstr>
      <vt:lpstr>HGS明朝E</vt:lpstr>
      <vt:lpstr>Aptos</vt:lpstr>
      <vt:lpstr>Aptos Display</vt:lpstr>
      <vt:lpstr>Arial</vt:lpstr>
      <vt:lpstr>Office Theme</vt:lpstr>
      <vt:lpstr>中間発表</vt:lpstr>
      <vt:lpstr>１．要求仕様</vt:lpstr>
      <vt:lpstr>システムの概要</vt:lpstr>
      <vt:lpstr>要求仕様</vt:lpstr>
      <vt:lpstr>想定する利用者</vt:lpstr>
      <vt:lpstr>２．設計</vt:lpstr>
      <vt:lpstr>システム処理の流れ</vt:lpstr>
      <vt:lpstr>必要なモジュール</vt:lpstr>
      <vt:lpstr>３．プロジェクト計画</vt:lpstr>
      <vt:lpstr>開発体制</vt:lpstr>
      <vt:lpstr>開発スケジュール</vt:lpstr>
      <vt:lpstr>設計内容の概要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栗本 拓(is0722es)</dc:creator>
  <cp:lastModifiedBy>松尾 瑠星(is0743sx)</cp:lastModifiedBy>
  <cp:revision>29</cp:revision>
  <dcterms:created xsi:type="dcterms:W3CDTF">2024-04-24T05:36:47Z</dcterms:created>
  <dcterms:modified xsi:type="dcterms:W3CDTF">2024-04-30T09:58:33Z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0x01010079315A272C4B1743B5996CDEEC5E1523</vt:lpwstr>
  </property>
</Properties>
</file>