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31"/>
  </p:notesMasterIdLst>
  <p:sldIdLst>
    <p:sldId id="257" r:id="rId5"/>
    <p:sldId id="275" r:id="rId6"/>
    <p:sldId id="258" r:id="rId7"/>
    <p:sldId id="282" r:id="rId8"/>
    <p:sldId id="259" r:id="rId9"/>
    <p:sldId id="273" r:id="rId10"/>
    <p:sldId id="260" r:id="rId11"/>
    <p:sldId id="276" r:id="rId12"/>
    <p:sldId id="261" r:id="rId13"/>
    <p:sldId id="271" r:id="rId14"/>
    <p:sldId id="268" r:id="rId15"/>
    <p:sldId id="266" r:id="rId16"/>
    <p:sldId id="270" r:id="rId17"/>
    <p:sldId id="267" r:id="rId18"/>
    <p:sldId id="265" r:id="rId19"/>
    <p:sldId id="272" r:id="rId20"/>
    <p:sldId id="277" r:id="rId21"/>
    <p:sldId id="280" r:id="rId22"/>
    <p:sldId id="281" r:id="rId23"/>
    <p:sldId id="278" r:id="rId24"/>
    <p:sldId id="269" r:id="rId25"/>
    <p:sldId id="279" r:id="rId26"/>
    <p:sldId id="263" r:id="rId27"/>
    <p:sldId id="274" r:id="rId28"/>
    <p:sldId id="264" r:id="rId29"/>
    <p:sldId id="262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C941C-2D64-408A-BADE-3EB6F66ADF91}" v="904" dt="2024-07-16T14:47:26.076"/>
    <p1510:client id="{08CD5A4E-9379-A147-91E3-1A0266C386D9}" v="776" dt="2024-07-17T01:05:25.830"/>
    <p1510:client id="{5B7AA479-D5C7-E349-9344-BF90A7CB9FA5}" v="416" dt="2024-07-16T14:09:05.68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88C-FCDA-9248-BCE6-72232F6B773C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EDE99-611E-F247-8BE8-956CAE3FB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2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EDE99-611E-F247-8BE8-956CAE3FB6B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1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EDE99-611E-F247-8BE8-956CAE3FB6B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8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EDE99-611E-F247-8BE8-956CAE3FB6B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74800" y="1924805"/>
            <a:ext cx="7642400" cy="23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4796" y="4388873"/>
            <a:ext cx="7642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275067" y="-782860"/>
            <a:ext cx="1576320" cy="158928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722913" y="2709491"/>
            <a:ext cx="1427040" cy="1439040"/>
          </a:xfrm>
          <a:custGeom>
            <a:avLst/>
            <a:gdLst/>
            <a:ahLst/>
            <a:cxnLst/>
            <a:rect l="l" t="t" r="r" b="b"/>
            <a:pathLst>
              <a:path w="2973" h="2998" extrusionOk="0">
                <a:moveTo>
                  <a:pt x="1487" y="474"/>
                </a:moveTo>
                <a:cubicBezTo>
                  <a:pt x="926" y="474"/>
                  <a:pt x="470" y="933"/>
                  <a:pt x="470" y="1499"/>
                </a:cubicBezTo>
                <a:cubicBezTo>
                  <a:pt x="470" y="2064"/>
                  <a:pt x="926" y="2524"/>
                  <a:pt x="1487" y="2524"/>
                </a:cubicBezTo>
                <a:cubicBezTo>
                  <a:pt x="2047" y="2524"/>
                  <a:pt x="2504" y="2064"/>
                  <a:pt x="2504" y="1499"/>
                </a:cubicBezTo>
                <a:cubicBezTo>
                  <a:pt x="2504" y="933"/>
                  <a:pt x="2047" y="474"/>
                  <a:pt x="1487" y="474"/>
                </a:cubicBezTo>
                <a:moveTo>
                  <a:pt x="1487" y="2998"/>
                </a:moveTo>
                <a:cubicBezTo>
                  <a:pt x="667" y="2998"/>
                  <a:pt x="0" y="2325"/>
                  <a:pt x="0" y="1499"/>
                </a:cubicBezTo>
                <a:cubicBezTo>
                  <a:pt x="0" y="673"/>
                  <a:pt x="667" y="0"/>
                  <a:pt x="1487" y="0"/>
                </a:cubicBezTo>
                <a:cubicBezTo>
                  <a:pt x="2306" y="0"/>
                  <a:pt x="2973" y="673"/>
                  <a:pt x="2973" y="1499"/>
                </a:cubicBezTo>
                <a:cubicBezTo>
                  <a:pt x="2973" y="2325"/>
                  <a:pt x="2306" y="2998"/>
                  <a:pt x="1487" y="29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584867" y="6052020"/>
            <a:ext cx="2168160" cy="218592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97767" y="5733067"/>
            <a:ext cx="811200" cy="8112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355765" y="-397337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711934" y="6052031"/>
            <a:ext cx="609601" cy="460883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1037533" y="1197567"/>
            <a:ext cx="811200" cy="8112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2"/>
          <p:cNvGrpSpPr/>
          <p:nvPr/>
        </p:nvGrpSpPr>
        <p:grpSpPr>
          <a:xfrm>
            <a:off x="591205" y="292921"/>
            <a:ext cx="1142403" cy="1310157"/>
            <a:chOff x="426045" y="300875"/>
            <a:chExt cx="838440" cy="961560"/>
          </a:xfrm>
        </p:grpSpPr>
        <p:sp>
          <p:nvSpPr>
            <p:cNvPr id="19" name="Google Shape;19;p2"/>
            <p:cNvSpPr/>
            <p:nvPr/>
          </p:nvSpPr>
          <p:spPr>
            <a:xfrm>
              <a:off x="426045" y="300875"/>
              <a:ext cx="838440" cy="961560"/>
            </a:xfrm>
            <a:custGeom>
              <a:avLst/>
              <a:gdLst/>
              <a:ahLst/>
              <a:cxnLst/>
              <a:rect l="l" t="t" r="r" b="b"/>
              <a:pathLst>
                <a:path w="2329" h="2671" extrusionOk="0">
                  <a:moveTo>
                    <a:pt x="2323" y="657"/>
                  </a:moveTo>
                  <a:cubicBezTo>
                    <a:pt x="2317" y="576"/>
                    <a:pt x="2269" y="505"/>
                    <a:pt x="2197" y="470"/>
                  </a:cubicBezTo>
                  <a:lnTo>
                    <a:pt x="1259" y="21"/>
                  </a:lnTo>
                  <a:cubicBezTo>
                    <a:pt x="1199" y="-7"/>
                    <a:pt x="1129" y="-7"/>
                    <a:pt x="1069" y="21"/>
                  </a:cubicBezTo>
                  <a:lnTo>
                    <a:pt x="132" y="470"/>
                  </a:lnTo>
                  <a:cubicBezTo>
                    <a:pt x="59" y="505"/>
                    <a:pt x="12" y="576"/>
                    <a:pt x="6" y="657"/>
                  </a:cubicBezTo>
                  <a:cubicBezTo>
                    <a:pt x="-82" y="2027"/>
                    <a:pt x="790" y="2526"/>
                    <a:pt x="1076" y="2652"/>
                  </a:cubicBezTo>
                  <a:cubicBezTo>
                    <a:pt x="1132" y="2678"/>
                    <a:pt x="1196" y="2678"/>
                    <a:pt x="1253" y="2652"/>
                  </a:cubicBezTo>
                  <a:cubicBezTo>
                    <a:pt x="1539" y="2526"/>
                    <a:pt x="2410" y="2027"/>
                    <a:pt x="2323" y="657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7685" y="382955"/>
              <a:ext cx="695160" cy="797400"/>
            </a:xfrm>
            <a:custGeom>
              <a:avLst/>
              <a:gdLst/>
              <a:ahLst/>
              <a:cxnLst/>
              <a:rect l="l" t="t" r="r" b="b"/>
              <a:pathLst>
                <a:path w="1931" h="2215" extrusionOk="0">
                  <a:moveTo>
                    <a:pt x="1926" y="545"/>
                  </a:moveTo>
                  <a:cubicBezTo>
                    <a:pt x="1921" y="478"/>
                    <a:pt x="1881" y="419"/>
                    <a:pt x="1821" y="390"/>
                  </a:cubicBezTo>
                  <a:lnTo>
                    <a:pt x="1044" y="18"/>
                  </a:lnTo>
                  <a:cubicBezTo>
                    <a:pt x="994" y="-6"/>
                    <a:pt x="937" y="-6"/>
                    <a:pt x="887" y="18"/>
                  </a:cubicBezTo>
                  <a:lnTo>
                    <a:pt x="109" y="390"/>
                  </a:lnTo>
                  <a:cubicBezTo>
                    <a:pt x="50" y="419"/>
                    <a:pt x="10" y="478"/>
                    <a:pt x="5" y="545"/>
                  </a:cubicBezTo>
                  <a:cubicBezTo>
                    <a:pt x="-68" y="1681"/>
                    <a:pt x="655" y="2095"/>
                    <a:pt x="892" y="2199"/>
                  </a:cubicBezTo>
                  <a:cubicBezTo>
                    <a:pt x="939" y="2220"/>
                    <a:pt x="992" y="2220"/>
                    <a:pt x="1039" y="2199"/>
                  </a:cubicBezTo>
                  <a:cubicBezTo>
                    <a:pt x="1276" y="2095"/>
                    <a:pt x="1998" y="1681"/>
                    <a:pt x="1926" y="5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6085" y="453875"/>
              <a:ext cx="558000" cy="655560"/>
            </a:xfrm>
            <a:custGeom>
              <a:avLst/>
              <a:gdLst/>
              <a:ahLst/>
              <a:cxnLst/>
              <a:rect l="l" t="t" r="r" b="b"/>
              <a:pathLst>
                <a:path w="1550" h="1821" extrusionOk="0">
                  <a:moveTo>
                    <a:pt x="1259" y="1443"/>
                  </a:moveTo>
                  <a:cubicBezTo>
                    <a:pt x="1096" y="1652"/>
                    <a:pt x="906" y="1764"/>
                    <a:pt x="794" y="1817"/>
                  </a:cubicBezTo>
                  <a:cubicBezTo>
                    <a:pt x="787" y="1820"/>
                    <a:pt x="780" y="1821"/>
                    <a:pt x="772" y="1821"/>
                  </a:cubicBezTo>
                  <a:cubicBezTo>
                    <a:pt x="767" y="1821"/>
                    <a:pt x="761" y="1819"/>
                    <a:pt x="756" y="1817"/>
                  </a:cubicBezTo>
                  <a:cubicBezTo>
                    <a:pt x="644" y="1764"/>
                    <a:pt x="455" y="1652"/>
                    <a:pt x="292" y="1443"/>
                  </a:cubicBezTo>
                  <a:cubicBezTo>
                    <a:pt x="79" y="1169"/>
                    <a:pt x="-18" y="816"/>
                    <a:pt x="3" y="392"/>
                  </a:cubicBezTo>
                  <a:cubicBezTo>
                    <a:pt x="4" y="375"/>
                    <a:pt x="14" y="360"/>
                    <a:pt x="29" y="353"/>
                  </a:cubicBezTo>
                  <a:lnTo>
                    <a:pt x="756" y="5"/>
                  </a:lnTo>
                  <a:cubicBezTo>
                    <a:pt x="761" y="2"/>
                    <a:pt x="767" y="1"/>
                    <a:pt x="772" y="0"/>
                  </a:cubicBezTo>
                  <a:cubicBezTo>
                    <a:pt x="780" y="0"/>
                    <a:pt x="788" y="1"/>
                    <a:pt x="795" y="5"/>
                  </a:cubicBezTo>
                  <a:lnTo>
                    <a:pt x="1521" y="353"/>
                  </a:lnTo>
                  <a:cubicBezTo>
                    <a:pt x="1537" y="360"/>
                    <a:pt x="1547" y="375"/>
                    <a:pt x="1547" y="392"/>
                  </a:cubicBezTo>
                  <a:cubicBezTo>
                    <a:pt x="1569" y="816"/>
                    <a:pt x="1472" y="1169"/>
                    <a:pt x="1259" y="1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4005" y="453875"/>
              <a:ext cx="280080" cy="655560"/>
            </a:xfrm>
            <a:custGeom>
              <a:avLst/>
              <a:gdLst/>
              <a:ahLst/>
              <a:cxnLst/>
              <a:rect l="l" t="t" r="r" b="b"/>
              <a:pathLst>
                <a:path w="778" h="1821" extrusionOk="0">
                  <a:moveTo>
                    <a:pt x="487" y="1443"/>
                  </a:moveTo>
                  <a:cubicBezTo>
                    <a:pt x="324" y="1652"/>
                    <a:pt x="134" y="1764"/>
                    <a:pt x="22" y="1817"/>
                  </a:cubicBezTo>
                  <a:cubicBezTo>
                    <a:pt x="15" y="1820"/>
                    <a:pt x="8" y="1821"/>
                    <a:pt x="0" y="1821"/>
                  </a:cubicBezTo>
                  <a:lnTo>
                    <a:pt x="0" y="0"/>
                  </a:lnTo>
                  <a:cubicBezTo>
                    <a:pt x="8" y="0"/>
                    <a:pt x="16" y="1"/>
                    <a:pt x="23" y="5"/>
                  </a:cubicBezTo>
                  <a:lnTo>
                    <a:pt x="749" y="353"/>
                  </a:lnTo>
                  <a:cubicBezTo>
                    <a:pt x="765" y="360"/>
                    <a:pt x="775" y="375"/>
                    <a:pt x="775" y="392"/>
                  </a:cubicBezTo>
                  <a:cubicBezTo>
                    <a:pt x="797" y="816"/>
                    <a:pt x="700" y="1169"/>
                    <a:pt x="487" y="1443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325" y="631355"/>
              <a:ext cx="191880" cy="105120"/>
            </a:xfrm>
            <a:custGeom>
              <a:avLst/>
              <a:gdLst/>
              <a:ahLst/>
              <a:cxnLst/>
              <a:rect l="l" t="t" r="r" b="b"/>
              <a:pathLst>
                <a:path w="533" h="292" extrusionOk="0">
                  <a:moveTo>
                    <a:pt x="266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92"/>
                  </a:lnTo>
                  <a:lnTo>
                    <a:pt x="97" y="292"/>
                  </a:lnTo>
                  <a:lnTo>
                    <a:pt x="97" y="268"/>
                  </a:lnTo>
                  <a:cubicBezTo>
                    <a:pt x="97" y="173"/>
                    <a:pt x="173" y="97"/>
                    <a:pt x="266" y="97"/>
                  </a:cubicBezTo>
                  <a:cubicBezTo>
                    <a:pt x="360" y="97"/>
                    <a:pt x="436" y="173"/>
                    <a:pt x="436" y="268"/>
                  </a:cubicBezTo>
                  <a:lnTo>
                    <a:pt x="436" y="292"/>
                  </a:lnTo>
                  <a:lnTo>
                    <a:pt x="533" y="292"/>
                  </a:lnTo>
                  <a:lnTo>
                    <a:pt x="533" y="268"/>
                  </a:lnTo>
                  <a:cubicBezTo>
                    <a:pt x="533" y="120"/>
                    <a:pt x="413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845" y="753035"/>
              <a:ext cx="240840" cy="179280"/>
            </a:xfrm>
            <a:custGeom>
              <a:avLst/>
              <a:gdLst/>
              <a:ahLst/>
              <a:cxnLst/>
              <a:rect l="l" t="t" r="r" b="b"/>
              <a:pathLst>
                <a:path w="669" h="498" extrusionOk="0">
                  <a:moveTo>
                    <a:pt x="358" y="269"/>
                  </a:moveTo>
                  <a:lnTo>
                    <a:pt x="369" y="376"/>
                  </a:lnTo>
                  <a:lnTo>
                    <a:pt x="299" y="376"/>
                  </a:lnTo>
                  <a:lnTo>
                    <a:pt x="310" y="269"/>
                  </a:lnTo>
                  <a:cubicBezTo>
                    <a:pt x="283" y="259"/>
                    <a:pt x="263" y="233"/>
                    <a:pt x="263" y="201"/>
                  </a:cubicBezTo>
                  <a:cubicBezTo>
                    <a:pt x="263" y="161"/>
                    <a:pt x="295" y="129"/>
                    <a:pt x="334" y="129"/>
                  </a:cubicBezTo>
                  <a:cubicBezTo>
                    <a:pt x="374" y="129"/>
                    <a:pt x="406" y="161"/>
                    <a:pt x="406" y="201"/>
                  </a:cubicBezTo>
                  <a:cubicBezTo>
                    <a:pt x="406" y="233"/>
                    <a:pt x="386" y="259"/>
                    <a:pt x="358" y="269"/>
                  </a:cubicBezTo>
                  <a:moveTo>
                    <a:pt x="636" y="0"/>
                  </a:moveTo>
                  <a:lnTo>
                    <a:pt x="33" y="0"/>
                  </a:lnTo>
                  <a:cubicBezTo>
                    <a:pt x="14" y="0"/>
                    <a:pt x="0" y="14"/>
                    <a:pt x="0" y="33"/>
                  </a:cubicBezTo>
                  <a:lnTo>
                    <a:pt x="0" y="464"/>
                  </a:lnTo>
                  <a:cubicBezTo>
                    <a:pt x="0" y="483"/>
                    <a:pt x="14" y="498"/>
                    <a:pt x="33" y="498"/>
                  </a:cubicBezTo>
                  <a:lnTo>
                    <a:pt x="636" y="498"/>
                  </a:lnTo>
                  <a:cubicBezTo>
                    <a:pt x="654" y="498"/>
                    <a:pt x="669" y="483"/>
                    <a:pt x="669" y="464"/>
                  </a:cubicBezTo>
                  <a:lnTo>
                    <a:pt x="669" y="33"/>
                  </a:lnTo>
                  <a:cubicBezTo>
                    <a:pt x="669" y="14"/>
                    <a:pt x="654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0830156" y="5130479"/>
            <a:ext cx="1001264" cy="1310163"/>
            <a:chOff x="8202174" y="3933452"/>
            <a:chExt cx="608400" cy="796097"/>
          </a:xfrm>
        </p:grpSpPr>
        <p:sp>
          <p:nvSpPr>
            <p:cNvPr id="26" name="Google Shape;26;p2"/>
            <p:cNvSpPr/>
            <p:nvPr/>
          </p:nvSpPr>
          <p:spPr>
            <a:xfrm>
              <a:off x="8264498" y="3933452"/>
              <a:ext cx="517139" cy="664034"/>
            </a:xfrm>
            <a:custGeom>
              <a:avLst/>
              <a:gdLst/>
              <a:ahLst/>
              <a:cxnLst/>
              <a:rect l="l" t="t" r="r" b="b"/>
              <a:pathLst>
                <a:path w="697" h="895" extrusionOk="0">
                  <a:moveTo>
                    <a:pt x="697" y="895"/>
                  </a:moveTo>
                  <a:lnTo>
                    <a:pt x="0" y="895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5"/>
                  </a:ln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202174" y="3989097"/>
              <a:ext cx="517139" cy="663292"/>
            </a:xfrm>
            <a:custGeom>
              <a:avLst/>
              <a:gdLst/>
              <a:ahLst/>
              <a:cxnLst/>
              <a:rect l="l" t="t" r="r" b="b"/>
              <a:pathLst>
                <a:path w="697" h="894" extrusionOk="0">
                  <a:moveTo>
                    <a:pt x="697" y="894"/>
                  </a:moveTo>
                  <a:lnTo>
                    <a:pt x="0" y="894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49659" y="406254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49659" y="456112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49659" y="4117451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20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49659" y="4173096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2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49659" y="4228742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49659" y="4284387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49659" y="433929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249659" y="4394935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9659" y="445058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9659" y="4505483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87247" y="4503999"/>
              <a:ext cx="223327" cy="225549"/>
            </a:xfrm>
            <a:custGeom>
              <a:avLst/>
              <a:gdLst/>
              <a:ahLst/>
              <a:cxnLst/>
              <a:rect l="l" t="t" r="r" b="b"/>
              <a:pathLst>
                <a:path w="301" h="304" extrusionOk="0">
                  <a:moveTo>
                    <a:pt x="301" y="152"/>
                  </a:moveTo>
                  <a:cubicBezTo>
                    <a:pt x="301" y="236"/>
                    <a:pt x="233" y="304"/>
                    <a:pt x="150" y="304"/>
                  </a:cubicBezTo>
                  <a:cubicBezTo>
                    <a:pt x="67" y="304"/>
                    <a:pt x="0" y="236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233" y="0"/>
                    <a:pt x="301" y="68"/>
                    <a:pt x="301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30281" y="4561128"/>
              <a:ext cx="135035" cy="122420"/>
            </a:xfrm>
            <a:custGeom>
              <a:avLst/>
              <a:gdLst/>
              <a:ahLst/>
              <a:cxnLst/>
              <a:rect l="l" t="t" r="r" b="b"/>
              <a:pathLst>
                <a:path w="182" h="165" extrusionOk="0">
                  <a:moveTo>
                    <a:pt x="74" y="165"/>
                  </a:moveTo>
                  <a:cubicBezTo>
                    <a:pt x="67" y="165"/>
                    <a:pt x="61" y="162"/>
                    <a:pt x="57" y="156"/>
                  </a:cubicBezTo>
                  <a:lnTo>
                    <a:pt x="4" y="86"/>
                  </a:lnTo>
                  <a:cubicBezTo>
                    <a:pt x="-2" y="76"/>
                    <a:pt x="0" y="63"/>
                    <a:pt x="9" y="56"/>
                  </a:cubicBezTo>
                  <a:cubicBezTo>
                    <a:pt x="18" y="49"/>
                    <a:pt x="31" y="51"/>
                    <a:pt x="38" y="60"/>
                  </a:cubicBezTo>
                  <a:lnTo>
                    <a:pt x="74" y="108"/>
                  </a:lnTo>
                  <a:lnTo>
                    <a:pt x="145" y="9"/>
                  </a:lnTo>
                  <a:cubicBezTo>
                    <a:pt x="151" y="-1"/>
                    <a:pt x="164" y="-3"/>
                    <a:pt x="173" y="4"/>
                  </a:cubicBezTo>
                  <a:cubicBezTo>
                    <a:pt x="183" y="10"/>
                    <a:pt x="185" y="24"/>
                    <a:pt x="178" y="33"/>
                  </a:cubicBezTo>
                  <a:lnTo>
                    <a:pt x="90" y="156"/>
                  </a:lnTo>
                  <a:cubicBezTo>
                    <a:pt x="87" y="162"/>
                    <a:pt x="81" y="165"/>
                    <a:pt x="74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2274799" y="6440630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97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A4C59E-0A7C-BC5A-6CF8-63BA9AB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22ECA4-D6EA-A095-F90A-D284D4C3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3CB5BA-91C7-DF64-3D57-807D0A10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7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1908A-35F8-4ED0-806B-3FA78EE4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F5CF2-0C1F-A4DD-00D3-58CE96A0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669A05-D091-A854-EEDD-53FC022B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A8D44B-DB96-484B-61E1-BD945EE8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FCFD33-7990-8ED7-6BBF-34FE6447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89C95-C0DB-DE7F-8857-A55D4AFA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25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2485C-5F19-8FA1-225A-02187570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03D0C0-5774-C224-45BF-F1A68A557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508ACB-DC27-CED5-528C-F67DF8D5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A6605-293F-6D0E-F5E5-80AB40AE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A2E6A0-A75D-B2F7-DBF8-233C28A8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FB6BF6-817C-7B96-F276-B556F58C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20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AF238-C098-855F-A628-9E896C9D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8542EF-B655-5907-646F-E7850B80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B23E46-42D3-18E1-9CF3-C982489A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0E8E4-0F74-5167-215F-9850815B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4F61E-E714-9091-A610-CF6D9DD5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1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88A839-D5AD-431D-B8AD-BF7C10DC1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FBD18-E7E0-D1F9-D0C6-48DB5A84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43F26-336B-EC47-84CA-330D19D5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35523-842B-FD83-A7DE-6857A44E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B85407-67A6-B0A4-8074-AF4F177B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5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74800" y="1924805"/>
            <a:ext cx="7642400" cy="23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4796" y="4388873"/>
            <a:ext cx="7642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275067" y="-782860"/>
            <a:ext cx="1576320" cy="158928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722913" y="2709491"/>
            <a:ext cx="1427040" cy="1439040"/>
          </a:xfrm>
          <a:custGeom>
            <a:avLst/>
            <a:gdLst/>
            <a:ahLst/>
            <a:cxnLst/>
            <a:rect l="l" t="t" r="r" b="b"/>
            <a:pathLst>
              <a:path w="2973" h="2998" extrusionOk="0">
                <a:moveTo>
                  <a:pt x="1487" y="474"/>
                </a:moveTo>
                <a:cubicBezTo>
                  <a:pt x="926" y="474"/>
                  <a:pt x="470" y="933"/>
                  <a:pt x="470" y="1499"/>
                </a:cubicBezTo>
                <a:cubicBezTo>
                  <a:pt x="470" y="2064"/>
                  <a:pt x="926" y="2524"/>
                  <a:pt x="1487" y="2524"/>
                </a:cubicBezTo>
                <a:cubicBezTo>
                  <a:pt x="2047" y="2524"/>
                  <a:pt x="2504" y="2064"/>
                  <a:pt x="2504" y="1499"/>
                </a:cubicBezTo>
                <a:cubicBezTo>
                  <a:pt x="2504" y="933"/>
                  <a:pt x="2047" y="474"/>
                  <a:pt x="1487" y="474"/>
                </a:cubicBezTo>
                <a:moveTo>
                  <a:pt x="1487" y="2998"/>
                </a:moveTo>
                <a:cubicBezTo>
                  <a:pt x="667" y="2998"/>
                  <a:pt x="0" y="2325"/>
                  <a:pt x="0" y="1499"/>
                </a:cubicBezTo>
                <a:cubicBezTo>
                  <a:pt x="0" y="673"/>
                  <a:pt x="667" y="0"/>
                  <a:pt x="1487" y="0"/>
                </a:cubicBezTo>
                <a:cubicBezTo>
                  <a:pt x="2306" y="0"/>
                  <a:pt x="2973" y="673"/>
                  <a:pt x="2973" y="1499"/>
                </a:cubicBezTo>
                <a:cubicBezTo>
                  <a:pt x="2973" y="2325"/>
                  <a:pt x="2306" y="2998"/>
                  <a:pt x="1487" y="29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584867" y="6052020"/>
            <a:ext cx="2168160" cy="218592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97767" y="5733067"/>
            <a:ext cx="811200" cy="8112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355765" y="-397337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711934" y="6052031"/>
            <a:ext cx="609601" cy="460883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1037533" y="1197567"/>
            <a:ext cx="811200" cy="8112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2"/>
          <p:cNvGrpSpPr/>
          <p:nvPr/>
        </p:nvGrpSpPr>
        <p:grpSpPr>
          <a:xfrm>
            <a:off x="591205" y="292921"/>
            <a:ext cx="1142403" cy="1310157"/>
            <a:chOff x="426045" y="300875"/>
            <a:chExt cx="838440" cy="961560"/>
          </a:xfrm>
        </p:grpSpPr>
        <p:sp>
          <p:nvSpPr>
            <p:cNvPr id="19" name="Google Shape;19;p2"/>
            <p:cNvSpPr/>
            <p:nvPr/>
          </p:nvSpPr>
          <p:spPr>
            <a:xfrm>
              <a:off x="426045" y="300875"/>
              <a:ext cx="838440" cy="961560"/>
            </a:xfrm>
            <a:custGeom>
              <a:avLst/>
              <a:gdLst/>
              <a:ahLst/>
              <a:cxnLst/>
              <a:rect l="l" t="t" r="r" b="b"/>
              <a:pathLst>
                <a:path w="2329" h="2671" extrusionOk="0">
                  <a:moveTo>
                    <a:pt x="2323" y="657"/>
                  </a:moveTo>
                  <a:cubicBezTo>
                    <a:pt x="2317" y="576"/>
                    <a:pt x="2269" y="505"/>
                    <a:pt x="2197" y="470"/>
                  </a:cubicBezTo>
                  <a:lnTo>
                    <a:pt x="1259" y="21"/>
                  </a:lnTo>
                  <a:cubicBezTo>
                    <a:pt x="1199" y="-7"/>
                    <a:pt x="1129" y="-7"/>
                    <a:pt x="1069" y="21"/>
                  </a:cubicBezTo>
                  <a:lnTo>
                    <a:pt x="132" y="470"/>
                  </a:lnTo>
                  <a:cubicBezTo>
                    <a:pt x="59" y="505"/>
                    <a:pt x="12" y="576"/>
                    <a:pt x="6" y="657"/>
                  </a:cubicBezTo>
                  <a:cubicBezTo>
                    <a:pt x="-82" y="2027"/>
                    <a:pt x="790" y="2526"/>
                    <a:pt x="1076" y="2652"/>
                  </a:cubicBezTo>
                  <a:cubicBezTo>
                    <a:pt x="1132" y="2678"/>
                    <a:pt x="1196" y="2678"/>
                    <a:pt x="1253" y="2652"/>
                  </a:cubicBezTo>
                  <a:cubicBezTo>
                    <a:pt x="1539" y="2526"/>
                    <a:pt x="2410" y="2027"/>
                    <a:pt x="2323" y="657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7685" y="382955"/>
              <a:ext cx="695160" cy="797400"/>
            </a:xfrm>
            <a:custGeom>
              <a:avLst/>
              <a:gdLst/>
              <a:ahLst/>
              <a:cxnLst/>
              <a:rect l="l" t="t" r="r" b="b"/>
              <a:pathLst>
                <a:path w="1931" h="2215" extrusionOk="0">
                  <a:moveTo>
                    <a:pt x="1926" y="545"/>
                  </a:moveTo>
                  <a:cubicBezTo>
                    <a:pt x="1921" y="478"/>
                    <a:pt x="1881" y="419"/>
                    <a:pt x="1821" y="390"/>
                  </a:cubicBezTo>
                  <a:lnTo>
                    <a:pt x="1044" y="18"/>
                  </a:lnTo>
                  <a:cubicBezTo>
                    <a:pt x="994" y="-6"/>
                    <a:pt x="937" y="-6"/>
                    <a:pt x="887" y="18"/>
                  </a:cubicBezTo>
                  <a:lnTo>
                    <a:pt x="109" y="390"/>
                  </a:lnTo>
                  <a:cubicBezTo>
                    <a:pt x="50" y="419"/>
                    <a:pt x="10" y="478"/>
                    <a:pt x="5" y="545"/>
                  </a:cubicBezTo>
                  <a:cubicBezTo>
                    <a:pt x="-68" y="1681"/>
                    <a:pt x="655" y="2095"/>
                    <a:pt x="892" y="2199"/>
                  </a:cubicBezTo>
                  <a:cubicBezTo>
                    <a:pt x="939" y="2220"/>
                    <a:pt x="992" y="2220"/>
                    <a:pt x="1039" y="2199"/>
                  </a:cubicBezTo>
                  <a:cubicBezTo>
                    <a:pt x="1276" y="2095"/>
                    <a:pt x="1998" y="1681"/>
                    <a:pt x="1926" y="5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6085" y="453875"/>
              <a:ext cx="558000" cy="655560"/>
            </a:xfrm>
            <a:custGeom>
              <a:avLst/>
              <a:gdLst/>
              <a:ahLst/>
              <a:cxnLst/>
              <a:rect l="l" t="t" r="r" b="b"/>
              <a:pathLst>
                <a:path w="1550" h="1821" extrusionOk="0">
                  <a:moveTo>
                    <a:pt x="1259" y="1443"/>
                  </a:moveTo>
                  <a:cubicBezTo>
                    <a:pt x="1096" y="1652"/>
                    <a:pt x="906" y="1764"/>
                    <a:pt x="794" y="1817"/>
                  </a:cubicBezTo>
                  <a:cubicBezTo>
                    <a:pt x="787" y="1820"/>
                    <a:pt x="780" y="1821"/>
                    <a:pt x="772" y="1821"/>
                  </a:cubicBezTo>
                  <a:cubicBezTo>
                    <a:pt x="767" y="1821"/>
                    <a:pt x="761" y="1819"/>
                    <a:pt x="756" y="1817"/>
                  </a:cubicBezTo>
                  <a:cubicBezTo>
                    <a:pt x="644" y="1764"/>
                    <a:pt x="455" y="1652"/>
                    <a:pt x="292" y="1443"/>
                  </a:cubicBezTo>
                  <a:cubicBezTo>
                    <a:pt x="79" y="1169"/>
                    <a:pt x="-18" y="816"/>
                    <a:pt x="3" y="392"/>
                  </a:cubicBezTo>
                  <a:cubicBezTo>
                    <a:pt x="4" y="375"/>
                    <a:pt x="14" y="360"/>
                    <a:pt x="29" y="353"/>
                  </a:cubicBezTo>
                  <a:lnTo>
                    <a:pt x="756" y="5"/>
                  </a:lnTo>
                  <a:cubicBezTo>
                    <a:pt x="761" y="2"/>
                    <a:pt x="767" y="1"/>
                    <a:pt x="772" y="0"/>
                  </a:cubicBezTo>
                  <a:cubicBezTo>
                    <a:pt x="780" y="0"/>
                    <a:pt x="788" y="1"/>
                    <a:pt x="795" y="5"/>
                  </a:cubicBezTo>
                  <a:lnTo>
                    <a:pt x="1521" y="353"/>
                  </a:lnTo>
                  <a:cubicBezTo>
                    <a:pt x="1537" y="360"/>
                    <a:pt x="1547" y="375"/>
                    <a:pt x="1547" y="392"/>
                  </a:cubicBezTo>
                  <a:cubicBezTo>
                    <a:pt x="1569" y="816"/>
                    <a:pt x="1472" y="1169"/>
                    <a:pt x="1259" y="1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4005" y="453875"/>
              <a:ext cx="280080" cy="655560"/>
            </a:xfrm>
            <a:custGeom>
              <a:avLst/>
              <a:gdLst/>
              <a:ahLst/>
              <a:cxnLst/>
              <a:rect l="l" t="t" r="r" b="b"/>
              <a:pathLst>
                <a:path w="778" h="1821" extrusionOk="0">
                  <a:moveTo>
                    <a:pt x="487" y="1443"/>
                  </a:moveTo>
                  <a:cubicBezTo>
                    <a:pt x="324" y="1652"/>
                    <a:pt x="134" y="1764"/>
                    <a:pt x="22" y="1817"/>
                  </a:cubicBezTo>
                  <a:cubicBezTo>
                    <a:pt x="15" y="1820"/>
                    <a:pt x="8" y="1821"/>
                    <a:pt x="0" y="1821"/>
                  </a:cubicBezTo>
                  <a:lnTo>
                    <a:pt x="0" y="0"/>
                  </a:lnTo>
                  <a:cubicBezTo>
                    <a:pt x="8" y="0"/>
                    <a:pt x="16" y="1"/>
                    <a:pt x="23" y="5"/>
                  </a:cubicBezTo>
                  <a:lnTo>
                    <a:pt x="749" y="353"/>
                  </a:lnTo>
                  <a:cubicBezTo>
                    <a:pt x="765" y="360"/>
                    <a:pt x="775" y="375"/>
                    <a:pt x="775" y="392"/>
                  </a:cubicBezTo>
                  <a:cubicBezTo>
                    <a:pt x="797" y="816"/>
                    <a:pt x="700" y="1169"/>
                    <a:pt x="487" y="1443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325" y="631355"/>
              <a:ext cx="191880" cy="105120"/>
            </a:xfrm>
            <a:custGeom>
              <a:avLst/>
              <a:gdLst/>
              <a:ahLst/>
              <a:cxnLst/>
              <a:rect l="l" t="t" r="r" b="b"/>
              <a:pathLst>
                <a:path w="533" h="292" extrusionOk="0">
                  <a:moveTo>
                    <a:pt x="266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92"/>
                  </a:lnTo>
                  <a:lnTo>
                    <a:pt x="97" y="292"/>
                  </a:lnTo>
                  <a:lnTo>
                    <a:pt x="97" y="268"/>
                  </a:lnTo>
                  <a:cubicBezTo>
                    <a:pt x="97" y="173"/>
                    <a:pt x="173" y="97"/>
                    <a:pt x="266" y="97"/>
                  </a:cubicBezTo>
                  <a:cubicBezTo>
                    <a:pt x="360" y="97"/>
                    <a:pt x="436" y="173"/>
                    <a:pt x="436" y="268"/>
                  </a:cubicBezTo>
                  <a:lnTo>
                    <a:pt x="436" y="292"/>
                  </a:lnTo>
                  <a:lnTo>
                    <a:pt x="533" y="292"/>
                  </a:lnTo>
                  <a:lnTo>
                    <a:pt x="533" y="268"/>
                  </a:lnTo>
                  <a:cubicBezTo>
                    <a:pt x="533" y="120"/>
                    <a:pt x="413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845" y="753035"/>
              <a:ext cx="240840" cy="179280"/>
            </a:xfrm>
            <a:custGeom>
              <a:avLst/>
              <a:gdLst/>
              <a:ahLst/>
              <a:cxnLst/>
              <a:rect l="l" t="t" r="r" b="b"/>
              <a:pathLst>
                <a:path w="669" h="498" extrusionOk="0">
                  <a:moveTo>
                    <a:pt x="358" y="269"/>
                  </a:moveTo>
                  <a:lnTo>
                    <a:pt x="369" y="376"/>
                  </a:lnTo>
                  <a:lnTo>
                    <a:pt x="299" y="376"/>
                  </a:lnTo>
                  <a:lnTo>
                    <a:pt x="310" y="269"/>
                  </a:lnTo>
                  <a:cubicBezTo>
                    <a:pt x="283" y="259"/>
                    <a:pt x="263" y="233"/>
                    <a:pt x="263" y="201"/>
                  </a:cubicBezTo>
                  <a:cubicBezTo>
                    <a:pt x="263" y="161"/>
                    <a:pt x="295" y="129"/>
                    <a:pt x="334" y="129"/>
                  </a:cubicBezTo>
                  <a:cubicBezTo>
                    <a:pt x="374" y="129"/>
                    <a:pt x="406" y="161"/>
                    <a:pt x="406" y="201"/>
                  </a:cubicBezTo>
                  <a:cubicBezTo>
                    <a:pt x="406" y="233"/>
                    <a:pt x="386" y="259"/>
                    <a:pt x="358" y="269"/>
                  </a:cubicBezTo>
                  <a:moveTo>
                    <a:pt x="636" y="0"/>
                  </a:moveTo>
                  <a:lnTo>
                    <a:pt x="33" y="0"/>
                  </a:lnTo>
                  <a:cubicBezTo>
                    <a:pt x="14" y="0"/>
                    <a:pt x="0" y="14"/>
                    <a:pt x="0" y="33"/>
                  </a:cubicBezTo>
                  <a:lnTo>
                    <a:pt x="0" y="464"/>
                  </a:lnTo>
                  <a:cubicBezTo>
                    <a:pt x="0" y="483"/>
                    <a:pt x="14" y="498"/>
                    <a:pt x="33" y="498"/>
                  </a:cubicBezTo>
                  <a:lnTo>
                    <a:pt x="636" y="498"/>
                  </a:lnTo>
                  <a:cubicBezTo>
                    <a:pt x="654" y="498"/>
                    <a:pt x="669" y="483"/>
                    <a:pt x="669" y="464"/>
                  </a:cubicBezTo>
                  <a:lnTo>
                    <a:pt x="669" y="33"/>
                  </a:lnTo>
                  <a:cubicBezTo>
                    <a:pt x="669" y="14"/>
                    <a:pt x="654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0830156" y="5130479"/>
            <a:ext cx="1001264" cy="1310163"/>
            <a:chOff x="8202174" y="3933452"/>
            <a:chExt cx="608400" cy="796097"/>
          </a:xfrm>
        </p:grpSpPr>
        <p:sp>
          <p:nvSpPr>
            <p:cNvPr id="26" name="Google Shape;26;p2"/>
            <p:cNvSpPr/>
            <p:nvPr/>
          </p:nvSpPr>
          <p:spPr>
            <a:xfrm>
              <a:off x="8264498" y="3933452"/>
              <a:ext cx="517139" cy="664034"/>
            </a:xfrm>
            <a:custGeom>
              <a:avLst/>
              <a:gdLst/>
              <a:ahLst/>
              <a:cxnLst/>
              <a:rect l="l" t="t" r="r" b="b"/>
              <a:pathLst>
                <a:path w="697" h="895" extrusionOk="0">
                  <a:moveTo>
                    <a:pt x="697" y="895"/>
                  </a:moveTo>
                  <a:lnTo>
                    <a:pt x="0" y="895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5"/>
                  </a:ln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202174" y="3989097"/>
              <a:ext cx="517139" cy="663292"/>
            </a:xfrm>
            <a:custGeom>
              <a:avLst/>
              <a:gdLst/>
              <a:ahLst/>
              <a:cxnLst/>
              <a:rect l="l" t="t" r="r" b="b"/>
              <a:pathLst>
                <a:path w="697" h="894" extrusionOk="0">
                  <a:moveTo>
                    <a:pt x="697" y="894"/>
                  </a:moveTo>
                  <a:lnTo>
                    <a:pt x="0" y="894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49659" y="406254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49659" y="456112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49659" y="4117451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20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49659" y="4173096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2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49659" y="4228742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49659" y="4284387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49659" y="433929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249659" y="4394935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9659" y="445058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9659" y="4505483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87247" y="4503999"/>
              <a:ext cx="223327" cy="225549"/>
            </a:xfrm>
            <a:custGeom>
              <a:avLst/>
              <a:gdLst/>
              <a:ahLst/>
              <a:cxnLst/>
              <a:rect l="l" t="t" r="r" b="b"/>
              <a:pathLst>
                <a:path w="301" h="304" extrusionOk="0">
                  <a:moveTo>
                    <a:pt x="301" y="152"/>
                  </a:moveTo>
                  <a:cubicBezTo>
                    <a:pt x="301" y="236"/>
                    <a:pt x="233" y="304"/>
                    <a:pt x="150" y="304"/>
                  </a:cubicBezTo>
                  <a:cubicBezTo>
                    <a:pt x="67" y="304"/>
                    <a:pt x="0" y="236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233" y="0"/>
                    <a:pt x="301" y="68"/>
                    <a:pt x="301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30281" y="4561128"/>
              <a:ext cx="135035" cy="122420"/>
            </a:xfrm>
            <a:custGeom>
              <a:avLst/>
              <a:gdLst/>
              <a:ahLst/>
              <a:cxnLst/>
              <a:rect l="l" t="t" r="r" b="b"/>
              <a:pathLst>
                <a:path w="182" h="165" extrusionOk="0">
                  <a:moveTo>
                    <a:pt x="74" y="165"/>
                  </a:moveTo>
                  <a:cubicBezTo>
                    <a:pt x="67" y="165"/>
                    <a:pt x="61" y="162"/>
                    <a:pt x="57" y="156"/>
                  </a:cubicBezTo>
                  <a:lnTo>
                    <a:pt x="4" y="86"/>
                  </a:lnTo>
                  <a:cubicBezTo>
                    <a:pt x="-2" y="76"/>
                    <a:pt x="0" y="63"/>
                    <a:pt x="9" y="56"/>
                  </a:cubicBezTo>
                  <a:cubicBezTo>
                    <a:pt x="18" y="49"/>
                    <a:pt x="31" y="51"/>
                    <a:pt x="38" y="60"/>
                  </a:cubicBezTo>
                  <a:lnTo>
                    <a:pt x="74" y="108"/>
                  </a:lnTo>
                  <a:lnTo>
                    <a:pt x="145" y="9"/>
                  </a:lnTo>
                  <a:cubicBezTo>
                    <a:pt x="151" y="-1"/>
                    <a:pt x="164" y="-3"/>
                    <a:pt x="173" y="4"/>
                  </a:cubicBezTo>
                  <a:cubicBezTo>
                    <a:pt x="183" y="10"/>
                    <a:pt x="185" y="24"/>
                    <a:pt x="178" y="33"/>
                  </a:cubicBezTo>
                  <a:lnTo>
                    <a:pt x="90" y="156"/>
                  </a:lnTo>
                  <a:cubicBezTo>
                    <a:pt x="87" y="162"/>
                    <a:pt x="81" y="165"/>
                    <a:pt x="74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2274799" y="6440630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294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50733" y="71528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1168167" y="-980493"/>
            <a:ext cx="1576320" cy="158928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1023800" y="5617353"/>
            <a:ext cx="2168160" cy="218592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-389101" y="3019881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422101" y="5999097"/>
            <a:ext cx="609601" cy="460883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11241133" y="1162267"/>
            <a:ext cx="811200" cy="8112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/>
          <p:nvPr/>
        </p:nvSpPr>
        <p:spPr>
          <a:xfrm>
            <a:off x="8965399" y="-379703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707400" y="6147233"/>
            <a:ext cx="564400" cy="564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014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solidFill>
          <a:schemeClr val="dk2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/>
          <p:nvPr/>
        </p:nvSpPr>
        <p:spPr>
          <a:xfrm flipH="1">
            <a:off x="8883672" y="6318540"/>
            <a:ext cx="1576320" cy="158928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2"/>
          <p:cNvSpPr/>
          <p:nvPr/>
        </p:nvSpPr>
        <p:spPr>
          <a:xfrm flipH="1">
            <a:off x="11724660" y="5729547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2"/>
          <p:cNvSpPr/>
          <p:nvPr/>
        </p:nvSpPr>
        <p:spPr>
          <a:xfrm flipH="1">
            <a:off x="441158" y="6086931"/>
            <a:ext cx="609601" cy="460883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2"/>
          <p:cNvSpPr/>
          <p:nvPr/>
        </p:nvSpPr>
        <p:spPr>
          <a:xfrm flipH="1">
            <a:off x="11241032" y="262700"/>
            <a:ext cx="665200" cy="6652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32"/>
          <p:cNvSpPr/>
          <p:nvPr/>
        </p:nvSpPr>
        <p:spPr>
          <a:xfrm flipH="1">
            <a:off x="340360" y="-394537"/>
            <a:ext cx="811200" cy="818252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/>
          <p:nvPr/>
        </p:nvSpPr>
        <p:spPr>
          <a:xfrm flipH="1">
            <a:off x="363725" y="2650800"/>
            <a:ext cx="564400" cy="5644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32"/>
          <p:cNvSpPr/>
          <p:nvPr/>
        </p:nvSpPr>
        <p:spPr>
          <a:xfrm flipH="1">
            <a:off x="5167872" y="-938793"/>
            <a:ext cx="1576320" cy="158928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1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EA495-4CDE-F283-175B-F399F0F0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6B49AC-D0AC-24FA-2D92-0911DF12A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2970D-C2EE-6DAD-8389-53168E22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44CB1D-5C19-5F78-0A70-AF219718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5654CF-D1FB-1848-B68F-582543EF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294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45B68-934B-A0F0-1B43-009C2D89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B7C9E-0099-D59F-3B8E-E7771B89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622E3-51A5-E92F-84C1-4EF84D9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DFDA44-A043-6C56-209D-BF5414DF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B4BA1-FE2F-7601-3D4E-9249E142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9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89E0C-C2DA-CFBF-6F25-992C2F84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1AE852-815D-9F15-FDBD-9D8528C0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8CD87-788C-AE13-FEE5-A50E291F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F67DC-0C7C-89CC-A5AB-5CF91BCE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38909-6460-1378-87BC-0F516BD3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8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48272-5E59-6340-CFF0-A3BF2F2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6CF38-7630-C496-7053-1D719EF8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0C7039-DDB7-63F1-810E-9B328049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E9383-4B22-258D-46E0-4FECA635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C4769E-F76F-5EF7-67E2-8B6E3A3C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347B24-61EF-5CED-B025-330A75F2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5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06BD4-5BE4-FD8B-8A1F-9950D653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911187-50B3-B84E-9F75-AAF222BC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51CD1E-A9DE-436E-977E-93FB4EB5F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9168D0-39CE-8CC7-F149-52E52BD6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CE7297-EF4B-E362-28BE-6F01692EB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80FCAF-9709-A1E4-AC09-B263085A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EBE5E2-9842-4670-0D5B-B08600BE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6CE3AA-0144-0038-945C-AFA725B1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58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F2B66-157D-487E-C06F-59106DF7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41DA9D-A136-F021-0421-F86A51CA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E0D8F9-EFB9-BD6C-1D77-B606AF79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21A78E-2A38-150C-BE9C-5AEAC93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5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D1EC69-161E-BF44-3538-49665E30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C4C5E-D418-7D66-7750-874AE31C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A19D6-2766-886F-80A7-20D32E78C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6351-FE23-4E21-B63A-35A2A011BDB1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A12BD-481A-DC38-B875-D1BF5E622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371B89-A1C5-24AC-3734-E5FCBFE3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B399-031C-4864-BE59-719B37ACA6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4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69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v?id=4919265583026901892&amp;hl=j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v?id=4919265583026901892&amp;hl=j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v?id=4919265583026901892&amp;hl=j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lay.google.com/store/apps/dev?id=4919265583026901892&amp;hl=j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lay.google.com/store/apps/dev?id=4919265583026901892&amp;hl=ja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play.google.com/store/apps/dev?id=4919265583026901892&amp;hl=j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849B2-E1D4-5041-C2B3-BFBEF5682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226E75-AF0A-7C09-7F44-59121EEFF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Group11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82BEF-8CF3-3FF3-0785-A4713851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09" y="2193843"/>
            <a:ext cx="1409700" cy="1536700"/>
          </a:xfrm>
          <a:prstGeom prst="rect">
            <a:avLst/>
          </a:prstGeom>
        </p:spPr>
      </p:pic>
      <p:pic>
        <p:nvPicPr>
          <p:cNvPr id="4" name="Picture 13" descr="Google Play での LINE (LY Corporation) の Android アプリ">
            <a:hlinkClick r:id="rId3"/>
            <a:extLst>
              <a:ext uri="{FF2B5EF4-FFF2-40B4-BE49-F238E27FC236}">
                <a16:creationId xmlns:a16="http://schemas.microsoft.com/office/drawing/2014/main" id="{3ECD7DCC-08E1-5D47-E960-D107B0BF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99" y="2297733"/>
            <a:ext cx="2657837" cy="13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3694232-D297-9A4C-5AB2-367F7A070829}"/>
              </a:ext>
            </a:extLst>
          </p:cNvPr>
          <p:cNvGrpSpPr/>
          <p:nvPr/>
        </p:nvGrpSpPr>
        <p:grpSpPr>
          <a:xfrm>
            <a:off x="8920361" y="2116058"/>
            <a:ext cx="2292721" cy="2351653"/>
            <a:chOff x="1780558" y="2457419"/>
            <a:chExt cx="2041846" cy="2177400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8635B217-DCA8-4384-2E24-72892FEA0EBE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7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90B3D0E7-A27F-C273-A255-1CE1535C4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364EF3B9-1140-D7EF-C4C5-62F12CD69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6721" y="3514583"/>
            <a:ext cx="1446114" cy="126114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A1B4E5D-60EB-54C9-7D9F-FC4A03824ABF}"/>
              </a:ext>
            </a:extLst>
          </p:cNvPr>
          <p:cNvCxnSpPr>
            <a:cxnSpLocks/>
          </p:cNvCxnSpPr>
          <p:nvPr/>
        </p:nvCxnSpPr>
        <p:spPr>
          <a:xfrm>
            <a:off x="2748431" y="2830206"/>
            <a:ext cx="1134456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3F96FA1-9FBA-0A69-5B27-D7434663D2DB}"/>
              </a:ext>
            </a:extLst>
          </p:cNvPr>
          <p:cNvGrpSpPr/>
          <p:nvPr/>
        </p:nvGrpSpPr>
        <p:grpSpPr>
          <a:xfrm>
            <a:off x="7089946" y="2116058"/>
            <a:ext cx="1109021" cy="1428296"/>
            <a:chOff x="5262699" y="2813819"/>
            <a:chExt cx="1290501" cy="177697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57D5D79-228A-6AC8-D42B-73F644F3108A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8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918113E2-2494-8A18-677E-18B5DBC93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71BC2-0614-B599-8AF6-4DE05D88BD09}"/>
              </a:ext>
            </a:extLst>
          </p:cNvPr>
          <p:cNvCxnSpPr>
            <a:cxnSpLocks/>
          </p:cNvCxnSpPr>
          <p:nvPr/>
        </p:nvCxnSpPr>
        <p:spPr>
          <a:xfrm flipH="1">
            <a:off x="8138675" y="2716545"/>
            <a:ext cx="1402455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5F659B-6427-788F-1B3F-D8B36F183E48}"/>
              </a:ext>
            </a:extLst>
          </p:cNvPr>
          <p:cNvSpPr txBox="1"/>
          <p:nvPr/>
        </p:nvSpPr>
        <p:spPr>
          <a:xfrm>
            <a:off x="8535727" y="16389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情報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E81E82-E5A2-CCB7-4311-C8EC5959CFF5}"/>
              </a:ext>
            </a:extLst>
          </p:cNvPr>
          <p:cNvCxnSpPr>
            <a:cxnSpLocks/>
          </p:cNvCxnSpPr>
          <p:nvPr/>
        </p:nvCxnSpPr>
        <p:spPr>
          <a:xfrm flipH="1">
            <a:off x="5469308" y="2830206"/>
            <a:ext cx="1402455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F11D27-F6E4-8D69-EFA8-BE9CAB963987}"/>
              </a:ext>
            </a:extLst>
          </p:cNvPr>
          <p:cNvSpPr txBox="1"/>
          <p:nvPr/>
        </p:nvSpPr>
        <p:spPr>
          <a:xfrm>
            <a:off x="5729944" y="16090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処理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F2005B-FEDF-CFDE-554D-A34414D1745D}"/>
              </a:ext>
            </a:extLst>
          </p:cNvPr>
          <p:cNvCxnSpPr>
            <a:cxnSpLocks/>
          </p:cNvCxnSpPr>
          <p:nvPr/>
        </p:nvCxnSpPr>
        <p:spPr>
          <a:xfrm flipV="1">
            <a:off x="5588503" y="3239763"/>
            <a:ext cx="1392352" cy="29868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タイトル 1">
            <a:extLst>
              <a:ext uri="{FF2B5EF4-FFF2-40B4-BE49-F238E27FC236}">
                <a16:creationId xmlns:a16="http://schemas.microsoft.com/office/drawing/2014/main" id="{42B702DF-8A01-5D53-8339-037CA66E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33" y="715287"/>
            <a:ext cx="10290400" cy="763600"/>
          </a:xfrm>
        </p:spPr>
        <p:txBody>
          <a:bodyPr/>
          <a:lstStyle/>
          <a:p>
            <a:r>
              <a:rPr kumimoji="1" lang="ja-JP" altLang="en-US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「</a:t>
            </a:r>
            <a:r>
              <a:rPr lang="ja-JP" altLang="en-US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室温・湿度」「エアコンの状態」</a:t>
            </a:r>
            <a:endParaRPr kumimoji="1" lang="ja-JP" altLang="en-US" sz="44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75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82BEF-8CF3-3FF3-0785-A4713851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09" y="2193843"/>
            <a:ext cx="1409700" cy="1536700"/>
          </a:xfrm>
          <a:prstGeom prst="rect">
            <a:avLst/>
          </a:prstGeom>
        </p:spPr>
      </p:pic>
      <p:pic>
        <p:nvPicPr>
          <p:cNvPr id="4" name="Picture 13" descr="Google Play での LINE (LY Corporation) の Android アプリ">
            <a:hlinkClick r:id="rId3"/>
            <a:extLst>
              <a:ext uri="{FF2B5EF4-FFF2-40B4-BE49-F238E27FC236}">
                <a16:creationId xmlns:a16="http://schemas.microsoft.com/office/drawing/2014/main" id="{3ECD7DCC-08E1-5D47-E960-D107B0BF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99" y="2297733"/>
            <a:ext cx="2657837" cy="13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3694232-D297-9A4C-5AB2-367F7A070829}"/>
              </a:ext>
            </a:extLst>
          </p:cNvPr>
          <p:cNvGrpSpPr/>
          <p:nvPr/>
        </p:nvGrpSpPr>
        <p:grpSpPr>
          <a:xfrm>
            <a:off x="8920361" y="2116058"/>
            <a:ext cx="2292721" cy="2351653"/>
            <a:chOff x="1780558" y="2457419"/>
            <a:chExt cx="2041846" cy="2177400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8635B217-DCA8-4384-2E24-72892FEA0EBE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7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90B3D0E7-A27F-C273-A255-1CE1535C4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364EF3B9-1140-D7EF-C4C5-62F12CD69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6721" y="3514583"/>
            <a:ext cx="1446114" cy="126114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A1B4E5D-60EB-54C9-7D9F-FC4A03824ABF}"/>
              </a:ext>
            </a:extLst>
          </p:cNvPr>
          <p:cNvCxnSpPr>
            <a:cxnSpLocks/>
          </p:cNvCxnSpPr>
          <p:nvPr/>
        </p:nvCxnSpPr>
        <p:spPr>
          <a:xfrm>
            <a:off x="2748431" y="2830206"/>
            <a:ext cx="1134456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3F96FA1-9FBA-0A69-5B27-D7434663D2DB}"/>
              </a:ext>
            </a:extLst>
          </p:cNvPr>
          <p:cNvGrpSpPr/>
          <p:nvPr/>
        </p:nvGrpSpPr>
        <p:grpSpPr>
          <a:xfrm>
            <a:off x="7089946" y="2116058"/>
            <a:ext cx="1109021" cy="1428296"/>
            <a:chOff x="5262699" y="2813819"/>
            <a:chExt cx="1290501" cy="177697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57D5D79-228A-6AC8-D42B-73F644F3108A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8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918113E2-2494-8A18-677E-18B5DBC93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71BC2-0614-B599-8AF6-4DE05D88BD09}"/>
              </a:ext>
            </a:extLst>
          </p:cNvPr>
          <p:cNvCxnSpPr>
            <a:cxnSpLocks/>
          </p:cNvCxnSpPr>
          <p:nvPr/>
        </p:nvCxnSpPr>
        <p:spPr>
          <a:xfrm flipH="1">
            <a:off x="8138675" y="2716545"/>
            <a:ext cx="1402455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5F659B-6427-788F-1B3F-D8B36F183E48}"/>
              </a:ext>
            </a:extLst>
          </p:cNvPr>
          <p:cNvSpPr txBox="1"/>
          <p:nvPr/>
        </p:nvSpPr>
        <p:spPr>
          <a:xfrm>
            <a:off x="7516463" y="159634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エアコン状態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E81E82-E5A2-CCB7-4311-C8EC5959CFF5}"/>
              </a:ext>
            </a:extLst>
          </p:cNvPr>
          <p:cNvCxnSpPr>
            <a:cxnSpLocks/>
          </p:cNvCxnSpPr>
          <p:nvPr/>
        </p:nvCxnSpPr>
        <p:spPr>
          <a:xfrm flipH="1">
            <a:off x="5469308" y="2830206"/>
            <a:ext cx="1402455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F11D27-F6E4-8D69-EFA8-BE9CAB963987}"/>
              </a:ext>
            </a:extLst>
          </p:cNvPr>
          <p:cNvSpPr txBox="1"/>
          <p:nvPr/>
        </p:nvSpPr>
        <p:spPr>
          <a:xfrm>
            <a:off x="5729944" y="16090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処理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F2005B-FEDF-CFDE-554D-A34414D1745D}"/>
              </a:ext>
            </a:extLst>
          </p:cNvPr>
          <p:cNvCxnSpPr>
            <a:cxnSpLocks/>
          </p:cNvCxnSpPr>
          <p:nvPr/>
        </p:nvCxnSpPr>
        <p:spPr>
          <a:xfrm flipV="1">
            <a:off x="5588503" y="3239763"/>
            <a:ext cx="1392352" cy="29868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45A29F2-1D52-B319-F077-A2DB9599818B}"/>
              </a:ext>
            </a:extLst>
          </p:cNvPr>
          <p:cNvSpPr txBox="1"/>
          <p:nvPr/>
        </p:nvSpPr>
        <p:spPr>
          <a:xfrm>
            <a:off x="7891271" y="39244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操作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42B702DF-8A01-5D53-8339-037CA66E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33" y="715287"/>
            <a:ext cx="10290400" cy="763600"/>
          </a:xfrm>
        </p:spPr>
        <p:txBody>
          <a:bodyPr/>
          <a:lstStyle/>
          <a:p>
            <a:r>
              <a:rPr kumimoji="1" lang="ja-JP" altLang="en-US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「</a:t>
            </a:r>
            <a:r>
              <a:rPr kumimoji="1" lang="en-US" altLang="ja-JP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ON</a:t>
            </a:r>
            <a:r>
              <a:rPr kumimoji="1" lang="ja-JP" altLang="en-US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</a:t>
            </a:r>
            <a:r>
              <a:rPr kumimoji="1" lang="en-US" altLang="ja-JP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OFF</a:t>
            </a:r>
            <a:r>
              <a:rPr lang="ja-JP" altLang="en-US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」</a:t>
            </a:r>
            <a:endParaRPr kumimoji="1" lang="ja-JP" altLang="en-US" sz="44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006CD3-F778-1BDA-680B-6CD5B54C644A}"/>
              </a:ext>
            </a:extLst>
          </p:cNvPr>
          <p:cNvCxnSpPr>
            <a:cxnSpLocks/>
          </p:cNvCxnSpPr>
          <p:nvPr/>
        </p:nvCxnSpPr>
        <p:spPr>
          <a:xfrm>
            <a:off x="8246340" y="3299499"/>
            <a:ext cx="1624491" cy="917321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0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0F4B7-D8AF-917D-A62B-4C09B431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「家の位置情報」</a:t>
            </a:r>
            <a:endParaRPr kumimoji="1" lang="ja-JP" altLang="en-US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69F672E-90A8-1A5A-27ED-E8C1E8175BF9}"/>
              </a:ext>
            </a:extLst>
          </p:cNvPr>
          <p:cNvGrpSpPr/>
          <p:nvPr/>
        </p:nvGrpSpPr>
        <p:grpSpPr>
          <a:xfrm>
            <a:off x="9308791" y="2193843"/>
            <a:ext cx="1109021" cy="1428296"/>
            <a:chOff x="5262699" y="2813819"/>
            <a:chExt cx="1290501" cy="17769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2956D6E-1AB6-7EC4-FDFC-BB0780FDE78E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7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9A0FEA7F-585F-D623-83D3-DD7D6CE47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Google Play での LINE (LY Corporation) の Android アプリ">
            <a:hlinkClick r:id="rId3"/>
            <a:extLst>
              <a:ext uri="{FF2B5EF4-FFF2-40B4-BE49-F238E27FC236}">
                <a16:creationId xmlns:a16="http://schemas.microsoft.com/office/drawing/2014/main" id="{A5BADCFC-C0A5-212D-6D51-B65BB2F2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65" y="2297733"/>
            <a:ext cx="2657837" cy="13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875853-5D31-9071-C859-B75FB01C9BFB}"/>
              </a:ext>
            </a:extLst>
          </p:cNvPr>
          <p:cNvSpPr txBox="1"/>
          <p:nvPr/>
        </p:nvSpPr>
        <p:spPr>
          <a:xfrm>
            <a:off x="7713785" y="6412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B36E6230-A135-56E4-F292-A921496D0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709" y="2193843"/>
            <a:ext cx="1409700" cy="15367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A09D6A0-59ED-899F-D9EE-3AE47D0061BB}"/>
              </a:ext>
            </a:extLst>
          </p:cNvPr>
          <p:cNvCxnSpPr>
            <a:cxnSpLocks/>
          </p:cNvCxnSpPr>
          <p:nvPr/>
        </p:nvCxnSpPr>
        <p:spPr>
          <a:xfrm>
            <a:off x="4618825" y="2695622"/>
            <a:ext cx="4167366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位置情報について - PayPay">
            <a:extLst>
              <a:ext uri="{FF2B5EF4-FFF2-40B4-BE49-F238E27FC236}">
                <a16:creationId xmlns:a16="http://schemas.microsoft.com/office/drawing/2014/main" id="{2FC38426-E46D-1794-393A-6110E1F3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30" y="3079220"/>
            <a:ext cx="2835965" cy="18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22B64C5-47A5-3678-C133-6EF842F4092D}"/>
              </a:ext>
            </a:extLst>
          </p:cNvPr>
          <p:cNvSpPr txBox="1"/>
          <p:nvPr/>
        </p:nvSpPr>
        <p:spPr>
          <a:xfrm>
            <a:off x="7898516" y="3799771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「家の位置情報」の</a:t>
            </a:r>
            <a:endParaRPr kumimoji="1" lang="en-US" altLang="ja-JP" sz="32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記録・更新</a:t>
            </a:r>
            <a:endParaRPr kumimoji="1" lang="ja-JP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D7D798-DF6E-F55F-9D73-9EAA4DB7E33F}"/>
              </a:ext>
            </a:extLst>
          </p:cNvPr>
          <p:cNvSpPr txBox="1"/>
          <p:nvPr/>
        </p:nvSpPr>
        <p:spPr>
          <a:xfrm>
            <a:off x="4841269" y="19901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位置情報の送信</a:t>
            </a:r>
          </a:p>
        </p:txBody>
      </p:sp>
    </p:spTree>
    <p:extLst>
      <p:ext uri="{BB962C8B-B14F-4D97-AF65-F5344CB8AC3E}">
        <p14:creationId xmlns:p14="http://schemas.microsoft.com/office/powerpoint/2010/main" val="260600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82BEF-8CF3-3FF3-0785-A4713851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09" y="2193843"/>
            <a:ext cx="1409700" cy="1536700"/>
          </a:xfrm>
          <a:prstGeom prst="rect">
            <a:avLst/>
          </a:prstGeom>
        </p:spPr>
      </p:pic>
      <p:pic>
        <p:nvPicPr>
          <p:cNvPr id="4" name="Picture 13" descr="Google Play での LINE (LY Corporation) の Android アプリ">
            <a:hlinkClick r:id="rId3"/>
            <a:extLst>
              <a:ext uri="{FF2B5EF4-FFF2-40B4-BE49-F238E27FC236}">
                <a16:creationId xmlns:a16="http://schemas.microsoft.com/office/drawing/2014/main" id="{3ECD7DCC-08E1-5D47-E960-D107B0BF9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99" y="2297733"/>
            <a:ext cx="2657837" cy="13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3694232-D297-9A4C-5AB2-367F7A070829}"/>
              </a:ext>
            </a:extLst>
          </p:cNvPr>
          <p:cNvGrpSpPr/>
          <p:nvPr/>
        </p:nvGrpSpPr>
        <p:grpSpPr>
          <a:xfrm>
            <a:off x="8920361" y="2116058"/>
            <a:ext cx="2292721" cy="2351653"/>
            <a:chOff x="1780558" y="2457419"/>
            <a:chExt cx="2041846" cy="2177400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8635B217-DCA8-4384-2E24-72892FEA0EBE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7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90B3D0E7-A27F-C273-A255-1CE1535C4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364EF3B9-1140-D7EF-C4C5-62F12CD69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6721" y="3514583"/>
            <a:ext cx="1446114" cy="126114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A1B4E5D-60EB-54C9-7D9F-FC4A03824ABF}"/>
              </a:ext>
            </a:extLst>
          </p:cNvPr>
          <p:cNvCxnSpPr>
            <a:cxnSpLocks/>
          </p:cNvCxnSpPr>
          <p:nvPr/>
        </p:nvCxnSpPr>
        <p:spPr>
          <a:xfrm>
            <a:off x="2748431" y="2830206"/>
            <a:ext cx="1134456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3F96FA1-9FBA-0A69-5B27-D7434663D2DB}"/>
              </a:ext>
            </a:extLst>
          </p:cNvPr>
          <p:cNvGrpSpPr/>
          <p:nvPr/>
        </p:nvGrpSpPr>
        <p:grpSpPr>
          <a:xfrm>
            <a:off x="7089946" y="2116058"/>
            <a:ext cx="1109021" cy="1428296"/>
            <a:chOff x="5262699" y="2813819"/>
            <a:chExt cx="1290501" cy="177697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57D5D79-228A-6AC8-D42B-73F644F3108A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8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918113E2-2494-8A18-677E-18B5DBC93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171BC2-0614-B599-8AF6-4DE05D88BD09}"/>
              </a:ext>
            </a:extLst>
          </p:cNvPr>
          <p:cNvCxnSpPr>
            <a:cxnSpLocks/>
          </p:cNvCxnSpPr>
          <p:nvPr/>
        </p:nvCxnSpPr>
        <p:spPr>
          <a:xfrm flipH="1">
            <a:off x="8138675" y="2716545"/>
            <a:ext cx="1402455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5F659B-6427-788F-1B3F-D8B36F183E48}"/>
              </a:ext>
            </a:extLst>
          </p:cNvPr>
          <p:cNvSpPr txBox="1"/>
          <p:nvPr/>
        </p:nvSpPr>
        <p:spPr>
          <a:xfrm>
            <a:off x="7516463" y="159634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エアコン状態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E81E82-E5A2-CCB7-4311-C8EC5959CFF5}"/>
              </a:ext>
            </a:extLst>
          </p:cNvPr>
          <p:cNvCxnSpPr>
            <a:cxnSpLocks/>
          </p:cNvCxnSpPr>
          <p:nvPr/>
        </p:nvCxnSpPr>
        <p:spPr>
          <a:xfrm flipH="1">
            <a:off x="5469308" y="2830206"/>
            <a:ext cx="1402455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F11D27-F6E4-8D69-EFA8-BE9CAB963987}"/>
              </a:ext>
            </a:extLst>
          </p:cNvPr>
          <p:cNvSpPr txBox="1"/>
          <p:nvPr/>
        </p:nvSpPr>
        <p:spPr>
          <a:xfrm>
            <a:off x="5729944" y="16090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処理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15D2250-24D9-20AE-3C47-1016C3BFDAC6}"/>
              </a:ext>
            </a:extLst>
          </p:cNvPr>
          <p:cNvCxnSpPr>
            <a:cxnSpLocks/>
          </p:cNvCxnSpPr>
          <p:nvPr/>
        </p:nvCxnSpPr>
        <p:spPr>
          <a:xfrm flipH="1">
            <a:off x="3512699" y="3958623"/>
            <a:ext cx="1128752" cy="1018175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Free My Shortcuts Icon - Free Download User Interface Icons | IconScout">
            <a:extLst>
              <a:ext uri="{FF2B5EF4-FFF2-40B4-BE49-F238E27FC236}">
                <a16:creationId xmlns:a16="http://schemas.microsoft.com/office/drawing/2014/main" id="{14E3C744-8BB0-FA38-A177-1C7B632A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64" y="4976798"/>
            <a:ext cx="1402135" cy="14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516C68-82F9-0B09-2450-0ED24AEFC0FF}"/>
              </a:ext>
            </a:extLst>
          </p:cNvPr>
          <p:cNvSpPr txBox="1"/>
          <p:nvPr/>
        </p:nvSpPr>
        <p:spPr>
          <a:xfrm>
            <a:off x="1630176" y="397062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>
                <a:solidFill>
                  <a:schemeClr val="bg1">
                    <a:lumMod val="95000"/>
                  </a:schemeClr>
                </a:solidFill>
              </a:rPr>
              <a:t>オフの状態</a:t>
            </a:r>
            <a:endParaRPr kumimoji="1" lang="ja-JP" altLang="en-US" sz="3200" b="1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F2005B-FEDF-CFDE-554D-A34414D1745D}"/>
              </a:ext>
            </a:extLst>
          </p:cNvPr>
          <p:cNvCxnSpPr>
            <a:cxnSpLocks/>
          </p:cNvCxnSpPr>
          <p:nvPr/>
        </p:nvCxnSpPr>
        <p:spPr>
          <a:xfrm>
            <a:off x="5111452" y="3991147"/>
            <a:ext cx="1172474" cy="985651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45A29F2-1D52-B319-F077-A2DB9599818B}"/>
              </a:ext>
            </a:extLst>
          </p:cNvPr>
          <p:cNvSpPr txBox="1"/>
          <p:nvPr/>
        </p:nvSpPr>
        <p:spPr>
          <a:xfrm>
            <a:off x="5753508" y="39088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>
                <a:solidFill>
                  <a:schemeClr val="bg1">
                    <a:lumMod val="95000"/>
                  </a:schemeClr>
                </a:solidFill>
              </a:rPr>
              <a:t>オンの状態</a:t>
            </a:r>
            <a:endParaRPr kumimoji="1" lang="ja-JP" altLang="en-US" sz="32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42B702DF-8A01-5D53-8339-037CA66E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33" y="715287"/>
            <a:ext cx="10290400" cy="763600"/>
          </a:xfrm>
        </p:spPr>
        <p:txBody>
          <a:bodyPr/>
          <a:lstStyle/>
          <a:p>
            <a:r>
              <a:rPr kumimoji="1" lang="ja-JP" altLang="en-US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「帰宅</a:t>
            </a:r>
            <a:r>
              <a:rPr lang="ja-JP" altLang="en-US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」</a:t>
            </a:r>
            <a:endParaRPr kumimoji="1" lang="ja-JP" altLang="en-US" sz="44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1A6FDF-42C1-ACFE-3DC8-49FE43024892}"/>
              </a:ext>
            </a:extLst>
          </p:cNvPr>
          <p:cNvSpPr txBox="1"/>
          <p:nvPr/>
        </p:nvSpPr>
        <p:spPr>
          <a:xfrm>
            <a:off x="5240148" y="5216395"/>
            <a:ext cx="5333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>
                <a:solidFill>
                  <a:schemeClr val="bg1">
                    <a:lumMod val="95000"/>
                  </a:schemeClr>
                </a:solidFill>
              </a:rPr>
              <a:t>「エアコンすでに</a:t>
            </a:r>
            <a:r>
              <a:rPr lang="en-US" altLang="ja-JP" sz="3200" b="1">
                <a:solidFill>
                  <a:schemeClr val="bg1">
                    <a:lumMod val="95000"/>
                  </a:schemeClr>
                </a:solidFill>
              </a:rPr>
              <a:t>ON</a:t>
            </a:r>
            <a:r>
              <a:rPr lang="ja-JP" altLang="en-US" sz="3200" b="1">
                <a:solidFill>
                  <a:schemeClr val="bg1">
                    <a:lumMod val="95000"/>
                  </a:schemeClr>
                </a:solidFill>
              </a:rPr>
              <a:t>です」</a:t>
            </a:r>
            <a:endParaRPr kumimoji="1" lang="ja-JP" altLang="en-US" sz="32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4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0F4B7-D8AF-917D-A62B-4C09B431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「帰宅</a:t>
            </a:r>
            <a:r>
              <a:rPr lang="ja-JP" altLang="en-US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」</a:t>
            </a:r>
            <a:endParaRPr kumimoji="1" lang="ja-JP" altLang="en-US" sz="44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69F672E-90A8-1A5A-27ED-E8C1E8175BF9}"/>
              </a:ext>
            </a:extLst>
          </p:cNvPr>
          <p:cNvGrpSpPr/>
          <p:nvPr/>
        </p:nvGrpSpPr>
        <p:grpSpPr>
          <a:xfrm>
            <a:off x="8454614" y="1699161"/>
            <a:ext cx="1109021" cy="1428296"/>
            <a:chOff x="5262699" y="2813819"/>
            <a:chExt cx="1290501" cy="17769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2956D6E-1AB6-7EC4-FDFC-BB0780FDE78E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7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9A0FEA7F-585F-D623-83D3-DD7D6CE47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Google Play での LINE (LY Corporation) の Android アプリ">
            <a:hlinkClick r:id="rId3"/>
            <a:extLst>
              <a:ext uri="{FF2B5EF4-FFF2-40B4-BE49-F238E27FC236}">
                <a16:creationId xmlns:a16="http://schemas.microsoft.com/office/drawing/2014/main" id="{A5BADCFC-C0A5-212D-6D51-B65BB2F2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3" y="3730543"/>
            <a:ext cx="2657837" cy="13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875853-5D31-9071-C859-B75FB01C9BFB}"/>
              </a:ext>
            </a:extLst>
          </p:cNvPr>
          <p:cNvSpPr txBox="1"/>
          <p:nvPr/>
        </p:nvSpPr>
        <p:spPr>
          <a:xfrm>
            <a:off x="7713785" y="6412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B36E6230-A135-56E4-F292-A921496D0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709" y="2193843"/>
            <a:ext cx="1409700" cy="1536700"/>
          </a:xfrm>
          <a:prstGeom prst="rect">
            <a:avLst/>
          </a:prstGeom>
        </p:spPr>
      </p:pic>
      <p:pic>
        <p:nvPicPr>
          <p:cNvPr id="1028" name="Picture 4" descr="Free My Shortcuts Icon - Free Download User Interface Icons | IconScout">
            <a:extLst>
              <a:ext uri="{FF2B5EF4-FFF2-40B4-BE49-F238E27FC236}">
                <a16:creationId xmlns:a16="http://schemas.microsoft.com/office/drawing/2014/main" id="{E179292A-4ECD-D286-AC8B-BC0C2BC9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17" y="2261125"/>
            <a:ext cx="1402135" cy="14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位置情報について - PayPay">
            <a:extLst>
              <a:ext uri="{FF2B5EF4-FFF2-40B4-BE49-F238E27FC236}">
                <a16:creationId xmlns:a16="http://schemas.microsoft.com/office/drawing/2014/main" id="{C4A2BA71-8F3F-2699-7D67-69B57EDD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39" y="3604290"/>
            <a:ext cx="2372139" cy="15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1636F2D-E37B-9711-ACD3-E5A01EA3BBD4}"/>
              </a:ext>
            </a:extLst>
          </p:cNvPr>
          <p:cNvCxnSpPr>
            <a:cxnSpLocks/>
          </p:cNvCxnSpPr>
          <p:nvPr/>
        </p:nvCxnSpPr>
        <p:spPr>
          <a:xfrm>
            <a:off x="3987339" y="2207353"/>
            <a:ext cx="4167366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D1941A-79B5-16C6-99A4-F4B8D67B5E26}"/>
              </a:ext>
            </a:extLst>
          </p:cNvPr>
          <p:cNvSpPr txBox="1"/>
          <p:nvPr/>
        </p:nvSpPr>
        <p:spPr>
          <a:xfrm>
            <a:off x="8312830" y="105955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②帰宅時間の計算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D02787-67F7-103C-9C47-4BFF27A56EB8}"/>
              </a:ext>
            </a:extLst>
          </p:cNvPr>
          <p:cNvSpPr txBox="1"/>
          <p:nvPr/>
        </p:nvSpPr>
        <p:spPr>
          <a:xfrm>
            <a:off x="4390459" y="24753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③帰宅時間の取得</a:t>
            </a:r>
          </a:p>
        </p:txBody>
      </p:sp>
      <p:sp>
        <p:nvSpPr>
          <p:cNvPr id="17" name="左カーブ矢印 16">
            <a:extLst>
              <a:ext uri="{FF2B5EF4-FFF2-40B4-BE49-F238E27FC236}">
                <a16:creationId xmlns:a16="http://schemas.microsoft.com/office/drawing/2014/main" id="{604AABDB-12AE-5839-C1C3-BAEE338AC769}"/>
              </a:ext>
            </a:extLst>
          </p:cNvPr>
          <p:cNvSpPr/>
          <p:nvPr/>
        </p:nvSpPr>
        <p:spPr>
          <a:xfrm>
            <a:off x="9890345" y="1635010"/>
            <a:ext cx="1049676" cy="1516433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E9F337-F884-7727-F0E5-F84725C6B691}"/>
              </a:ext>
            </a:extLst>
          </p:cNvPr>
          <p:cNvSpPr txBox="1"/>
          <p:nvPr/>
        </p:nvSpPr>
        <p:spPr>
          <a:xfrm>
            <a:off x="4405811" y="137871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①位置情報の送信</a:t>
            </a:r>
          </a:p>
        </p:txBody>
      </p:sp>
      <p:sp>
        <p:nvSpPr>
          <p:cNvPr id="19" name="左カーブ矢印 18">
            <a:extLst>
              <a:ext uri="{FF2B5EF4-FFF2-40B4-BE49-F238E27FC236}">
                <a16:creationId xmlns:a16="http://schemas.microsoft.com/office/drawing/2014/main" id="{3E3A2EF5-3C07-516A-3521-07E148EC4F06}"/>
              </a:ext>
            </a:extLst>
          </p:cNvPr>
          <p:cNvSpPr/>
          <p:nvPr/>
        </p:nvSpPr>
        <p:spPr>
          <a:xfrm>
            <a:off x="3340783" y="4248208"/>
            <a:ext cx="1049676" cy="1516433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7A835E-6E8F-F24D-D4DA-E3EDB7AD975B}"/>
              </a:ext>
            </a:extLst>
          </p:cNvPr>
          <p:cNvSpPr txBox="1"/>
          <p:nvPr/>
        </p:nvSpPr>
        <p:spPr>
          <a:xfrm>
            <a:off x="4390459" y="3373374"/>
            <a:ext cx="3833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④帰宅時間は</a:t>
            </a:r>
            <a:r>
              <a:rPr kumimoji="1" lang="en-US" altLang="ja-JP" sz="3200" b="1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分以下であれば、エアコンを操作する</a:t>
            </a:r>
            <a:endParaRPr kumimoji="1" lang="en-US" altLang="ja-JP" sz="32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en-US" altLang="ja-JP" sz="3200" b="1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分以上であれば、</a:t>
            </a:r>
            <a:r>
              <a:rPr kumimoji="1" lang="en-US" altLang="ja-JP" sz="3200" b="1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分待ち</a:t>
            </a:r>
          </a:p>
        </p:txBody>
      </p:sp>
      <p:sp>
        <p:nvSpPr>
          <p:cNvPr id="22" name="左カーブ矢印 21">
            <a:extLst>
              <a:ext uri="{FF2B5EF4-FFF2-40B4-BE49-F238E27FC236}">
                <a16:creationId xmlns:a16="http://schemas.microsoft.com/office/drawing/2014/main" id="{F24D6AD0-8548-E926-FAC7-FB93ABD1059C}"/>
              </a:ext>
            </a:extLst>
          </p:cNvPr>
          <p:cNvSpPr/>
          <p:nvPr/>
        </p:nvSpPr>
        <p:spPr>
          <a:xfrm>
            <a:off x="9563635" y="3121494"/>
            <a:ext cx="1049676" cy="1516433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AC39A2-F1F5-C410-9768-00A684A309AB}"/>
              </a:ext>
            </a:extLst>
          </p:cNvPr>
          <p:cNvSpPr txBox="1"/>
          <p:nvPr/>
        </p:nvSpPr>
        <p:spPr>
          <a:xfrm>
            <a:off x="7947152" y="5179866"/>
            <a:ext cx="3833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結果の送信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0C51ED2F-64F6-0876-E412-47926F4BED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5972" y="2860485"/>
            <a:ext cx="789161" cy="688222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44F641C-2EE4-0761-0A8F-68BCC4B4FAA4}"/>
              </a:ext>
            </a:extLst>
          </p:cNvPr>
          <p:cNvGrpSpPr/>
          <p:nvPr/>
        </p:nvGrpSpPr>
        <p:grpSpPr>
          <a:xfrm>
            <a:off x="10826931" y="1671103"/>
            <a:ext cx="1462342" cy="1559423"/>
            <a:chOff x="1780558" y="2457419"/>
            <a:chExt cx="2041846" cy="2177400"/>
          </a:xfrm>
        </p:grpSpPr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1C40B5A3-E0EB-B6DE-2919-0E7DE28D6847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30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756BE40D-80C8-58E7-1709-BC87AA055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741A1B2-6FAC-9E53-4054-F3EF7E4D9BC4}"/>
              </a:ext>
            </a:extLst>
          </p:cNvPr>
          <p:cNvCxnSpPr>
            <a:cxnSpLocks/>
          </p:cNvCxnSpPr>
          <p:nvPr/>
        </p:nvCxnSpPr>
        <p:spPr>
          <a:xfrm flipV="1">
            <a:off x="10737776" y="2547268"/>
            <a:ext cx="910270" cy="533056"/>
          </a:xfrm>
          <a:prstGeom prst="straightConnector1">
            <a:avLst/>
          </a:prstGeom>
          <a:ln w="1905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0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4">
            <a:extLst>
              <a:ext uri="{FF2B5EF4-FFF2-40B4-BE49-F238E27FC236}">
                <a16:creationId xmlns:a16="http://schemas.microsoft.com/office/drawing/2014/main" id="{C75303F7-3E06-B771-6AFD-120612316DC4}"/>
              </a:ext>
            </a:extLst>
          </p:cNvPr>
          <p:cNvSpPr txBox="1">
            <a:spLocks/>
          </p:cNvSpPr>
          <p:nvPr/>
        </p:nvSpPr>
        <p:spPr>
          <a:xfrm>
            <a:off x="2841986" y="257025"/>
            <a:ext cx="9905998" cy="14785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kumimoji="1" sz="44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36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6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計画・分担：</a:t>
            </a:r>
            <a:r>
              <a:rPr lang="ja-JP" altLang="en-US" sz="36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開発スケジュール</a:t>
            </a:r>
            <a:endParaRPr lang="ja-JP" altLang="en-US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2B1BF9A0-BEB6-74CC-7CB3-BFBEB5C0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963637"/>
              </p:ext>
            </p:extLst>
          </p:nvPr>
        </p:nvGraphicFramePr>
        <p:xfrm>
          <a:off x="276301" y="1077280"/>
          <a:ext cx="11639398" cy="54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99">
                  <a:extLst>
                    <a:ext uri="{9D8B030D-6E8A-4147-A177-3AD203B41FA5}">
                      <a16:colId xmlns:a16="http://schemas.microsoft.com/office/drawing/2014/main" val="3977090757"/>
                    </a:ext>
                  </a:extLst>
                </a:gridCol>
                <a:gridCol w="711994">
                  <a:extLst>
                    <a:ext uri="{9D8B030D-6E8A-4147-A177-3AD203B41FA5}">
                      <a16:colId xmlns:a16="http://schemas.microsoft.com/office/drawing/2014/main" val="1856741659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1132370432"/>
                    </a:ext>
                  </a:extLst>
                </a:gridCol>
                <a:gridCol w="1020134">
                  <a:extLst>
                    <a:ext uri="{9D8B030D-6E8A-4147-A177-3AD203B41FA5}">
                      <a16:colId xmlns:a16="http://schemas.microsoft.com/office/drawing/2014/main" val="2853927371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2136767375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709967649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021275663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3903031499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83768561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3979018320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01096328"/>
                    </a:ext>
                  </a:extLst>
                </a:gridCol>
              </a:tblGrid>
              <a:tr h="470445"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担当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6/12 3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6/12 4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6/19 4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6/26 3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6/26 4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7/3 3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7/3 4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7/10 3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7/10 4</a:t>
                      </a:r>
                      <a:r>
                        <a:rPr lang="ja-JP" sz="1400" b="1" kern="100">
                          <a:effectLst/>
                        </a:rPr>
                        <a:t>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095919"/>
                  </a:ext>
                </a:extLst>
              </a:tr>
              <a:tr h="510494"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要求仕様</a:t>
                      </a: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・設計の見直し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全員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80266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Remo3</a:t>
                      </a:r>
                      <a:r>
                        <a:rPr lang="ja-JP" sz="1400" b="1" kern="100">
                          <a:effectLst/>
                        </a:rPr>
                        <a:t>の実装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馬場・畑岡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45218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LINE</a:t>
                      </a:r>
                      <a:r>
                        <a:rPr lang="ja-JP" sz="1400" b="1" kern="100">
                          <a:effectLst/>
                        </a:rPr>
                        <a:t>の実装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全員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937598"/>
                  </a:ext>
                </a:extLst>
              </a:tr>
              <a:tr h="510494"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位置情報・</a:t>
                      </a:r>
                      <a:r>
                        <a:rPr lang="en-US" sz="1400" b="1" kern="100">
                          <a:effectLst/>
                        </a:rPr>
                        <a:t>GoogleMap</a:t>
                      </a:r>
                      <a:r>
                        <a:rPr lang="ja-JP" sz="1400" b="1" kern="100">
                          <a:effectLst/>
                        </a:rPr>
                        <a:t>の実装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CHI</a:t>
                      </a:r>
                      <a:r>
                        <a:rPr lang="ja-JP" sz="1400" b="1" kern="100">
                          <a:effectLst/>
                        </a:rPr>
                        <a:t>・小村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25219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動作のテスト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馬場・畑岡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231238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通知のテスト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1" kern="100">
                        <a:effectLst/>
                      </a:endParaRPr>
                    </a:p>
                    <a:p>
                      <a:pPr algn="ctr"/>
                      <a:r>
                        <a:rPr lang="en-US" sz="1400" b="1" kern="100">
                          <a:effectLst/>
                        </a:rPr>
                        <a:t>CHI</a:t>
                      </a:r>
                      <a:r>
                        <a:rPr lang="ja-JP" sz="1400" b="1" kern="100">
                          <a:effectLst/>
                        </a:rPr>
                        <a:t>・小村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814446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システムテスト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全員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63007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成果発表資料作成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 kern="100">
                        <a:effectLst/>
                      </a:endParaRPr>
                    </a:p>
                    <a:p>
                      <a:pPr algn="ctr"/>
                      <a:r>
                        <a:rPr lang="ja-JP" sz="1400" b="1" kern="100">
                          <a:effectLst/>
                        </a:rPr>
                        <a:t>全員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ja-JP" sz="1400" b="1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456360"/>
                  </a:ext>
                </a:extLst>
              </a:tr>
            </a:tbl>
          </a:graphicData>
        </a:graphic>
      </p:graphicFrame>
      <p:sp>
        <p:nvSpPr>
          <p:cNvPr id="5" name="右矢印 4">
            <a:extLst>
              <a:ext uri="{FF2B5EF4-FFF2-40B4-BE49-F238E27FC236}">
                <a16:creationId xmlns:a16="http://schemas.microsoft.com/office/drawing/2014/main" id="{9C8C40EE-C5D6-7673-03E5-9E350761A240}"/>
              </a:ext>
            </a:extLst>
          </p:cNvPr>
          <p:cNvSpPr/>
          <p:nvPr/>
        </p:nvSpPr>
        <p:spPr>
          <a:xfrm>
            <a:off x="2421072" y="1762202"/>
            <a:ext cx="2036620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639D77D-0865-DE2D-8597-FF9D68EABBA3}"/>
              </a:ext>
            </a:extLst>
          </p:cNvPr>
          <p:cNvSpPr/>
          <p:nvPr/>
        </p:nvSpPr>
        <p:spPr>
          <a:xfrm>
            <a:off x="2420568" y="2404645"/>
            <a:ext cx="7284032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11AD881D-35D1-BF13-95E8-0654C0E3EE25}"/>
              </a:ext>
            </a:extLst>
          </p:cNvPr>
          <p:cNvSpPr/>
          <p:nvPr/>
        </p:nvSpPr>
        <p:spPr>
          <a:xfrm>
            <a:off x="2421072" y="2961245"/>
            <a:ext cx="9434945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09FA8093-5269-5C3D-366B-C4435014D079}"/>
              </a:ext>
            </a:extLst>
          </p:cNvPr>
          <p:cNvSpPr/>
          <p:nvPr/>
        </p:nvSpPr>
        <p:spPr>
          <a:xfrm>
            <a:off x="2420565" y="3603024"/>
            <a:ext cx="7284035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57884597-43AE-2BB7-7DC8-E92EC920D9B4}"/>
              </a:ext>
            </a:extLst>
          </p:cNvPr>
          <p:cNvSpPr/>
          <p:nvPr/>
        </p:nvSpPr>
        <p:spPr>
          <a:xfrm>
            <a:off x="7637315" y="4394713"/>
            <a:ext cx="4218702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6FFA426C-87A5-AC52-9543-E4A7BE4314B8}"/>
              </a:ext>
            </a:extLst>
          </p:cNvPr>
          <p:cNvSpPr/>
          <p:nvPr/>
        </p:nvSpPr>
        <p:spPr>
          <a:xfrm>
            <a:off x="7637315" y="5050999"/>
            <a:ext cx="4218702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2656B664-DEE3-1C92-8321-1729BF0C228A}"/>
              </a:ext>
            </a:extLst>
          </p:cNvPr>
          <p:cNvSpPr/>
          <p:nvPr/>
        </p:nvSpPr>
        <p:spPr>
          <a:xfrm>
            <a:off x="7637315" y="5590898"/>
            <a:ext cx="4218702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BC6155A2-CCC1-0113-0A89-BC8B44802591}"/>
              </a:ext>
            </a:extLst>
          </p:cNvPr>
          <p:cNvSpPr/>
          <p:nvPr/>
        </p:nvSpPr>
        <p:spPr>
          <a:xfrm>
            <a:off x="2421072" y="6063852"/>
            <a:ext cx="9434945" cy="2078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50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4">
            <a:extLst>
              <a:ext uri="{FF2B5EF4-FFF2-40B4-BE49-F238E27FC236}">
                <a16:creationId xmlns:a16="http://schemas.microsoft.com/office/drawing/2014/main" id="{B7090CE5-D984-F6C9-A718-F96B8520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ja-JP" sz="36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6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計画・分担：</a:t>
            </a:r>
            <a:r>
              <a:rPr lang="ja-JP" altLang="en-US" sz="36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開発体制</a:t>
            </a:r>
            <a:endParaRPr lang="ja-JP" altLang="en-US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A7362DA-D23A-17E9-A48C-79E66FC460E0}"/>
              </a:ext>
            </a:extLst>
          </p:cNvPr>
          <p:cNvSpPr/>
          <p:nvPr/>
        </p:nvSpPr>
        <p:spPr>
          <a:xfrm>
            <a:off x="1141413" y="3314699"/>
            <a:ext cx="2464233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リーダー</a:t>
            </a:r>
            <a:r>
              <a:rPr kumimoji="1" lang="en-US" altLang="ja-JP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:CHI</a:t>
            </a:r>
            <a:endParaRPr kumimoji="1" lang="ja-JP" altLang="en-US" sz="2400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E8C3FAC-FC2E-5E74-F51E-23BC209D2CF4}"/>
              </a:ext>
            </a:extLst>
          </p:cNvPr>
          <p:cNvSpPr/>
          <p:nvPr/>
        </p:nvSpPr>
        <p:spPr>
          <a:xfrm>
            <a:off x="6096000" y="4698568"/>
            <a:ext cx="3224645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資料責任者</a:t>
            </a:r>
            <a:r>
              <a:rPr kumimoji="1" lang="en-US" altLang="ja-JP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:</a:t>
            </a:r>
            <a:r>
              <a:rPr kumimoji="1" lang="ja-JP" altLang="en-US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馬場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4C314BE9-89C0-900D-06BB-17E5D593F217}"/>
              </a:ext>
            </a:extLst>
          </p:cNvPr>
          <p:cNvSpPr/>
          <p:nvPr/>
        </p:nvSpPr>
        <p:spPr>
          <a:xfrm>
            <a:off x="5617029" y="3314699"/>
            <a:ext cx="3703616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プログラム責任者</a:t>
            </a:r>
            <a:r>
              <a:rPr kumimoji="1" lang="en-US" altLang="ja-JP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:</a:t>
            </a:r>
            <a:r>
              <a:rPr kumimoji="1" lang="ja-JP" altLang="en-US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畑岡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B465714D-98DA-9989-2095-01D759B1F7D2}"/>
              </a:ext>
            </a:extLst>
          </p:cNvPr>
          <p:cNvSpPr/>
          <p:nvPr/>
        </p:nvSpPr>
        <p:spPr>
          <a:xfrm>
            <a:off x="5617029" y="1930830"/>
            <a:ext cx="3703616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開発文書責任者：小村</a:t>
            </a: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DA8E083E-D887-67C6-7847-0719DC7B458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05646" y="3683577"/>
            <a:ext cx="2490354" cy="1383869"/>
          </a:xfrm>
          <a:prstGeom prst="bentConnector3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BF3FBF1-16AF-48E0-EC29-0891C70D2F84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4850029" y="2299708"/>
            <a:ext cx="767000" cy="1383868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ED7EB84-ACD4-B844-9BE2-97ACE8AA58F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850029" y="3683576"/>
            <a:ext cx="767000" cy="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859864-688F-3442-05F3-A74AB8092E2D}"/>
              </a:ext>
            </a:extLst>
          </p:cNvPr>
          <p:cNvSpPr txBox="1"/>
          <p:nvPr/>
        </p:nvSpPr>
        <p:spPr>
          <a:xfrm>
            <a:off x="9549245" y="1930830"/>
            <a:ext cx="240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chemeClr val="bg1">
                    <a:lumMod val="95000"/>
                  </a:schemeClr>
                </a:solidFill>
                <a:effectLst/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・要求書，設計書，プロジェクト計画書の管理 </a:t>
            </a:r>
            <a:endParaRPr lang="ja-JP" altLang="en-US" sz="20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  <a:p>
            <a:endParaRPr kumimoji="1" lang="ja-JP" altLang="en-US" sz="20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743C93-50F5-B016-2404-B96328FE59EE}"/>
              </a:ext>
            </a:extLst>
          </p:cNvPr>
          <p:cNvSpPr txBox="1"/>
          <p:nvPr/>
        </p:nvSpPr>
        <p:spPr>
          <a:xfrm>
            <a:off x="9549245" y="4717474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chemeClr val="bg1">
                    <a:lumMod val="95000"/>
                  </a:schemeClr>
                </a:solidFill>
                <a:effectLst/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・中間発表，成果発表資料の管理 </a:t>
            </a:r>
            <a:endParaRPr lang="ja-JP" altLang="en-US" sz="20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  <a:p>
            <a:endParaRPr kumimoji="1" lang="ja-JP" altLang="en-US" sz="20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E14B9E-38B0-CDE8-B41D-81546BE22F3C}"/>
              </a:ext>
            </a:extLst>
          </p:cNvPr>
          <p:cNvSpPr txBox="1"/>
          <p:nvPr/>
        </p:nvSpPr>
        <p:spPr>
          <a:xfrm>
            <a:off x="9549245" y="349891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chemeClr val="bg1">
                    <a:lumMod val="95000"/>
                  </a:schemeClr>
                </a:solidFill>
                <a:effectLst/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・各モジュールの管理 </a:t>
            </a:r>
            <a:endParaRPr lang="ja-JP" altLang="en-US" sz="20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97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C9816-50B3-CFD4-ECDF-6D700D70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HGS明朝B" panose="02020800000000000000" pitchFamily="18" charset="-128"/>
                <a:ea typeface="HGS明朝B" panose="02020800000000000000" pitchFamily="18" charset="-128"/>
              </a:rPr>
              <a:t>3.</a:t>
            </a:r>
            <a:r>
              <a:rPr lang="ja-JP" altLang="en-US">
                <a:latin typeface="HGS明朝B" panose="02020800000000000000" pitchFamily="18" charset="-128"/>
                <a:ea typeface="HGS明朝B" panose="02020800000000000000" pitchFamily="18" charset="-128"/>
              </a:rPr>
              <a:t>予定していた開発ができたか？ </a:t>
            </a:r>
            <a:br>
              <a:rPr lang="en-US" altLang="ja-JP"/>
            </a:b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9D55DF-2EA6-03C8-F089-AEDEA211BF60}"/>
              </a:ext>
            </a:extLst>
          </p:cNvPr>
          <p:cNvSpPr txBox="1"/>
          <p:nvPr/>
        </p:nvSpPr>
        <p:spPr>
          <a:xfrm>
            <a:off x="950733" y="1789783"/>
            <a:ext cx="6976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要求仕様や設計通り開発できたか？</a:t>
            </a:r>
            <a:b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計画通り開発できたか？</a:t>
            </a:r>
            <a:endParaRPr kumimoji="1" lang="ja-JP" altLang="en-US" sz="320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4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5CD6D-5096-DBFF-1596-FB2CE46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要求仕様や設計通り開発できたか？</a:t>
            </a:r>
            <a:endParaRPr kumimoji="1" lang="ja-JP" altLang="en-US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F4197B-0CC9-5372-4DD6-8DF7C01EE83F}"/>
              </a:ext>
            </a:extLst>
          </p:cNvPr>
          <p:cNvSpPr txBox="1"/>
          <p:nvPr/>
        </p:nvSpPr>
        <p:spPr>
          <a:xfrm>
            <a:off x="1143000" y="1645920"/>
            <a:ext cx="8659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・当初の要求仕様の内容を変更なく製品に組み込むことが出来た</a:t>
            </a:r>
          </a:p>
        </p:txBody>
      </p:sp>
    </p:spTree>
    <p:extLst>
      <p:ext uri="{BB962C8B-B14F-4D97-AF65-F5344CB8AC3E}">
        <p14:creationId xmlns:p14="http://schemas.microsoft.com/office/powerpoint/2010/main" val="395166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13F9B-5C92-2096-F234-6170AA9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計画通り開発できたか？</a:t>
            </a:r>
            <a:endParaRPr kumimoji="1" lang="ja-JP" altLang="en-US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388DB7-AF95-9CCF-11DD-433FDC3E0B69}"/>
              </a:ext>
            </a:extLst>
          </p:cNvPr>
          <p:cNvSpPr txBox="1"/>
          <p:nvPr/>
        </p:nvSpPr>
        <p:spPr>
          <a:xfrm>
            <a:off x="1143000" y="1645920"/>
            <a:ext cx="8659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chemeClr val="bg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・当初の開発スケジュール通りに製品の開発を進めることが出来た</a:t>
            </a:r>
          </a:p>
        </p:txBody>
      </p:sp>
    </p:spTree>
    <p:extLst>
      <p:ext uri="{BB962C8B-B14F-4D97-AF65-F5344CB8AC3E}">
        <p14:creationId xmlns:p14="http://schemas.microsoft.com/office/powerpoint/2010/main" val="398475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71C2-1F84-A918-7003-1C32E65A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45" y="1620543"/>
            <a:ext cx="10290400" cy="763600"/>
          </a:xfrm>
        </p:spPr>
        <p:txBody>
          <a:bodyPr/>
          <a:lstStyle/>
          <a:p>
            <a:r>
              <a:rPr lang="en-US" altLang="ja-JP">
                <a:latin typeface="HGS明朝B" panose="02020800000000000000" pitchFamily="18" charset="-128"/>
                <a:ea typeface="HGS明朝B" panose="02020800000000000000" pitchFamily="18" charset="-128"/>
              </a:rPr>
              <a:t>1.</a:t>
            </a:r>
            <a:r>
              <a:rPr lang="ja-JP" altLang="en-US">
                <a:latin typeface="HGS明朝B" panose="02020800000000000000" pitchFamily="18" charset="-128"/>
                <a:ea typeface="HGS明朝B" panose="02020800000000000000" pitchFamily="18" charset="-128"/>
              </a:rPr>
              <a:t>何を作ったのか？</a:t>
            </a:r>
            <a:endParaRPr kumimoji="1" lang="ja-JP" altLang="en-US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A230BA-25EB-113D-15D8-E69B401B2956}"/>
              </a:ext>
            </a:extLst>
          </p:cNvPr>
          <p:cNvSpPr txBox="1"/>
          <p:nvPr/>
        </p:nvSpPr>
        <p:spPr>
          <a:xfrm>
            <a:off x="1161045" y="3010817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概要 </a:t>
            </a:r>
            <a:endParaRPr lang="en-US" altLang="ja-JP" sz="320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製品の機能 </a:t>
            </a:r>
            <a:endParaRPr lang="en-US" altLang="ja-JP" sz="320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想定する利⽤者の特性</a:t>
            </a:r>
            <a:endParaRPr kumimoji="1" lang="ja-JP" altLang="en-US" sz="320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34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948D1-44D0-4343-6206-A2E4A7DE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52" y="1245639"/>
            <a:ext cx="10290400" cy="763600"/>
          </a:xfrm>
        </p:spPr>
        <p:txBody>
          <a:bodyPr/>
          <a:lstStyle/>
          <a:p>
            <a:r>
              <a:rPr kumimoji="1" lang="en-US" altLang="ja-JP">
                <a:latin typeface="HGS明朝B" panose="02020800000000000000" pitchFamily="18" charset="-128"/>
                <a:ea typeface="HGS明朝B" panose="02020800000000000000" pitchFamily="18" charset="-128"/>
              </a:rPr>
              <a:t>4.</a:t>
            </a:r>
            <a:r>
              <a:rPr kumimoji="1" lang="ja-JP" altLang="en-US">
                <a:latin typeface="HGS明朝B" panose="02020800000000000000" pitchFamily="18" charset="-128"/>
                <a:ea typeface="HGS明朝B" panose="02020800000000000000" pitchFamily="18" charset="-128"/>
              </a:rPr>
              <a:t>感想</a:t>
            </a:r>
          </a:p>
        </p:txBody>
      </p:sp>
    </p:spTree>
    <p:extLst>
      <p:ext uri="{BB962C8B-B14F-4D97-AF65-F5344CB8AC3E}">
        <p14:creationId xmlns:p14="http://schemas.microsoft.com/office/powerpoint/2010/main" val="194523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0F4B7-D8AF-917D-A62B-4C09B431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感想</a:t>
            </a:r>
            <a:br>
              <a:rPr lang="en-US" altLang="ja-JP"/>
            </a:b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3A4AEB-7D4B-7104-DB48-F8004E936BA9}"/>
              </a:ext>
            </a:extLst>
          </p:cNvPr>
          <p:cNvSpPr txBox="1"/>
          <p:nvPr/>
        </p:nvSpPr>
        <p:spPr>
          <a:xfrm>
            <a:off x="950733" y="2213264"/>
            <a:ext cx="11187678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32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LINE</a:t>
            </a:r>
            <a:r>
              <a:rPr kumimoji="1" lang="ja-JP" altLang="en-US" sz="32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のリッチメニューの作成が難しかった。</a:t>
            </a:r>
            <a:endParaRPr kumimoji="1" lang="en-US" altLang="ja-JP" sz="3200">
              <a:solidFill>
                <a:schemeClr val="bg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2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Remo3</a:t>
            </a:r>
            <a:r>
              <a:rPr lang="ja-JP" altLang="en-US" sz="32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と</a:t>
            </a:r>
            <a:r>
              <a:rPr lang="en-US" altLang="ja-JP" sz="32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LINE</a:t>
            </a:r>
            <a:r>
              <a:rPr lang="ja-JP" altLang="en-US" sz="32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、位置情報を結合させることが難しかった。</a:t>
            </a:r>
            <a:endParaRPr lang="en-US" altLang="ja-JP" sz="3200">
              <a:solidFill>
                <a:schemeClr val="bg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計画通り開発が進んでよかった。</a:t>
            </a:r>
          </a:p>
        </p:txBody>
      </p:sp>
    </p:spTree>
    <p:extLst>
      <p:ext uri="{BB962C8B-B14F-4D97-AF65-F5344CB8AC3E}">
        <p14:creationId xmlns:p14="http://schemas.microsoft.com/office/powerpoint/2010/main" val="1894996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0368E-8E9E-EB48-210B-2A34C363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73" y="1071903"/>
            <a:ext cx="10290400" cy="763600"/>
          </a:xfrm>
        </p:spPr>
        <p:txBody>
          <a:bodyPr/>
          <a:lstStyle/>
          <a:p>
            <a:r>
              <a:rPr kumimoji="1" lang="en-US" altLang="ja-JP">
                <a:latin typeface="HGS明朝B" panose="02020800000000000000" pitchFamily="18" charset="-128"/>
                <a:ea typeface="HGS明朝B" panose="02020800000000000000" pitchFamily="18" charset="-128"/>
              </a:rPr>
              <a:t>5.</a:t>
            </a:r>
            <a:r>
              <a:rPr kumimoji="1" lang="ja-JP" altLang="en-US">
                <a:latin typeface="HGS明朝B" panose="02020800000000000000" pitchFamily="18" charset="-128"/>
                <a:ea typeface="HGS明朝B" panose="02020800000000000000" pitchFamily="18" charset="-128"/>
              </a:rPr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07985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0F4B7-D8AF-917D-A62B-4C09B431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デモンストレーション</a:t>
            </a:r>
            <a:endParaRPr kumimoji="1" lang="ja-JP" altLang="en-US" b="1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pic>
        <p:nvPicPr>
          <p:cNvPr id="4" name="図 3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35206514-DF25-57D1-A1D5-26C1311A6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3" y="2777709"/>
            <a:ext cx="5142581" cy="2368466"/>
          </a:xfrm>
          <a:prstGeom prst="rect">
            <a:avLst/>
          </a:prstGeom>
        </p:spPr>
      </p:pic>
      <p:pic>
        <p:nvPicPr>
          <p:cNvPr id="6" name="図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82A2DB7D-C68D-02E5-14E1-7F9973336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05" y="2777709"/>
            <a:ext cx="5103210" cy="28437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C868B8-6A12-787D-B584-957E3B1709E0}"/>
              </a:ext>
            </a:extLst>
          </p:cNvPr>
          <p:cNvSpPr txBox="1"/>
          <p:nvPr/>
        </p:nvSpPr>
        <p:spPr>
          <a:xfrm>
            <a:off x="950733" y="193072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実際の画面</a:t>
            </a:r>
          </a:p>
        </p:txBody>
      </p:sp>
    </p:spTree>
    <p:extLst>
      <p:ext uri="{BB962C8B-B14F-4D97-AF65-F5344CB8AC3E}">
        <p14:creationId xmlns:p14="http://schemas.microsoft.com/office/powerpoint/2010/main" val="108273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0F4B7-D8AF-917D-A62B-4C09B431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デモンストレーション</a:t>
            </a:r>
            <a:endParaRPr kumimoji="1" lang="ja-JP" altLang="en-US" b="1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pic>
        <p:nvPicPr>
          <p:cNvPr id="8" name="図 7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53C9BBDC-EC9E-7362-2725-15A1A7CA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25" y="2344969"/>
            <a:ext cx="5742290" cy="387256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35929B-3266-FFB2-3871-DE657B5B0416}"/>
              </a:ext>
            </a:extLst>
          </p:cNvPr>
          <p:cNvSpPr txBox="1"/>
          <p:nvPr/>
        </p:nvSpPr>
        <p:spPr>
          <a:xfrm>
            <a:off x="2371525" y="165031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chemeClr val="bg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リッチメニュー</a:t>
            </a:r>
          </a:p>
        </p:txBody>
      </p:sp>
    </p:spTree>
    <p:extLst>
      <p:ext uri="{BB962C8B-B14F-4D97-AF65-F5344CB8AC3E}">
        <p14:creationId xmlns:p14="http://schemas.microsoft.com/office/powerpoint/2010/main" val="78777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5E868-C5DC-E449-5FFC-E31CE3B4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56" y="680297"/>
            <a:ext cx="10290400" cy="763600"/>
          </a:xfrm>
        </p:spPr>
        <p:txBody>
          <a:bodyPr/>
          <a:lstStyle/>
          <a:p>
            <a:r>
              <a:rPr lang="ja-JP" altLang="en-US" sz="3600" b="1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デモンストレーション</a:t>
            </a:r>
            <a:endParaRPr kumimoji="1" lang="ja-JP" altLang="en-US" sz="3600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2FD9CC-D2A4-2100-BD2D-B8B7A8A66C5C}"/>
              </a:ext>
            </a:extLst>
          </p:cNvPr>
          <p:cNvSpPr txBox="1"/>
          <p:nvPr/>
        </p:nvSpPr>
        <p:spPr>
          <a:xfrm>
            <a:off x="184074" y="196256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>
                <a:solidFill>
                  <a:schemeClr val="bg1">
                    <a:lumMod val="95000"/>
                  </a:schemeClr>
                </a:solidFill>
              </a:rPr>
              <a:t>「家の位置情報」取得</a:t>
            </a:r>
          </a:p>
        </p:txBody>
      </p:sp>
    </p:spTree>
    <p:extLst>
      <p:ext uri="{BB962C8B-B14F-4D97-AF65-F5344CB8AC3E}">
        <p14:creationId xmlns:p14="http://schemas.microsoft.com/office/powerpoint/2010/main" val="32259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739CDF-93A7-BE88-8F28-D31E5A824F1C}"/>
              </a:ext>
            </a:extLst>
          </p:cNvPr>
          <p:cNvSpPr txBox="1"/>
          <p:nvPr/>
        </p:nvSpPr>
        <p:spPr>
          <a:xfrm>
            <a:off x="1246265" y="21726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>
                <a:solidFill>
                  <a:schemeClr val="bg1">
                    <a:lumMod val="95000"/>
                  </a:schemeClr>
                </a:solidFill>
              </a:rPr>
              <a:t>帰宅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D4C521F-CDD2-0EE4-6672-39B4C4DA268D}"/>
              </a:ext>
            </a:extLst>
          </p:cNvPr>
          <p:cNvSpPr txBox="1">
            <a:spLocks/>
          </p:cNvSpPr>
          <p:nvPr/>
        </p:nvSpPr>
        <p:spPr>
          <a:xfrm>
            <a:off x="505256" y="680297"/>
            <a:ext cx="102904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kumimoji="1" sz="44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3600" b="1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デモンストレーション</a:t>
            </a:r>
            <a:endParaRPr lang="ja-JP" altLang="en-US" sz="3600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5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02A98-145A-BA45-F945-2231EF4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概要</a:t>
            </a:r>
            <a:endParaRPr kumimoji="1" lang="ja-JP" altLang="en-US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A6E13E3A-1909-794E-1973-D9EA23B36FCD}"/>
              </a:ext>
            </a:extLst>
          </p:cNvPr>
          <p:cNvSpPr txBox="1">
            <a:spLocks/>
          </p:cNvSpPr>
          <p:nvPr/>
        </p:nvSpPr>
        <p:spPr>
          <a:xfrm>
            <a:off x="1077551" y="1931848"/>
            <a:ext cx="9905999" cy="35417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>
                <a:solidFill>
                  <a:schemeClr val="bg1"/>
                </a:solidFill>
              </a:rPr>
              <a:t>LINE</a:t>
            </a:r>
            <a:r>
              <a:rPr lang="ja-JP" altLang="en-US" sz="3200">
                <a:solidFill>
                  <a:schemeClr val="bg1"/>
                </a:solidFill>
              </a:rPr>
              <a:t>で冷房のオンオフ</a:t>
            </a:r>
            <a:endParaRPr lang="en-US" altLang="ja-JP" sz="3200">
              <a:solidFill>
                <a:schemeClr val="bg1"/>
              </a:solidFill>
            </a:endParaRPr>
          </a:p>
          <a:p>
            <a:r>
              <a:rPr lang="ja-JP" altLang="en-US" sz="3200">
                <a:solidFill>
                  <a:schemeClr val="bg1"/>
                </a:solidFill>
              </a:rPr>
              <a:t>ユーザーは</a:t>
            </a:r>
            <a:r>
              <a:rPr lang="en-US" altLang="ja-JP" sz="3200">
                <a:solidFill>
                  <a:schemeClr val="bg1"/>
                </a:solidFill>
              </a:rPr>
              <a:t>LINE</a:t>
            </a:r>
            <a:r>
              <a:rPr lang="ja-JP" altLang="en-US" sz="3200">
                <a:solidFill>
                  <a:schemeClr val="bg1"/>
                </a:solidFill>
              </a:rPr>
              <a:t>から冷房の稼働状況および室内の温度・湿度情報を取得することができる</a:t>
            </a:r>
          </a:p>
        </p:txBody>
      </p:sp>
      <p:pic>
        <p:nvPicPr>
          <p:cNvPr id="4" name="Picture 4" descr="LINE公式アイコン | PILATES studio Y i-grek">
            <a:extLst>
              <a:ext uri="{FF2B5EF4-FFF2-40B4-BE49-F238E27FC236}">
                <a16:creationId xmlns:a16="http://schemas.microsoft.com/office/drawing/2014/main" id="{B93DCA66-100C-4734-738C-164FA1CA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6" y="4659296"/>
            <a:ext cx="1492491" cy="15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By Oksmith - エアコン イラスト フリー 素材 Clipart - Full Size Clipart (#1141590 ...">
            <a:extLst>
              <a:ext uri="{FF2B5EF4-FFF2-40B4-BE49-F238E27FC236}">
                <a16:creationId xmlns:a16="http://schemas.microsoft.com/office/drawing/2014/main" id="{02C47765-4E47-3778-0E7D-FE8B3FC8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33" y="4832878"/>
            <a:ext cx="1883342" cy="9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02A6D71E-77E1-A334-838B-6D55050F3484}"/>
              </a:ext>
            </a:extLst>
          </p:cNvPr>
          <p:cNvSpPr/>
          <p:nvPr/>
        </p:nvSpPr>
        <p:spPr>
          <a:xfrm>
            <a:off x="2021305" y="5017053"/>
            <a:ext cx="612598" cy="80531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0335C2-DBF0-2293-9A29-3E530ABE1EE2}"/>
              </a:ext>
            </a:extLst>
          </p:cNvPr>
          <p:cNvSpPr txBox="1"/>
          <p:nvPr/>
        </p:nvSpPr>
        <p:spPr>
          <a:xfrm>
            <a:off x="1873419" y="4659296"/>
            <a:ext cx="12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ON/OFF</a:t>
            </a:r>
            <a:endParaRPr kumimoji="1" lang="ja-JP" altLang="en-US" b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10D54D9-CDE5-F6DF-466F-77BBEF2FF255}"/>
              </a:ext>
            </a:extLst>
          </p:cNvPr>
          <p:cNvSpPr/>
          <p:nvPr/>
        </p:nvSpPr>
        <p:spPr>
          <a:xfrm>
            <a:off x="8199063" y="5139068"/>
            <a:ext cx="795761" cy="80055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4" descr="LINE公式アイコン | PILATES studio Y i-grek">
            <a:extLst>
              <a:ext uri="{FF2B5EF4-FFF2-40B4-BE49-F238E27FC236}">
                <a16:creationId xmlns:a16="http://schemas.microsoft.com/office/drawing/2014/main" id="{03255CD8-C0B8-07FD-2B2A-8C56ED25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72" y="4832878"/>
            <a:ext cx="1492491" cy="15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5879D390-9CBD-E3E3-D307-CBEB65A99132}"/>
              </a:ext>
            </a:extLst>
          </p:cNvPr>
          <p:cNvSpPr/>
          <p:nvPr/>
        </p:nvSpPr>
        <p:spPr>
          <a:xfrm rot="5400000">
            <a:off x="6706191" y="4955657"/>
            <a:ext cx="1281556" cy="1167381"/>
          </a:xfrm>
          <a:prstGeom prst="wedgeRoundRect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ja-JP" altLang="ja-JP">
              <a:effectLst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18AF56-73EE-D098-88FE-192B4E8FDFE6}"/>
              </a:ext>
            </a:extLst>
          </p:cNvPr>
          <p:cNvGrpSpPr/>
          <p:nvPr/>
        </p:nvGrpSpPr>
        <p:grpSpPr>
          <a:xfrm>
            <a:off x="4577506" y="4444583"/>
            <a:ext cx="2292721" cy="2351653"/>
            <a:chOff x="1780558" y="2457419"/>
            <a:chExt cx="2041846" cy="2177400"/>
          </a:xfrm>
        </p:grpSpPr>
        <p:sp>
          <p:nvSpPr>
            <p:cNvPr id="15" name="角丸四角形 11">
              <a:extLst>
                <a:ext uri="{FF2B5EF4-FFF2-40B4-BE49-F238E27FC236}">
                  <a16:creationId xmlns:a16="http://schemas.microsoft.com/office/drawing/2014/main" id="{7E5BA9BB-0FD8-AD4D-0368-432AE3EE28A9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16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93F2D9C5-1E52-2E3C-1634-C2ADC5C65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251209-F945-3B22-401A-42A6817168C2}"/>
              </a:ext>
            </a:extLst>
          </p:cNvPr>
          <p:cNvSpPr txBox="1"/>
          <p:nvPr/>
        </p:nvSpPr>
        <p:spPr>
          <a:xfrm>
            <a:off x="6870005" y="4949362"/>
            <a:ext cx="960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室温</a:t>
            </a:r>
            <a:endParaRPr kumimoji="1" lang="en-US" altLang="ja-JP" b="1"/>
          </a:p>
          <a:p>
            <a:r>
              <a:rPr kumimoji="1" lang="en-US" altLang="ja-JP" b="1"/>
              <a:t>26.4</a:t>
            </a:r>
            <a:r>
              <a:rPr kumimoji="1" lang="ja-JP" altLang="en-US" b="1"/>
              <a:t>℃</a:t>
            </a:r>
            <a:endParaRPr kumimoji="1" lang="en-US" altLang="ja-JP" b="1"/>
          </a:p>
          <a:p>
            <a:r>
              <a:rPr lang="ja-JP" altLang="en-US" b="1"/>
              <a:t>湿度</a:t>
            </a:r>
            <a:endParaRPr lang="en-US" altLang="ja-JP" b="1"/>
          </a:p>
          <a:p>
            <a:r>
              <a:rPr lang="en-US" altLang="ja-JP" b="1"/>
              <a:t>53%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5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FDAA055-650F-269B-821C-C1C989F0B779}"/>
              </a:ext>
            </a:extLst>
          </p:cNvPr>
          <p:cNvSpPr txBox="1">
            <a:spLocks/>
          </p:cNvSpPr>
          <p:nvPr/>
        </p:nvSpPr>
        <p:spPr>
          <a:xfrm>
            <a:off x="950733" y="637495"/>
            <a:ext cx="102904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kumimoji="1" sz="44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製品の機能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55CF9C-C5CB-EE9F-541D-90B7A51D1A2E}"/>
              </a:ext>
            </a:extLst>
          </p:cNvPr>
          <p:cNvSpPr txBox="1"/>
          <p:nvPr/>
        </p:nvSpPr>
        <p:spPr>
          <a:xfrm>
            <a:off x="950733" y="2418588"/>
            <a:ext cx="527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・</a:t>
            </a:r>
            <a:r>
              <a:rPr lang="en-US" altLang="ja-JP"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LINE</a:t>
            </a:r>
            <a:r>
              <a:rPr lang="ja-JP" altLang="en-US"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上でデータを取得</a:t>
            </a:r>
            <a:endParaRPr kumimoji="1" lang="ja-JP" altLang="en-US" sz="3200" b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9793C-99B6-4C56-57A8-8DC9477CAA76}"/>
              </a:ext>
            </a:extLst>
          </p:cNvPr>
          <p:cNvSpPr txBox="1"/>
          <p:nvPr/>
        </p:nvSpPr>
        <p:spPr>
          <a:xfrm>
            <a:off x="950733" y="3357916"/>
            <a:ext cx="527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・</a:t>
            </a:r>
            <a:r>
              <a:rPr lang="en-US" altLang="ja-JP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LINE</a:t>
            </a:r>
            <a:r>
              <a:rPr lang="ja-JP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上でエアコンを操作</a:t>
            </a:r>
            <a:endParaRPr kumimoji="1" lang="ja-JP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pic>
        <p:nvPicPr>
          <p:cNvPr id="6" name="Picture 4" descr="LINE公式アイコン | PILATES studio Y i-grek">
            <a:extLst>
              <a:ext uri="{FF2B5EF4-FFF2-40B4-BE49-F238E27FC236}">
                <a16:creationId xmlns:a16="http://schemas.microsoft.com/office/drawing/2014/main" id="{1FFE4AF7-1E3C-D70C-2EDE-D8865F923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6" y="2421861"/>
            <a:ext cx="1492491" cy="15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02A98-145A-BA45-F945-2231EF4E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33" y="527767"/>
            <a:ext cx="10290400" cy="763600"/>
          </a:xfrm>
        </p:spPr>
        <p:txBody>
          <a:bodyPr/>
          <a:lstStyle/>
          <a:p>
            <a:r>
              <a:rPr lang="ja-JP" altLang="en-US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製品の機能</a:t>
            </a:r>
            <a:endParaRPr kumimoji="1" lang="ja-JP" altLang="en-US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AB78C9-705E-7A26-7BD4-C7AFA6518608}"/>
              </a:ext>
            </a:extLst>
          </p:cNvPr>
          <p:cNvSpPr txBox="1"/>
          <p:nvPr/>
        </p:nvSpPr>
        <p:spPr>
          <a:xfrm>
            <a:off x="810262" y="2150313"/>
            <a:ext cx="6793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</a:t>
            </a:r>
            <a:r>
              <a:rPr kumimoji="1"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「</a:t>
            </a:r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室温・湿度」</a:t>
            </a:r>
            <a:endParaRPr lang="en-US" altLang="ja-JP" sz="40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  <a:p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　</a:t>
            </a:r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部屋の温度と湿度</a:t>
            </a:r>
            <a:endParaRPr lang="en-US" altLang="ja-JP" sz="3200">
              <a:solidFill>
                <a:schemeClr val="bg1">
                  <a:lumMod val="9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・「エアコンの状態」</a:t>
            </a:r>
            <a:endParaRPr lang="en-US" altLang="ja-JP" sz="4000">
              <a:solidFill>
                <a:schemeClr val="bg1">
                  <a:lumMod val="95000"/>
                </a:schemeClr>
              </a:solidFill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  <a:p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　エアコンのオンオフ</a:t>
            </a:r>
            <a:endParaRPr lang="en-US" altLang="ja-JP" sz="3200">
              <a:solidFill>
                <a:schemeClr val="bg1">
                  <a:lumMod val="9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　エアコンの運転モード</a:t>
            </a:r>
            <a:endParaRPr lang="en-US" altLang="ja-JP" sz="3200">
              <a:solidFill>
                <a:schemeClr val="bg1">
                  <a:lumMod val="9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3200">
                <a:solidFill>
                  <a:schemeClr val="bg1">
                    <a:lumMod val="9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　エアコンの設定温度</a:t>
            </a:r>
            <a:endParaRPr lang="en-US" altLang="ja-JP" sz="3200">
              <a:solidFill>
                <a:schemeClr val="bg1">
                  <a:lumMod val="9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9" name="図 8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E9AC492A-AA33-CCE1-39C2-62FA42E04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43" y="1797784"/>
            <a:ext cx="2967846" cy="353943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7D06AC-DB0C-1433-0606-485CFB6DB5AE}"/>
              </a:ext>
            </a:extLst>
          </p:cNvPr>
          <p:cNvSpPr txBox="1"/>
          <p:nvPr/>
        </p:nvSpPr>
        <p:spPr>
          <a:xfrm>
            <a:off x="950733" y="1291367"/>
            <a:ext cx="527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LINE</a:t>
            </a:r>
            <a:r>
              <a:rPr lang="ja-JP" altLang="en-US" sz="3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上でデータを取得</a:t>
            </a:r>
            <a:endParaRPr kumimoji="1" lang="ja-JP" altLang="en-US" sz="3200" b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0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B40FB-C27E-04CA-A55F-B71A12D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34" y="1917874"/>
            <a:ext cx="10379332" cy="1881610"/>
          </a:xfrm>
        </p:spPr>
        <p:txBody>
          <a:bodyPr/>
          <a:lstStyle/>
          <a:p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</a:t>
            </a:r>
            <a:r>
              <a:rPr kumimoji="1"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「</a:t>
            </a:r>
            <a:r>
              <a:rPr kumimoji="1" lang="en-US" altLang="ja-JP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ON</a:t>
            </a:r>
            <a:r>
              <a:rPr kumimoji="1"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</a:t>
            </a:r>
            <a:r>
              <a:rPr kumimoji="1" lang="en-US" altLang="ja-JP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OFF</a:t>
            </a:r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」</a:t>
            </a:r>
            <a:br>
              <a:rPr lang="en-US" altLang="ja-JP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</a:br>
            <a:r>
              <a:rPr kumimoji="1"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・「帰宅</a:t>
            </a:r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」</a:t>
            </a:r>
            <a:br>
              <a:rPr lang="en-US" altLang="ja-JP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</a:br>
            <a:r>
              <a:rPr lang="ja-JP" altLang="en-US" sz="4000">
                <a:solidFill>
                  <a:schemeClr val="bg1">
                    <a:lumMod val="95000"/>
                  </a:schemeClr>
                </a:solidFill>
                <a:latin typeface="HGSoeiKakugothicUB" panose="020B0909000000000000" pitchFamily="49" charset="-128"/>
                <a:ea typeface="HGSoeiKakugothicUB" panose="020B0909000000000000" pitchFamily="49" charset="-128"/>
              </a:rPr>
              <a:t>　</a:t>
            </a:r>
            <a:r>
              <a:rPr kumimoji="1" lang="ja-JP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位置情報をもとに家に着く</a:t>
            </a:r>
            <a:r>
              <a:rPr kumimoji="1" lang="en-US" altLang="ja-JP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分前になると</a:t>
            </a:r>
            <a:r>
              <a:rPr kumimoji="1" lang="en-US" altLang="ja-JP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ON</a:t>
            </a:r>
            <a:br>
              <a:rPr kumimoji="1" lang="ja-JP" altLang="en-US"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08D58A-66CA-183D-D3E6-6A077E4E2C38}"/>
              </a:ext>
            </a:extLst>
          </p:cNvPr>
          <p:cNvSpPr txBox="1"/>
          <p:nvPr/>
        </p:nvSpPr>
        <p:spPr>
          <a:xfrm>
            <a:off x="903110" y="1243779"/>
            <a:ext cx="527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LINE</a:t>
            </a:r>
            <a:r>
              <a:rPr lang="ja-JP" altLang="en-US" sz="3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上でエアコンを操作</a:t>
            </a:r>
            <a:endParaRPr kumimoji="1" lang="ja-JP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pic>
        <p:nvPicPr>
          <p:cNvPr id="7" name="図 6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6EDBEC88-5AA6-CCCF-C5B5-45BBCA8B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55" y="3799484"/>
            <a:ext cx="4991100" cy="2298700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33EE23C3-2ACB-115F-ABED-2C06B46756F4}"/>
              </a:ext>
            </a:extLst>
          </p:cNvPr>
          <p:cNvSpPr txBox="1">
            <a:spLocks/>
          </p:cNvSpPr>
          <p:nvPr/>
        </p:nvSpPr>
        <p:spPr>
          <a:xfrm>
            <a:off x="903110" y="390859"/>
            <a:ext cx="102904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kumimoji="1" sz="44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製品の機能</a:t>
            </a:r>
          </a:p>
        </p:txBody>
      </p:sp>
    </p:spTree>
    <p:extLst>
      <p:ext uri="{BB962C8B-B14F-4D97-AF65-F5344CB8AC3E}">
        <p14:creationId xmlns:p14="http://schemas.microsoft.com/office/powerpoint/2010/main" val="46654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6328B-22AA-A4BF-67B7-FB1719B2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想定する利用者の特性</a:t>
            </a:r>
            <a:endParaRPr kumimoji="1" lang="ja-JP" altLang="en-US">
              <a:latin typeface="HGSoeiKakugothicUB" panose="020B0909000000000000" pitchFamily="49" charset="-128"/>
              <a:ea typeface="HGSoeiKakugothicUB" panose="020B0909000000000000" pitchFamily="49" charset="-128"/>
            </a:endParaRP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F1A096F-B4B6-01C7-C628-6EEF67FB2BFA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>
                <a:solidFill>
                  <a:schemeClr val="bg1"/>
                </a:solidFill>
              </a:rPr>
              <a:t>冷房を利用する人全てが対象ではある</a:t>
            </a:r>
            <a:endParaRPr lang="en-US" altLang="ja-JP" sz="32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</a:rPr>
              <a:t>特に</a:t>
            </a:r>
            <a:r>
              <a:rPr lang="en-US" altLang="ja-JP" b="1">
                <a:solidFill>
                  <a:srgbClr val="FF0000"/>
                </a:solidFill>
              </a:rPr>
              <a:t>…</a:t>
            </a:r>
          </a:p>
          <a:p>
            <a:r>
              <a:rPr lang="ja-JP" altLang="en-US" sz="3200">
                <a:solidFill>
                  <a:schemeClr val="bg1"/>
                </a:solidFill>
              </a:rPr>
              <a:t>外出から帰宅した際に部屋が暑いのが嫌な人</a:t>
            </a:r>
            <a:endParaRPr lang="en-US" altLang="ja-JP" sz="3200">
              <a:solidFill>
                <a:schemeClr val="bg1"/>
              </a:solidFill>
            </a:endParaRPr>
          </a:p>
          <a:p>
            <a:r>
              <a:rPr lang="ja-JP" altLang="en-US" sz="3200">
                <a:solidFill>
                  <a:schemeClr val="bg1"/>
                </a:solidFill>
              </a:rPr>
              <a:t>エアコンを消し忘れて外出先からオフにしたい場合</a:t>
            </a:r>
          </a:p>
        </p:txBody>
      </p:sp>
    </p:spTree>
    <p:extLst>
      <p:ext uri="{BB962C8B-B14F-4D97-AF65-F5344CB8AC3E}">
        <p14:creationId xmlns:p14="http://schemas.microsoft.com/office/powerpoint/2010/main" val="359048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507B5-BEC5-4FFE-0967-F063F3D8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00" y="742719"/>
            <a:ext cx="10290400" cy="763600"/>
          </a:xfrm>
        </p:spPr>
        <p:txBody>
          <a:bodyPr/>
          <a:lstStyle/>
          <a:p>
            <a:r>
              <a:rPr lang="en-US" altLang="ja-JP">
                <a:latin typeface="HGS明朝B" panose="02020800000000000000" pitchFamily="18" charset="-128"/>
                <a:ea typeface="HGS明朝B" panose="02020800000000000000" pitchFamily="18" charset="-128"/>
              </a:rPr>
              <a:t>2.</a:t>
            </a:r>
            <a:r>
              <a:rPr lang="ja-JP" altLang="en-US">
                <a:latin typeface="HGS明朝B" panose="02020800000000000000" pitchFamily="18" charset="-128"/>
                <a:ea typeface="HGS明朝B" panose="02020800000000000000" pitchFamily="18" charset="-128"/>
              </a:rPr>
              <a:t>どのように作ったのか？</a:t>
            </a:r>
            <a:endParaRPr kumimoji="1" lang="ja-JP" altLang="en-US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3D4134-3731-D9E3-E8AE-28B50D41FC89}"/>
              </a:ext>
            </a:extLst>
          </p:cNvPr>
          <p:cNvSpPr txBox="1"/>
          <p:nvPr/>
        </p:nvSpPr>
        <p:spPr>
          <a:xfrm>
            <a:off x="950800" y="1855345"/>
            <a:ext cx="676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設計・実現方法</a:t>
            </a:r>
            <a:endParaRPr lang="en-US" altLang="ja-JP" sz="320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• </a:t>
            </a:r>
            <a:r>
              <a:rPr lang="ja-JP" altLang="en-US" sz="320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計画・分担</a:t>
            </a:r>
            <a:endParaRPr kumimoji="1" lang="ja-JP" altLang="en-US" sz="320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02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5E868-C5DC-E449-5FFC-E31CE3B4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GSoeiKakugothicUB" panose="020B0909000000000000" pitchFamily="49" charset="-128"/>
                <a:ea typeface="HGSoeiKakugothicUB" panose="020B0909000000000000" pitchFamily="49" charset="-128"/>
              </a:rPr>
              <a:t>設計・実現方法</a:t>
            </a:r>
          </a:p>
        </p:txBody>
      </p:sp>
      <p:pic>
        <p:nvPicPr>
          <p:cNvPr id="3" name="Picture 13" descr="Google Play での LINE (LY Corporation) の Android アプリ">
            <a:hlinkClick r:id="rId3"/>
            <a:extLst>
              <a:ext uri="{FF2B5EF4-FFF2-40B4-BE49-F238E27FC236}">
                <a16:creationId xmlns:a16="http://schemas.microsoft.com/office/drawing/2014/main" id="{45D96958-072D-9244-49C9-C5CEAD20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79" y="2100080"/>
            <a:ext cx="2657837" cy="13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2882F75-DBA0-95C4-7DC8-EFC280269871}"/>
              </a:ext>
            </a:extLst>
          </p:cNvPr>
          <p:cNvGrpSpPr/>
          <p:nvPr/>
        </p:nvGrpSpPr>
        <p:grpSpPr>
          <a:xfrm>
            <a:off x="4843671" y="4180655"/>
            <a:ext cx="1109021" cy="1428296"/>
            <a:chOff x="5262699" y="2813819"/>
            <a:chExt cx="1290501" cy="177697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519837B-E7CA-0C2D-9832-168B1A6D55EA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6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BF0F037E-000B-8D48-D801-CE9372BDA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4" descr="Free My Shortcuts Icon - Free Download User Interface Icons | IconScout">
            <a:extLst>
              <a:ext uri="{FF2B5EF4-FFF2-40B4-BE49-F238E27FC236}">
                <a16:creationId xmlns:a16="http://schemas.microsoft.com/office/drawing/2014/main" id="{6EBBEF59-DFC5-68EE-E509-2C5FC511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102" y="3595880"/>
            <a:ext cx="1402135" cy="14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09CBACF-95AE-A130-97C4-34B54F259424}"/>
              </a:ext>
            </a:extLst>
          </p:cNvPr>
          <p:cNvCxnSpPr>
            <a:cxnSpLocks/>
          </p:cNvCxnSpPr>
          <p:nvPr/>
        </p:nvCxnSpPr>
        <p:spPr>
          <a:xfrm flipH="1">
            <a:off x="6737759" y="3524778"/>
            <a:ext cx="2922514" cy="1041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ro.medium.com/v2/resize:fit:294/0*wsG6hoZ2iIjOp6...">
            <a:extLst>
              <a:ext uri="{FF2B5EF4-FFF2-40B4-BE49-F238E27FC236}">
                <a16:creationId xmlns:a16="http://schemas.microsoft.com/office/drawing/2014/main" id="{25F97A55-098F-8430-2749-74694E3E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76" y="1478887"/>
            <a:ext cx="2890847" cy="217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EDCD50-2C77-54E0-CBA6-F1B864624379}"/>
              </a:ext>
            </a:extLst>
          </p:cNvPr>
          <p:cNvGrpSpPr/>
          <p:nvPr/>
        </p:nvGrpSpPr>
        <p:grpSpPr>
          <a:xfrm>
            <a:off x="572925" y="1853488"/>
            <a:ext cx="2292721" cy="2351653"/>
            <a:chOff x="1780558" y="2457419"/>
            <a:chExt cx="2041846" cy="2177400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DD65E22F-953E-4371-05B9-F6E5E35878ED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13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1E0940DE-92D5-B76A-FCC5-DAA468213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2DB19020-968F-2B71-D915-6B8188D66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228" y="4205141"/>
            <a:ext cx="1446114" cy="1261146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8ACA688-F20E-E787-9048-0E3B74E6AAA3}"/>
              </a:ext>
            </a:extLst>
          </p:cNvPr>
          <p:cNvCxnSpPr>
            <a:cxnSpLocks/>
          </p:cNvCxnSpPr>
          <p:nvPr/>
        </p:nvCxnSpPr>
        <p:spPr>
          <a:xfrm>
            <a:off x="1462565" y="3429000"/>
            <a:ext cx="0" cy="903408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AEDE921-CA70-54E6-41B0-3ACE60511269}"/>
              </a:ext>
            </a:extLst>
          </p:cNvPr>
          <p:cNvCxnSpPr>
            <a:cxnSpLocks/>
          </p:cNvCxnSpPr>
          <p:nvPr/>
        </p:nvCxnSpPr>
        <p:spPr>
          <a:xfrm flipV="1">
            <a:off x="1938522" y="3321476"/>
            <a:ext cx="0" cy="883665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1134E0-7B1E-CD42-BAC0-16F3B71AC06D}"/>
              </a:ext>
            </a:extLst>
          </p:cNvPr>
          <p:cNvSpPr txBox="1"/>
          <p:nvPr/>
        </p:nvSpPr>
        <p:spPr>
          <a:xfrm>
            <a:off x="242628" y="3581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操作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AB9740-748B-913B-0205-5532BF563BF4}"/>
              </a:ext>
            </a:extLst>
          </p:cNvPr>
          <p:cNvSpPr txBox="1"/>
          <p:nvPr/>
        </p:nvSpPr>
        <p:spPr>
          <a:xfrm>
            <a:off x="2259198" y="35958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データ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E9408F1-EB75-14BD-4AE0-C9089D11B2E8}"/>
              </a:ext>
            </a:extLst>
          </p:cNvPr>
          <p:cNvCxnSpPr>
            <a:cxnSpLocks/>
          </p:cNvCxnSpPr>
          <p:nvPr/>
        </p:nvCxnSpPr>
        <p:spPr>
          <a:xfrm flipV="1">
            <a:off x="5308169" y="3070534"/>
            <a:ext cx="11533" cy="716932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6E31CE3-815E-BE90-5332-719DCD1F7E3A}"/>
              </a:ext>
            </a:extLst>
          </p:cNvPr>
          <p:cNvCxnSpPr>
            <a:cxnSpLocks/>
          </p:cNvCxnSpPr>
          <p:nvPr/>
        </p:nvCxnSpPr>
        <p:spPr>
          <a:xfrm>
            <a:off x="5319702" y="3759536"/>
            <a:ext cx="0" cy="674337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3E6A08-BA1F-97FD-170B-CD10F62F30C3}"/>
              </a:ext>
            </a:extLst>
          </p:cNvPr>
          <p:cNvSpPr txBox="1"/>
          <p:nvPr/>
        </p:nvSpPr>
        <p:spPr>
          <a:xfrm>
            <a:off x="3996143" y="3429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連携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15ABAA6-DDBE-C278-D7BD-1090CCD44903}"/>
              </a:ext>
            </a:extLst>
          </p:cNvPr>
          <p:cNvSpPr txBox="1"/>
          <p:nvPr/>
        </p:nvSpPr>
        <p:spPr>
          <a:xfrm>
            <a:off x="7377756" y="28570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請求の処理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E66D2A2-8A9A-8633-2657-361585F398D2}"/>
              </a:ext>
            </a:extLst>
          </p:cNvPr>
          <p:cNvCxnSpPr>
            <a:cxnSpLocks/>
          </p:cNvCxnSpPr>
          <p:nvPr/>
        </p:nvCxnSpPr>
        <p:spPr>
          <a:xfrm flipH="1">
            <a:off x="6239310" y="4981944"/>
            <a:ext cx="3472099" cy="16071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00494A-626A-C107-FE87-39824068A55C}"/>
              </a:ext>
            </a:extLst>
          </p:cNvPr>
          <p:cNvSpPr txBox="1"/>
          <p:nvPr/>
        </p:nvSpPr>
        <p:spPr>
          <a:xfrm>
            <a:off x="6973943" y="428041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データの取得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EA802D-5285-C223-0CF1-1434F2886FCF}"/>
              </a:ext>
            </a:extLst>
          </p:cNvPr>
          <p:cNvCxnSpPr>
            <a:cxnSpLocks/>
          </p:cNvCxnSpPr>
          <p:nvPr/>
        </p:nvCxnSpPr>
        <p:spPr>
          <a:xfrm flipH="1">
            <a:off x="2623291" y="2711081"/>
            <a:ext cx="1521819" cy="5421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C7EDFC0-B1EC-A821-6EEB-37A45FB84F4B}"/>
              </a:ext>
            </a:extLst>
          </p:cNvPr>
          <p:cNvSpPr txBox="1"/>
          <p:nvPr/>
        </p:nvSpPr>
        <p:spPr>
          <a:xfrm>
            <a:off x="3172268" y="20563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連携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183613-4917-ABE1-FDB0-95DF18C540DF}"/>
              </a:ext>
            </a:extLst>
          </p:cNvPr>
          <p:cNvCxnSpPr>
            <a:cxnSpLocks/>
          </p:cNvCxnSpPr>
          <p:nvPr/>
        </p:nvCxnSpPr>
        <p:spPr>
          <a:xfrm>
            <a:off x="3552183" y="2711803"/>
            <a:ext cx="1185854" cy="0"/>
          </a:xfrm>
          <a:prstGeom prst="straightConnector1">
            <a:avLst/>
          </a:prstGeom>
          <a:ln w="1905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013CE8-B77E-F2CF-154A-E225A2C339EC}"/>
              </a:ext>
            </a:extLst>
          </p:cNvPr>
          <p:cNvSpPr txBox="1"/>
          <p:nvPr/>
        </p:nvSpPr>
        <p:spPr>
          <a:xfrm>
            <a:off x="3360239" y="3913328"/>
            <a:ext cx="1569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b="1">
                <a:solidFill>
                  <a:srgbClr val="F2F2F2"/>
                </a:solidFill>
                <a:latin typeface="游ゴシック" panose="020B0400000000000000" pitchFamily="34" charset="-128"/>
                <a:ea typeface="游ゴシック" panose="020B0400000000000000" pitchFamily="34" charset="-128"/>
              </a:rPr>
              <a:t>トーケン</a:t>
            </a:r>
            <a:endParaRPr lang="ja-JP" altLang="ja-JP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b="1" i="0" u="none" strike="noStrike" kern="1200">
                <a:solidFill>
                  <a:srgbClr val="F2F2F2"/>
                </a:solidFill>
                <a:effectLst/>
                <a:latin typeface="游ゴシック" panose="020B0400000000000000" pitchFamily="34" charset="-128"/>
                <a:ea typeface="游ゴシック" panose="020B0400000000000000" pitchFamily="34" charset="-128"/>
              </a:rPr>
              <a:t>家のアドレス</a:t>
            </a:r>
            <a:endParaRPr lang="ja-JP" altLang="ja-JP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b="1" i="0" u="none" strike="noStrike" kern="1200">
                <a:solidFill>
                  <a:srgbClr val="F2F2F2"/>
                </a:solidFill>
                <a:effectLst/>
                <a:latin typeface="游ゴシック" panose="020B0400000000000000" pitchFamily="34" charset="-128"/>
                <a:ea typeface="游ゴシック" panose="020B0400000000000000" pitchFamily="34" charset="-128"/>
              </a:rPr>
              <a:t>現在地</a:t>
            </a:r>
            <a:endParaRPr lang="ja-JP" altLang="ja-JP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b="1" i="0" u="none" strike="noStrike" kern="1200">
                <a:solidFill>
                  <a:srgbClr val="F2F2F2"/>
                </a:solidFill>
                <a:effectLst/>
                <a:latin typeface="游ゴシック" panose="020B0400000000000000" pitchFamily="34" charset="-128"/>
                <a:ea typeface="游ゴシック" panose="020B0400000000000000" pitchFamily="34" charset="-128"/>
              </a:rPr>
              <a:t>帰宅時間</a:t>
            </a:r>
            <a:endParaRPr lang="ja-JP" altLang="ja-JP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b="1" i="0" u="none" strike="noStrike" kern="1200" err="1">
                <a:solidFill>
                  <a:srgbClr val="F2F2F2"/>
                </a:solidFill>
                <a:effectLst/>
                <a:latin typeface="游ゴシック" panose="020B0400000000000000" pitchFamily="34" charset="-128"/>
              </a:rPr>
              <a:t>user_id</a:t>
            </a:r>
            <a:endParaRPr lang="ja-JP" altLang="ja-JP" sz="1800" b="0" i="0" u="none" strike="noStrike">
              <a:effectLst/>
              <a:latin typeface="Arial" panose="020B0604020202020204" pitchFamily="34" charset="0"/>
            </a:endParaRPr>
          </a:p>
          <a:p>
            <a:endParaRPr kumimoji="1" lang="ja-JP" altLang="en-US"/>
          </a:p>
        </p:txBody>
      </p:sp>
      <p:pic>
        <p:nvPicPr>
          <p:cNvPr id="51" name="図 5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17B22D77-AB87-2E04-C02A-E8D4B6E6B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24" y="471157"/>
            <a:ext cx="2236511" cy="15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173A28EB5FE6A4DBF455177E29BE6E1" ma:contentTypeVersion="12" ma:contentTypeDescription="新しいドキュメントを作成します。" ma:contentTypeScope="" ma:versionID="5c56687d27498c389449b3023bf36b72">
  <xsd:schema xmlns:xsd="http://www.w3.org/2001/XMLSchema" xmlns:xs="http://www.w3.org/2001/XMLSchema" xmlns:p="http://schemas.microsoft.com/office/2006/metadata/properties" xmlns:ns3="d425a068-3ebd-4403-a491-52dbcd6b3706" targetNamespace="http://schemas.microsoft.com/office/2006/metadata/properties" ma:root="true" ma:fieldsID="cf0eb8a7254fb3ea47e6879752633d10" ns3:_="">
    <xsd:import namespace="d425a068-3ebd-4403-a491-52dbcd6b3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5a068-3ebd-4403-a491-52dbcd6b3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25a068-3ebd-4403-a491-52dbcd6b37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1A9B15-321C-4739-A2A1-BC95DB16952E}">
  <ds:schemaRefs>
    <ds:schemaRef ds:uri="d425a068-3ebd-4403-a491-52dbcd6b37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37479A3-491F-4887-AC0E-B49D8A59657F}">
  <ds:schemaRefs>
    <ds:schemaRef ds:uri="d425a068-3ebd-4403-a491-52dbcd6b3706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B0DD76-BDD9-4C6C-91B7-EF440C6022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449438d-3606-490b-844f-c4e15e535fca}" enabled="0" method="" siteId="{a449438d-3606-490b-844f-c4e15e535fc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669</Words>
  <Application>Microsoft Macintosh PowerPoint</Application>
  <PresentationFormat>ワイド画面</PresentationFormat>
  <Paragraphs>226</Paragraphs>
  <Slides>26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40" baseType="lpstr">
      <vt:lpstr>HGSSoeiKakugothicUB</vt:lpstr>
      <vt:lpstr>HGS明朝B</vt:lpstr>
      <vt:lpstr>HGS明朝E</vt:lpstr>
      <vt:lpstr>HG創英ﾌﾟﾚｾﾞﾝｽEB</vt:lpstr>
      <vt:lpstr>HGSoeiKakugothicUB</vt:lpstr>
      <vt:lpstr>UD デジタル 教科書体 NK-B</vt:lpstr>
      <vt:lpstr>游ゴシック</vt:lpstr>
      <vt:lpstr>游ゴシック Light</vt:lpstr>
      <vt:lpstr>游明朝</vt:lpstr>
      <vt:lpstr>Arial</vt:lpstr>
      <vt:lpstr>Arial Rounded MT Bold</vt:lpstr>
      <vt:lpstr>Poppins SemiBold</vt:lpstr>
      <vt:lpstr>Roboto</vt:lpstr>
      <vt:lpstr>Office テーマ</vt:lpstr>
      <vt:lpstr>成果発表</vt:lpstr>
      <vt:lpstr>1.何を作ったのか？</vt:lpstr>
      <vt:lpstr>概要</vt:lpstr>
      <vt:lpstr>PowerPoint プレゼンテーション</vt:lpstr>
      <vt:lpstr>製品の機能</vt:lpstr>
      <vt:lpstr>・「ON・OFF」 ・「帰宅」 　位置情報をもとに家に着く10分前になるとON </vt:lpstr>
      <vt:lpstr>想定する利用者の特性</vt:lpstr>
      <vt:lpstr>2.どのように作ったのか？</vt:lpstr>
      <vt:lpstr>設計・実現方法</vt:lpstr>
      <vt:lpstr>「室温・湿度」「エアコンの状態」</vt:lpstr>
      <vt:lpstr>「ON・OFF」</vt:lpstr>
      <vt:lpstr>「家の位置情報」</vt:lpstr>
      <vt:lpstr>「帰宅」</vt:lpstr>
      <vt:lpstr>「帰宅」</vt:lpstr>
      <vt:lpstr>PowerPoint プレゼンテーション</vt:lpstr>
      <vt:lpstr>• 計画・分担：開発体制</vt:lpstr>
      <vt:lpstr>3.予定していた開発ができたか？  </vt:lpstr>
      <vt:lpstr>要求仕様や設計通り開発できたか？</vt:lpstr>
      <vt:lpstr>計画通り開発できたか？</vt:lpstr>
      <vt:lpstr>4.感想</vt:lpstr>
      <vt:lpstr>感想 </vt:lpstr>
      <vt:lpstr>5.デモンストレーション</vt:lpstr>
      <vt:lpstr>デモンストレーション</vt:lpstr>
      <vt:lpstr>デモンストレーション</vt:lpstr>
      <vt:lpstr>デモンストレーション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畑岡 慶紀(is0738pr)</dc:creator>
  <cp:lastModifiedBy>ＣＨＩ Ｑｉｎｇｙｕ(is0751es)</cp:lastModifiedBy>
  <cp:revision>1</cp:revision>
  <dcterms:created xsi:type="dcterms:W3CDTF">2024-07-10T05:29:05Z</dcterms:created>
  <dcterms:modified xsi:type="dcterms:W3CDTF">2024-07-17T01:05:25Z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0x0101008173A28EB5FE6A4DBF455177E29BE6E1</vt:lpwstr>
  </property>
</Properties>
</file>