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62" r:id="rId9"/>
    <p:sldId id="261" r:id="rId10"/>
    <p:sldId id="263" r:id="rId11"/>
    <p:sldId id="265" r:id="rId12"/>
    <p:sldId id="264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1E5"/>
    <a:srgbClr val="6ADF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137E74-1865-714F-B078-62404D3980FC}" v="652" dt="2024-06-18T17:20:39.281"/>
    <p1510:client id="{0235CB2B-9489-4B2E-ADDE-422A01DD1DF5}" v="173" dt="2024-06-18T15:54:10.003"/>
    <p1510:client id="{1809374F-0C30-2442-9441-D793C67D5720}" v="357" dt="2024-06-18T00:52:26.578"/>
  </p1510:revLst>
</p1510:revInfo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50"/>
  </p:normalViewPr>
  <p:slideViewPr>
    <p:cSldViewPr snapToGrid="0">
      <p:cViewPr varScale="1">
        <p:scale>
          <a:sx n="120" d="100"/>
          <a:sy n="120" d="100"/>
        </p:scale>
        <p:origin x="4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6DFF08F-DC6B-4601-B491-B0F83F6DD2DA}" type="datetimeFigureOut">
              <a:rPr lang="en-US" smtClean="0"/>
              <a:pPr/>
              <a:t>6/19/24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24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127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69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9273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04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6/18/24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377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6/18/24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644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699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06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800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44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809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6/18/24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12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6/18/24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3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6/18/24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802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87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74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6/19/24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164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  <p:sldLayoutId id="2147483780" r:id="rId15"/>
    <p:sldLayoutId id="2147483781" r:id="rId16"/>
    <p:sldLayoutId id="214748378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jpeg"/><Relationship Id="rId7" Type="http://schemas.openxmlformats.org/officeDocument/2006/relationships/image" Target="../media/image1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play.google.com/store/apps/dev?id=4919265583026901892&amp;hl=ja" TargetMode="External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6="http://schemas.microsoft.com/office/drawing/2014/main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7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1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3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4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5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6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7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8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9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0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1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3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4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5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6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8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9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0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1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4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5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6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7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8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9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0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1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pic>
        <p:nvPicPr>
          <p:cNvPr id="123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6="http://schemas.microsoft.com/office/drawing/2014/main" xmlns:p14="http://schemas.microsoft.com/office/powerpoint/2010/main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1475D78-7E47-DA78-52A5-82952754CA41}"/>
              </a:ext>
            </a:extLst>
          </p:cNvPr>
          <p:cNvSpPr txBox="1"/>
          <p:nvPr/>
        </p:nvSpPr>
        <p:spPr>
          <a:xfrm>
            <a:off x="2043113" y="1122363"/>
            <a:ext cx="4527929" cy="4287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TW" altLang="en-US" sz="6000" b="1" cap="all">
                <a:latin typeface="+mj-lt"/>
                <a:ea typeface="+mj-ea"/>
                <a:cs typeface="+mj-cs"/>
              </a:rPr>
              <a:t>中間発表</a:t>
            </a:r>
            <a:endParaRPr kumimoji="1" lang="en-US" altLang="ja-JP" sz="6000" b="1" cap="all">
              <a:latin typeface="+mj-lt"/>
              <a:ea typeface="+mj-ea"/>
              <a:cs typeface="+mj-cs"/>
            </a:endParaRP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308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A7AC29B1-EEC2-E8AC-7A0F-5374D12C9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3600">
                <a:latin typeface="+mj-ea"/>
                <a:ea typeface="+mj-ea"/>
              </a:rPr>
              <a:t>必要なモジュール</a:t>
            </a:r>
            <a:endParaRPr lang="ja-JP" altLang="en-US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F1BD998-6B4C-CFB9-C8DF-A4AB0774E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スプレッドシート管理用プログラム</a:t>
            </a:r>
          </a:p>
          <a:p>
            <a:r>
              <a:rPr lang="en" altLang="ja-JP"/>
              <a:t>Remo3</a:t>
            </a:r>
            <a:r>
              <a:rPr lang="ja-JP" altLang="en-US"/>
              <a:t>からのデータ取得用プログラム</a:t>
            </a:r>
          </a:p>
          <a:p>
            <a:r>
              <a:rPr lang="ja-JP" altLang="en-US"/>
              <a:t>センサデータ管理用プログラム</a:t>
            </a:r>
            <a:r>
              <a:rPr lang="en-US" altLang="ja-JP"/>
              <a:t>(</a:t>
            </a:r>
            <a:r>
              <a:rPr lang="ja-JP" altLang="en-US"/>
              <a:t>室内の温度・湿度を取得</a:t>
            </a:r>
            <a:r>
              <a:rPr lang="en-US" altLang="ja-JP"/>
              <a:t>)</a:t>
            </a:r>
          </a:p>
          <a:p>
            <a:r>
              <a:rPr lang="en" altLang="ja-JP"/>
              <a:t>LINE</a:t>
            </a:r>
            <a:r>
              <a:rPr lang="ja-JP" altLang="en-US"/>
              <a:t>用プログラム</a:t>
            </a:r>
            <a:r>
              <a:rPr lang="en-US" altLang="ja-JP"/>
              <a:t>(</a:t>
            </a:r>
            <a:r>
              <a:rPr lang="ja-JP" altLang="en-US"/>
              <a:t>エアコンの稼働状況、室内の温度湿度を送信する、エアコンオンオフ、自動オンの入力</a:t>
            </a:r>
            <a:r>
              <a:rPr lang="en-US" altLang="ja-JP"/>
              <a:t>)</a:t>
            </a:r>
          </a:p>
          <a:p>
            <a:r>
              <a:rPr lang="ja-JP" altLang="en-US"/>
              <a:t>位置情報取得用プログラム</a:t>
            </a:r>
          </a:p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71565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D315F3C-D00E-4687-A348-228C4657B51F}"/>
              </a:ext>
            </a:extLst>
          </p:cNvPr>
          <p:cNvSpPr txBox="1"/>
          <p:nvPr/>
        </p:nvSpPr>
        <p:spPr>
          <a:xfrm>
            <a:off x="2610677" y="1325217"/>
            <a:ext cx="55243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0">
                <a:effectLst/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3.</a:t>
            </a:r>
          </a:p>
          <a:p>
            <a:r>
              <a:rPr lang="ja-JP" altLang="en-US" sz="6000">
                <a:effectLst/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プロジェクト計画</a:t>
            </a:r>
          </a:p>
        </p:txBody>
      </p:sp>
    </p:spTree>
    <p:extLst>
      <p:ext uri="{BB962C8B-B14F-4D97-AF65-F5344CB8AC3E}">
        <p14:creationId xmlns:p14="http://schemas.microsoft.com/office/powerpoint/2010/main" val="1153069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A7AC29B1-EEC2-E8AC-7A0F-5374D12C9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3600">
                <a:latin typeface="+mj-ea"/>
                <a:ea typeface="+mj-ea"/>
              </a:rPr>
              <a:t>開発スケジュール</a:t>
            </a:r>
            <a:endParaRPr lang="ja-JP" altLang="en-US"/>
          </a:p>
        </p:txBody>
      </p:sp>
      <p:graphicFrame>
        <p:nvGraphicFramePr>
          <p:cNvPr id="4" name="表 5">
            <a:extLst>
              <a:ext uri="{FF2B5EF4-FFF2-40B4-BE49-F238E27FC236}">
                <a16:creationId xmlns:a16="http://schemas.microsoft.com/office/drawing/2014/main" id="{AAF8BB01-2587-CF57-A94F-D19F964140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0708533"/>
              </p:ext>
            </p:extLst>
          </p:nvPr>
        </p:nvGraphicFramePr>
        <p:xfrm>
          <a:off x="216625" y="2003569"/>
          <a:ext cx="11639398" cy="431410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58884">
                  <a:extLst>
                    <a:ext uri="{9D8B030D-6E8A-4147-A177-3AD203B41FA5}">
                      <a16:colId xmlns:a16="http://schemas.microsoft.com/office/drawing/2014/main" val="3977090757"/>
                    </a:ext>
                  </a:extLst>
                </a:gridCol>
                <a:gridCol w="904009">
                  <a:extLst>
                    <a:ext uri="{9D8B030D-6E8A-4147-A177-3AD203B41FA5}">
                      <a16:colId xmlns:a16="http://schemas.microsoft.com/office/drawing/2014/main" val="1856741659"/>
                    </a:ext>
                  </a:extLst>
                </a:gridCol>
                <a:gridCol w="1049482">
                  <a:extLst>
                    <a:ext uri="{9D8B030D-6E8A-4147-A177-3AD203B41FA5}">
                      <a16:colId xmlns:a16="http://schemas.microsoft.com/office/drawing/2014/main" val="1132370432"/>
                    </a:ext>
                  </a:extLst>
                </a:gridCol>
                <a:gridCol w="1020134">
                  <a:extLst>
                    <a:ext uri="{9D8B030D-6E8A-4147-A177-3AD203B41FA5}">
                      <a16:colId xmlns:a16="http://schemas.microsoft.com/office/drawing/2014/main" val="2853927371"/>
                    </a:ext>
                  </a:extLst>
                </a:gridCol>
                <a:gridCol w="1058127">
                  <a:extLst>
                    <a:ext uri="{9D8B030D-6E8A-4147-A177-3AD203B41FA5}">
                      <a16:colId xmlns:a16="http://schemas.microsoft.com/office/drawing/2014/main" val="2136767375"/>
                    </a:ext>
                  </a:extLst>
                </a:gridCol>
                <a:gridCol w="1058127">
                  <a:extLst>
                    <a:ext uri="{9D8B030D-6E8A-4147-A177-3AD203B41FA5}">
                      <a16:colId xmlns:a16="http://schemas.microsoft.com/office/drawing/2014/main" val="1709967649"/>
                    </a:ext>
                  </a:extLst>
                </a:gridCol>
                <a:gridCol w="1058127">
                  <a:extLst>
                    <a:ext uri="{9D8B030D-6E8A-4147-A177-3AD203B41FA5}">
                      <a16:colId xmlns:a16="http://schemas.microsoft.com/office/drawing/2014/main" val="1021275663"/>
                    </a:ext>
                  </a:extLst>
                </a:gridCol>
                <a:gridCol w="1058127">
                  <a:extLst>
                    <a:ext uri="{9D8B030D-6E8A-4147-A177-3AD203B41FA5}">
                      <a16:colId xmlns:a16="http://schemas.microsoft.com/office/drawing/2014/main" val="3903031499"/>
                    </a:ext>
                  </a:extLst>
                </a:gridCol>
                <a:gridCol w="1058127">
                  <a:extLst>
                    <a:ext uri="{9D8B030D-6E8A-4147-A177-3AD203B41FA5}">
                      <a16:colId xmlns:a16="http://schemas.microsoft.com/office/drawing/2014/main" val="183768561"/>
                    </a:ext>
                  </a:extLst>
                </a:gridCol>
                <a:gridCol w="1058127">
                  <a:extLst>
                    <a:ext uri="{9D8B030D-6E8A-4147-A177-3AD203B41FA5}">
                      <a16:colId xmlns:a16="http://schemas.microsoft.com/office/drawing/2014/main" val="3979018320"/>
                    </a:ext>
                  </a:extLst>
                </a:gridCol>
                <a:gridCol w="1058127">
                  <a:extLst>
                    <a:ext uri="{9D8B030D-6E8A-4147-A177-3AD203B41FA5}">
                      <a16:colId xmlns:a16="http://schemas.microsoft.com/office/drawing/2014/main" val="101096328"/>
                    </a:ext>
                  </a:extLst>
                </a:gridCol>
              </a:tblGrid>
              <a:tr h="470445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alt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ja-JP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担当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6/12 3</a:t>
                      </a:r>
                      <a:r>
                        <a:rPr lang="ja-JP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限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6/12 4</a:t>
                      </a:r>
                      <a:r>
                        <a:rPr lang="ja-JP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限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6/19 4</a:t>
                      </a:r>
                      <a:r>
                        <a:rPr lang="ja-JP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限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6/26 3</a:t>
                      </a:r>
                      <a:r>
                        <a:rPr lang="ja-JP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限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6/26 4</a:t>
                      </a:r>
                      <a:r>
                        <a:rPr lang="ja-JP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限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7/3 3</a:t>
                      </a:r>
                      <a:r>
                        <a:rPr lang="ja-JP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限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7/3 4</a:t>
                      </a:r>
                      <a:r>
                        <a:rPr lang="ja-JP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限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7/10 3</a:t>
                      </a:r>
                      <a:r>
                        <a:rPr lang="ja-JP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限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7/10 4</a:t>
                      </a:r>
                      <a:r>
                        <a:rPr lang="ja-JP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限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1095919"/>
                  </a:ext>
                </a:extLst>
              </a:tr>
              <a:tr h="510494">
                <a:tc>
                  <a:txBody>
                    <a:bodyPr/>
                    <a:lstStyle/>
                    <a:p>
                      <a:pPr algn="ctr"/>
                      <a:endParaRPr lang="en-US" alt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ja-JP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要求仕様</a:t>
                      </a:r>
                    </a:p>
                    <a:p>
                      <a:pPr algn="ctr"/>
                      <a:r>
                        <a:rPr lang="ja-JP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・設計の見直し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alt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ja-JP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全員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0802665"/>
                  </a:ext>
                </a:extLst>
              </a:tr>
              <a:tr h="470445">
                <a:tc>
                  <a:txBody>
                    <a:bodyPr/>
                    <a:lstStyle/>
                    <a:p>
                      <a:pPr algn="ctr"/>
                      <a:endParaRPr lang="en-US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Remo3</a:t>
                      </a:r>
                      <a:r>
                        <a:rPr lang="ja-JP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の実装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alt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ja-JP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馬場・畑岡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9452185"/>
                  </a:ext>
                </a:extLst>
              </a:tr>
              <a:tr h="470445">
                <a:tc>
                  <a:txBody>
                    <a:bodyPr/>
                    <a:lstStyle/>
                    <a:p>
                      <a:pPr algn="ctr"/>
                      <a:endParaRPr lang="en-US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LINE</a:t>
                      </a:r>
                      <a:r>
                        <a:rPr lang="ja-JP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の実装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alt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ja-JP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全員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8937598"/>
                  </a:ext>
                </a:extLst>
              </a:tr>
              <a:tr h="510494">
                <a:tc>
                  <a:txBody>
                    <a:bodyPr/>
                    <a:lstStyle/>
                    <a:p>
                      <a:pPr algn="ctr"/>
                      <a:endParaRPr lang="en-US" alt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ja-JP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位置情報・</a:t>
                      </a:r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GoogleMap</a:t>
                      </a:r>
                      <a:r>
                        <a:rPr lang="ja-JP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の実装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CHI</a:t>
                      </a:r>
                      <a:r>
                        <a:rPr lang="ja-JP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・小村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3725219"/>
                  </a:ext>
                </a:extLst>
              </a:tr>
              <a:tr h="470445">
                <a:tc>
                  <a:txBody>
                    <a:bodyPr/>
                    <a:lstStyle/>
                    <a:p>
                      <a:pPr algn="ctr"/>
                      <a:endParaRPr lang="en-US" alt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ja-JP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動作のテスト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alt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ja-JP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馬場・畑岡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4231238"/>
                  </a:ext>
                </a:extLst>
              </a:tr>
              <a:tr h="470445">
                <a:tc>
                  <a:txBody>
                    <a:bodyPr/>
                    <a:lstStyle/>
                    <a:p>
                      <a:pPr algn="ctr"/>
                      <a:endParaRPr lang="en-US" alt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ja-JP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通知のテスト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CHI</a:t>
                      </a:r>
                      <a:r>
                        <a:rPr lang="ja-JP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・小村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5814446"/>
                  </a:ext>
                </a:extLst>
              </a:tr>
              <a:tr h="470445">
                <a:tc>
                  <a:txBody>
                    <a:bodyPr/>
                    <a:lstStyle/>
                    <a:p>
                      <a:pPr algn="ctr"/>
                      <a:endParaRPr lang="en-US" alt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ja-JP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システムテスト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alt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ja-JP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全員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6630075"/>
                  </a:ext>
                </a:extLst>
              </a:tr>
              <a:tr h="470445">
                <a:tc>
                  <a:txBody>
                    <a:bodyPr/>
                    <a:lstStyle/>
                    <a:p>
                      <a:pPr algn="ctr"/>
                      <a:endParaRPr lang="en-US" alt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ja-JP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成果発表資料作成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alt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ja-JP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全員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20456360"/>
                  </a:ext>
                </a:extLst>
              </a:tr>
            </a:tbl>
          </a:graphicData>
        </a:graphic>
      </p:graphicFrame>
      <p:sp>
        <p:nvSpPr>
          <p:cNvPr id="6" name="右矢印 5">
            <a:extLst>
              <a:ext uri="{FF2B5EF4-FFF2-40B4-BE49-F238E27FC236}">
                <a16:creationId xmlns:a16="http://schemas.microsoft.com/office/drawing/2014/main" id="{50FFF744-80D9-2FB7-9354-C16C5B6239A0}"/>
              </a:ext>
            </a:extLst>
          </p:cNvPr>
          <p:cNvSpPr/>
          <p:nvPr/>
        </p:nvSpPr>
        <p:spPr>
          <a:xfrm>
            <a:off x="2421080" y="2618509"/>
            <a:ext cx="2036620" cy="207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右矢印 6">
            <a:extLst>
              <a:ext uri="{FF2B5EF4-FFF2-40B4-BE49-F238E27FC236}">
                <a16:creationId xmlns:a16="http://schemas.microsoft.com/office/drawing/2014/main" id="{5773061A-E7CF-6402-9A6A-0B2DF90BFD8D}"/>
              </a:ext>
            </a:extLst>
          </p:cNvPr>
          <p:cNvSpPr/>
          <p:nvPr/>
        </p:nvSpPr>
        <p:spPr>
          <a:xfrm>
            <a:off x="2421078" y="3139930"/>
            <a:ext cx="7284032" cy="207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右矢印 7">
            <a:extLst>
              <a:ext uri="{FF2B5EF4-FFF2-40B4-BE49-F238E27FC236}">
                <a16:creationId xmlns:a16="http://schemas.microsoft.com/office/drawing/2014/main" id="{A47E1FC0-139F-64A9-C8D5-6048FDCD2348}"/>
              </a:ext>
            </a:extLst>
          </p:cNvPr>
          <p:cNvSpPr/>
          <p:nvPr/>
        </p:nvSpPr>
        <p:spPr>
          <a:xfrm>
            <a:off x="2421076" y="3557442"/>
            <a:ext cx="9434945" cy="207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右矢印 9">
            <a:extLst>
              <a:ext uri="{FF2B5EF4-FFF2-40B4-BE49-F238E27FC236}">
                <a16:creationId xmlns:a16="http://schemas.microsoft.com/office/drawing/2014/main" id="{59FD2A5F-2B81-45CB-A830-68356E74F255}"/>
              </a:ext>
            </a:extLst>
          </p:cNvPr>
          <p:cNvSpPr/>
          <p:nvPr/>
        </p:nvSpPr>
        <p:spPr>
          <a:xfrm>
            <a:off x="2421075" y="4078863"/>
            <a:ext cx="7284035" cy="207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矢印 11">
            <a:extLst>
              <a:ext uri="{FF2B5EF4-FFF2-40B4-BE49-F238E27FC236}">
                <a16:creationId xmlns:a16="http://schemas.microsoft.com/office/drawing/2014/main" id="{B49A93DA-AF3C-DFA2-BE98-F5FB1B8C7427}"/>
              </a:ext>
            </a:extLst>
          </p:cNvPr>
          <p:cNvSpPr/>
          <p:nvPr/>
        </p:nvSpPr>
        <p:spPr>
          <a:xfrm>
            <a:off x="7637318" y="4571310"/>
            <a:ext cx="4218702" cy="207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右矢印 12">
            <a:extLst>
              <a:ext uri="{FF2B5EF4-FFF2-40B4-BE49-F238E27FC236}">
                <a16:creationId xmlns:a16="http://schemas.microsoft.com/office/drawing/2014/main" id="{9AD2C62E-2C68-6E45-35B1-0EE057758392}"/>
              </a:ext>
            </a:extLst>
          </p:cNvPr>
          <p:cNvSpPr/>
          <p:nvPr/>
        </p:nvSpPr>
        <p:spPr>
          <a:xfrm>
            <a:off x="7637317" y="5092731"/>
            <a:ext cx="4218702" cy="207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右矢印 13">
            <a:extLst>
              <a:ext uri="{FF2B5EF4-FFF2-40B4-BE49-F238E27FC236}">
                <a16:creationId xmlns:a16="http://schemas.microsoft.com/office/drawing/2014/main" id="{4E37D694-7F4B-D38D-034B-0110C76C5E83}"/>
              </a:ext>
            </a:extLst>
          </p:cNvPr>
          <p:cNvSpPr/>
          <p:nvPr/>
        </p:nvSpPr>
        <p:spPr>
          <a:xfrm>
            <a:off x="7637316" y="5510243"/>
            <a:ext cx="4218702" cy="207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矢印 14">
            <a:extLst>
              <a:ext uri="{FF2B5EF4-FFF2-40B4-BE49-F238E27FC236}">
                <a16:creationId xmlns:a16="http://schemas.microsoft.com/office/drawing/2014/main" id="{038A2C77-1B0C-876A-F5C4-A4EB9B7F585B}"/>
              </a:ext>
            </a:extLst>
          </p:cNvPr>
          <p:cNvSpPr/>
          <p:nvPr/>
        </p:nvSpPr>
        <p:spPr>
          <a:xfrm>
            <a:off x="2421072" y="6031664"/>
            <a:ext cx="9434945" cy="207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0312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A7AC29B1-EEC2-E8AC-7A0F-5374D12C9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3600">
                <a:latin typeface="+mj-ea"/>
                <a:ea typeface="+mj-ea"/>
              </a:rPr>
              <a:t>開発体制</a:t>
            </a:r>
            <a:endParaRPr lang="ja-JP" altLang="en-US"/>
          </a:p>
        </p:txBody>
      </p:sp>
      <p:sp>
        <p:nvSpPr>
          <p:cNvPr id="22" name="角丸四角形 21">
            <a:extLst>
              <a:ext uri="{FF2B5EF4-FFF2-40B4-BE49-F238E27FC236}">
                <a16:creationId xmlns:a16="http://schemas.microsoft.com/office/drawing/2014/main" id="{4F68757E-CDE6-C041-1245-5544AFE92C70}"/>
              </a:ext>
            </a:extLst>
          </p:cNvPr>
          <p:cNvSpPr/>
          <p:nvPr/>
        </p:nvSpPr>
        <p:spPr>
          <a:xfrm>
            <a:off x="1141413" y="3314699"/>
            <a:ext cx="2464233" cy="737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/>
              <a:t>リーダー</a:t>
            </a:r>
            <a:r>
              <a:rPr kumimoji="1" lang="en-US" altLang="ja-JP" sz="2400"/>
              <a:t>:CHI</a:t>
            </a:r>
            <a:endParaRPr kumimoji="1" lang="ja-JP" altLang="en-US" sz="2400"/>
          </a:p>
        </p:txBody>
      </p:sp>
      <p:sp>
        <p:nvSpPr>
          <p:cNvPr id="26" name="角丸四角形 25">
            <a:extLst>
              <a:ext uri="{FF2B5EF4-FFF2-40B4-BE49-F238E27FC236}">
                <a16:creationId xmlns:a16="http://schemas.microsoft.com/office/drawing/2014/main" id="{3C3FF499-C129-8E4F-42B6-4E562F136A75}"/>
              </a:ext>
            </a:extLst>
          </p:cNvPr>
          <p:cNvSpPr/>
          <p:nvPr/>
        </p:nvSpPr>
        <p:spPr>
          <a:xfrm>
            <a:off x="6094412" y="4698568"/>
            <a:ext cx="3226233" cy="737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/>
              <a:t>資料責任者</a:t>
            </a:r>
            <a:r>
              <a:rPr kumimoji="1" lang="en-US" altLang="ja-JP" sz="2400"/>
              <a:t>:</a:t>
            </a:r>
            <a:r>
              <a:rPr kumimoji="1" lang="ja-JP" altLang="en-US" sz="2400"/>
              <a:t>馬場</a:t>
            </a:r>
          </a:p>
        </p:txBody>
      </p:sp>
      <p:sp>
        <p:nvSpPr>
          <p:cNvPr id="27" name="角丸四角形 26">
            <a:extLst>
              <a:ext uri="{FF2B5EF4-FFF2-40B4-BE49-F238E27FC236}">
                <a16:creationId xmlns:a16="http://schemas.microsoft.com/office/drawing/2014/main" id="{80949104-D339-4D4E-1265-9C5A58C8A1E9}"/>
              </a:ext>
            </a:extLst>
          </p:cNvPr>
          <p:cNvSpPr/>
          <p:nvPr/>
        </p:nvSpPr>
        <p:spPr>
          <a:xfrm>
            <a:off x="6094411" y="3314699"/>
            <a:ext cx="3226234" cy="737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/>
              <a:t>プログラム責任者</a:t>
            </a:r>
            <a:r>
              <a:rPr kumimoji="1" lang="en-US" altLang="ja-JP" sz="2400"/>
              <a:t>:</a:t>
            </a:r>
            <a:r>
              <a:rPr kumimoji="1" lang="ja-JP" altLang="en-US" sz="2400"/>
              <a:t>畑岡</a:t>
            </a:r>
          </a:p>
        </p:txBody>
      </p:sp>
      <p:sp>
        <p:nvSpPr>
          <p:cNvPr id="28" name="角丸四角形 27">
            <a:extLst>
              <a:ext uri="{FF2B5EF4-FFF2-40B4-BE49-F238E27FC236}">
                <a16:creationId xmlns:a16="http://schemas.microsoft.com/office/drawing/2014/main" id="{50D4A8A5-BFA8-1D19-3330-D583A01FFB5C}"/>
              </a:ext>
            </a:extLst>
          </p:cNvPr>
          <p:cNvSpPr/>
          <p:nvPr/>
        </p:nvSpPr>
        <p:spPr>
          <a:xfrm>
            <a:off x="6094411" y="1930830"/>
            <a:ext cx="3226234" cy="737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/>
              <a:t>開発文書責任者：小村</a:t>
            </a:r>
          </a:p>
        </p:txBody>
      </p:sp>
      <p:cxnSp>
        <p:nvCxnSpPr>
          <p:cNvPr id="30" name="カギ線コネクタ 29">
            <a:extLst>
              <a:ext uri="{FF2B5EF4-FFF2-40B4-BE49-F238E27FC236}">
                <a16:creationId xmlns:a16="http://schemas.microsoft.com/office/drawing/2014/main" id="{75F026D0-5488-782A-6CC0-5AFCA024E7DB}"/>
              </a:ext>
            </a:extLst>
          </p:cNvPr>
          <p:cNvCxnSpPr>
            <a:cxnSpLocks/>
            <a:stCxn id="22" idx="3"/>
            <a:endCxn id="26" idx="1"/>
          </p:cNvCxnSpPr>
          <p:nvPr/>
        </p:nvCxnSpPr>
        <p:spPr>
          <a:xfrm>
            <a:off x="3605646" y="3683577"/>
            <a:ext cx="2488766" cy="1383869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カギ線コネクタ 31">
            <a:extLst>
              <a:ext uri="{FF2B5EF4-FFF2-40B4-BE49-F238E27FC236}">
                <a16:creationId xmlns:a16="http://schemas.microsoft.com/office/drawing/2014/main" id="{762E9FB1-6E59-2BDF-BEB2-EB1AA9F0DDF5}"/>
              </a:ext>
            </a:extLst>
          </p:cNvPr>
          <p:cNvCxnSpPr>
            <a:cxnSpLocks/>
            <a:stCxn id="28" idx="1"/>
          </p:cNvCxnSpPr>
          <p:nvPr/>
        </p:nvCxnSpPr>
        <p:spPr>
          <a:xfrm rot="10800000" flipV="1">
            <a:off x="4850029" y="2299708"/>
            <a:ext cx="1244382" cy="1383868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8E022B24-E1B9-F607-5270-D832C68417EC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4850029" y="3683576"/>
            <a:ext cx="124438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3240EDF-EAAB-2F41-AE9D-348C7ABDAF4C}"/>
              </a:ext>
            </a:extLst>
          </p:cNvPr>
          <p:cNvSpPr txBox="1"/>
          <p:nvPr/>
        </p:nvSpPr>
        <p:spPr>
          <a:xfrm>
            <a:off x="9549245" y="1930830"/>
            <a:ext cx="2400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800">
                <a:effectLst/>
                <a:latin typeface="Mplus1p"/>
              </a:rPr>
              <a:t>・要求書，設計書，プロ ジェクト計画書の管理 </a:t>
            </a:r>
            <a:endParaRPr lang="ja-JP" altLang="en-US"/>
          </a:p>
          <a:p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0D6C5A1-D465-C218-0D63-7AFA83698B51}"/>
              </a:ext>
            </a:extLst>
          </p:cNvPr>
          <p:cNvSpPr txBox="1"/>
          <p:nvPr/>
        </p:nvSpPr>
        <p:spPr>
          <a:xfrm>
            <a:off x="9549245" y="4717474"/>
            <a:ext cx="2400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800">
                <a:effectLst/>
                <a:latin typeface="Mplus1p"/>
              </a:rPr>
              <a:t>・中間発表，成果発表資料 の管理 </a:t>
            </a:r>
            <a:endParaRPr lang="ja-JP" altLang="en-US"/>
          </a:p>
          <a:p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9760EA51-5FF1-4FD3-4517-FC8576D79566}"/>
              </a:ext>
            </a:extLst>
          </p:cNvPr>
          <p:cNvSpPr txBox="1"/>
          <p:nvPr/>
        </p:nvSpPr>
        <p:spPr>
          <a:xfrm>
            <a:off x="9549245" y="3498910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800">
                <a:effectLst/>
                <a:latin typeface="Mplus1p"/>
              </a:rPr>
              <a:t>・各モジュールの管理 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13872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D315F3C-D00E-4687-A348-228C4657B51F}"/>
              </a:ext>
            </a:extLst>
          </p:cNvPr>
          <p:cNvSpPr txBox="1"/>
          <p:nvPr/>
        </p:nvSpPr>
        <p:spPr>
          <a:xfrm>
            <a:off x="2610677" y="1325217"/>
            <a:ext cx="435996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0">
                <a:effectLst/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1.</a:t>
            </a:r>
            <a:endParaRPr lang="ja-JP" altLang="en-US" sz="6000">
              <a:effectLst/>
              <a:latin typeface="HGPSoeiKakugothicUB" panose="020B0900000000000000" pitchFamily="34" charset="-128"/>
              <a:ea typeface="HGPSoeiKakugothicUB" panose="020B0900000000000000" pitchFamily="34" charset="-128"/>
            </a:endParaRPr>
          </a:p>
          <a:p>
            <a:r>
              <a:rPr lang="ja-JP" altLang="en-US" sz="6000">
                <a:effectLst/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要求仕様</a:t>
            </a:r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2794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90EA247C-0999-8BC3-A550-742D8C9CD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3600">
                <a:effectLst/>
                <a:latin typeface="+mj-ea"/>
                <a:ea typeface="+mj-ea"/>
              </a:rPr>
              <a:t>システムの概要</a:t>
            </a:r>
            <a:br>
              <a:rPr lang="ja-JP" altLang="en-US" sz="3600">
                <a:effectLst/>
                <a:latin typeface="+mj-ea"/>
                <a:ea typeface="+mj-ea"/>
              </a:rPr>
            </a:br>
            <a:endParaRPr lang="ja-JP" altLang="en-US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24EDF7D-38F8-7702-8F15-7CF1C02F9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3200"/>
              <a:t>LINE</a:t>
            </a:r>
            <a:r>
              <a:rPr lang="ja-JP" altLang="en-US" sz="3200"/>
              <a:t>で冷房のオンオフやオンオフの予約</a:t>
            </a:r>
            <a:endParaRPr lang="en-US" altLang="ja-JP" sz="3200"/>
          </a:p>
          <a:p>
            <a:r>
              <a:rPr lang="ja-JP" altLang="en-US" sz="3200"/>
              <a:t>ユーザーは</a:t>
            </a:r>
            <a:r>
              <a:rPr lang="en-US" altLang="ja-JP" sz="3200"/>
              <a:t>LINE</a:t>
            </a:r>
            <a:r>
              <a:rPr lang="ja-JP" altLang="en-US" sz="3200"/>
              <a:t>から冷房の稼働状況および室内の温度・湿度情報を取得することができる</a:t>
            </a:r>
          </a:p>
        </p:txBody>
      </p:sp>
      <p:pic>
        <p:nvPicPr>
          <p:cNvPr id="1028" name="Picture 4" descr="LINE公式アイコン | PILATES studio Y i-grek">
            <a:extLst>
              <a:ext uri="{FF2B5EF4-FFF2-40B4-BE49-F238E27FC236}">
                <a16:creationId xmlns:a16="http://schemas.microsoft.com/office/drawing/2014/main" id="{4886C134-C5EC-3CA4-FB76-DAD82F63D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06" y="4659296"/>
            <a:ext cx="1492491" cy="152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y Oksmith - エアコン イラスト フリー 素材 Clipart - Full Size Clipart (#1141590 ...">
            <a:extLst>
              <a:ext uri="{FF2B5EF4-FFF2-40B4-BE49-F238E27FC236}">
                <a16:creationId xmlns:a16="http://schemas.microsoft.com/office/drawing/2014/main" id="{EB6B1556-2A81-B39F-2343-96FC7F88E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333" y="4832878"/>
            <a:ext cx="1883342" cy="989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矢印: 右 6">
            <a:extLst>
              <a:ext uri="{FF2B5EF4-FFF2-40B4-BE49-F238E27FC236}">
                <a16:creationId xmlns:a16="http://schemas.microsoft.com/office/drawing/2014/main" id="{35CB6B78-4A61-0624-A6A1-C81428340A66}"/>
              </a:ext>
            </a:extLst>
          </p:cNvPr>
          <p:cNvSpPr/>
          <p:nvPr/>
        </p:nvSpPr>
        <p:spPr>
          <a:xfrm>
            <a:off x="2021305" y="5017053"/>
            <a:ext cx="612598" cy="805315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80A54E6-364C-45DB-7F2C-402EF7BEA2BE}"/>
              </a:ext>
            </a:extLst>
          </p:cNvPr>
          <p:cNvSpPr txBox="1"/>
          <p:nvPr/>
        </p:nvSpPr>
        <p:spPr>
          <a:xfrm>
            <a:off x="1873029" y="4474630"/>
            <a:ext cx="1014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ln>
                  <a:solidFill>
                    <a:schemeClr val="tx1"/>
                  </a:solidFill>
                </a:ln>
              </a:rPr>
              <a:t>ON/OFF</a:t>
            </a:r>
            <a:endParaRPr kumimoji="1" lang="ja-JP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FFF1CD68-134A-04BB-CFDA-F065FD0C819C}"/>
              </a:ext>
            </a:extLst>
          </p:cNvPr>
          <p:cNvSpPr/>
          <p:nvPr/>
        </p:nvSpPr>
        <p:spPr>
          <a:xfrm>
            <a:off x="5506267" y="4920153"/>
            <a:ext cx="1010036" cy="81494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Remo 3</a:t>
            </a:r>
            <a:endParaRPr kumimoji="1" lang="ja-JP" altLang="en-US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1D4AC17D-69A5-72C0-3FF1-6187FB369484}"/>
              </a:ext>
            </a:extLst>
          </p:cNvPr>
          <p:cNvSpPr/>
          <p:nvPr/>
        </p:nvSpPr>
        <p:spPr>
          <a:xfrm>
            <a:off x="8199063" y="5139068"/>
            <a:ext cx="795761" cy="800557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Picture 4" descr="LINE公式アイコン | PILATES studio Y i-grek">
            <a:extLst>
              <a:ext uri="{FF2B5EF4-FFF2-40B4-BE49-F238E27FC236}">
                <a16:creationId xmlns:a16="http://schemas.microsoft.com/office/drawing/2014/main" id="{D90AE624-1A34-FDA1-74DD-052F66ABD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4872" y="4832878"/>
            <a:ext cx="1492491" cy="152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F5EA3D0A-307B-B640-3608-4252B764653C}"/>
              </a:ext>
            </a:extLst>
          </p:cNvPr>
          <p:cNvSpPr/>
          <p:nvPr/>
        </p:nvSpPr>
        <p:spPr>
          <a:xfrm rot="5400000">
            <a:off x="6706191" y="4955657"/>
            <a:ext cx="1281556" cy="1167381"/>
          </a:xfrm>
          <a:prstGeom prst="wedgeRoundRectCallou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5A5A550-7FBC-DDDC-5132-BDAA0064B286}"/>
              </a:ext>
            </a:extLst>
          </p:cNvPr>
          <p:cNvSpPr txBox="1"/>
          <p:nvPr/>
        </p:nvSpPr>
        <p:spPr>
          <a:xfrm>
            <a:off x="6930189" y="4950387"/>
            <a:ext cx="8566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室温</a:t>
            </a:r>
            <a:endParaRPr kumimoji="1" lang="en-US" altLang="ja-JP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kumimoji="1" lang="en-US" altLang="ja-JP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22.1</a:t>
            </a:r>
            <a:r>
              <a:rPr kumimoji="1" lang="ja-JP" alt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℃</a:t>
            </a:r>
            <a:endParaRPr kumimoji="1" lang="en-US" altLang="ja-JP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kumimoji="1" lang="ja-JP" alt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湿度</a:t>
            </a:r>
            <a:endParaRPr kumimoji="1" lang="en-US" altLang="ja-JP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kumimoji="1" lang="en-US" altLang="ja-JP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50%</a:t>
            </a:r>
          </a:p>
        </p:txBody>
      </p:sp>
    </p:spTree>
    <p:extLst>
      <p:ext uri="{BB962C8B-B14F-4D97-AF65-F5344CB8AC3E}">
        <p14:creationId xmlns:p14="http://schemas.microsoft.com/office/powerpoint/2010/main" val="3226463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AD9A9BCB-21E6-1102-3992-B8CAC3164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3600">
                <a:latin typeface="+mj-ea"/>
                <a:ea typeface="+mj-ea"/>
              </a:rPr>
              <a:t>要求仕様</a:t>
            </a:r>
            <a:br>
              <a:rPr lang="ja-JP" altLang="en-US" sz="3600">
                <a:effectLst/>
                <a:latin typeface="+mj-ea"/>
                <a:ea typeface="+mj-ea"/>
              </a:rPr>
            </a:br>
            <a:endParaRPr lang="ja-JP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B2B72D1-FDB2-158F-668C-BDEFB32FB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58142"/>
            <a:ext cx="9905999" cy="4859615"/>
          </a:xfrm>
        </p:spPr>
        <p:txBody>
          <a:bodyPr>
            <a:normAutofit/>
          </a:bodyPr>
          <a:lstStyle/>
          <a:p>
            <a:r>
              <a:rPr lang="en" altLang="ja-JP" sz="1400" dirty="0"/>
              <a:t> </a:t>
            </a:r>
            <a:r>
              <a:rPr lang="ja-JP" altLang="en-US" sz="1400"/>
              <a:t>予めユーザが、</a:t>
            </a:r>
            <a:r>
              <a:rPr lang="en" altLang="ja-JP" sz="1400" dirty="0"/>
              <a:t>LINE</a:t>
            </a:r>
            <a:r>
              <a:rPr lang="ja-JP" altLang="en-US" sz="1400"/>
              <a:t>で入力した自宅の位置情報を反映する用のスプレッドシートの所定のセルを設けること</a:t>
            </a:r>
          </a:p>
          <a:p>
            <a:r>
              <a:rPr lang="ja-JP" altLang="en-US" sz="1400"/>
              <a:t>予めユーザが、</a:t>
            </a:r>
            <a:r>
              <a:rPr lang="en" altLang="ja-JP" sz="1400" dirty="0"/>
              <a:t>LINE</a:t>
            </a:r>
            <a:r>
              <a:rPr lang="ja-JP" altLang="en-US" sz="1400"/>
              <a:t>で入力した現在の位置情報を反映する用のスプレッドシートの所定のセルを設けること</a:t>
            </a:r>
          </a:p>
          <a:p>
            <a:r>
              <a:rPr lang="ja-JP" altLang="en-US" sz="1400"/>
              <a:t>帰宅ボタンを押すと、その時点での位置情報を取得して帰宅までの時間を計算する。その時間から</a:t>
            </a:r>
            <a:r>
              <a:rPr lang="en-US" altLang="ja-JP" sz="1400" dirty="0"/>
              <a:t>10</a:t>
            </a:r>
            <a:r>
              <a:rPr lang="ja-JP" altLang="en-US" sz="1400"/>
              <a:t>分引いた時間を想定時間とすること</a:t>
            </a:r>
          </a:p>
          <a:p>
            <a:r>
              <a:rPr lang="ja-JP" altLang="en-US" sz="1400"/>
              <a:t>気温・室温ボタンを押すと、</a:t>
            </a:r>
            <a:r>
              <a:rPr lang="en" altLang="ja-JP" sz="1400" dirty="0"/>
              <a:t>Remo3</a:t>
            </a:r>
            <a:r>
              <a:rPr lang="ja-JP" altLang="en-US" sz="1400"/>
              <a:t>を用いて温度・湿度の値を取得し、スプレッドシートに記録しておく。その値を</a:t>
            </a:r>
            <a:r>
              <a:rPr lang="en" altLang="ja-JP" sz="1400" dirty="0"/>
              <a:t>LINE</a:t>
            </a:r>
            <a:r>
              <a:rPr lang="ja-JP" altLang="en-US" sz="1400"/>
              <a:t>メッセージに通知すること</a:t>
            </a:r>
          </a:p>
          <a:p>
            <a:r>
              <a:rPr lang="ja-JP" altLang="en-US" sz="1400"/>
              <a:t>オンボタンを押すと、</a:t>
            </a:r>
            <a:r>
              <a:rPr lang="en" altLang="ja-JP" sz="1400" dirty="0"/>
              <a:t>Remo3</a:t>
            </a:r>
            <a:r>
              <a:rPr lang="ja-JP" altLang="en-US" sz="1400"/>
              <a:t>でエアコンをオンにすること</a:t>
            </a:r>
          </a:p>
          <a:p>
            <a:r>
              <a:rPr lang="ja-JP" altLang="en-US" sz="1400"/>
              <a:t>オフボタンを押すと、</a:t>
            </a:r>
            <a:r>
              <a:rPr lang="en" altLang="ja-JP" sz="1400" dirty="0"/>
              <a:t>Remo3</a:t>
            </a:r>
            <a:r>
              <a:rPr lang="ja-JP" altLang="en-US" sz="1400"/>
              <a:t>でエアコンをオフにすること</a:t>
            </a:r>
          </a:p>
          <a:p>
            <a:r>
              <a:rPr lang="ja-JP" altLang="en-US" sz="1400"/>
              <a:t>想定時間ごとに以下の処理を行うこと</a:t>
            </a:r>
          </a:p>
          <a:p>
            <a:r>
              <a:rPr lang="ja-JP" altLang="en-US" sz="1400"/>
              <a:t>ユーザの位置情報を取得すること</a:t>
            </a:r>
          </a:p>
          <a:p>
            <a:pPr lvl="1"/>
            <a:r>
              <a:rPr lang="ja-JP" altLang="en-US" sz="1200"/>
              <a:t>帰宅時間を再計算すること</a:t>
            </a:r>
          </a:p>
          <a:p>
            <a:pPr lvl="1"/>
            <a:r>
              <a:rPr lang="ja-JP" altLang="en-US" sz="1200"/>
              <a:t>想定時間を帰宅時間から再計算すること</a:t>
            </a:r>
          </a:p>
          <a:p>
            <a:pPr lvl="1"/>
            <a:r>
              <a:rPr lang="ja-JP" altLang="en-US" sz="1200"/>
              <a:t>もし想定時間が</a:t>
            </a:r>
            <a:r>
              <a:rPr lang="en-US" altLang="ja-JP" sz="1200" dirty="0"/>
              <a:t>0</a:t>
            </a:r>
            <a:r>
              <a:rPr lang="ja-JP" altLang="en-US" sz="1200"/>
              <a:t>より小さい場合は</a:t>
            </a:r>
            <a:r>
              <a:rPr lang="en" altLang="ja-JP" sz="1200" dirty="0"/>
              <a:t>Remo3</a:t>
            </a:r>
            <a:r>
              <a:rPr lang="ja-JP" altLang="en-US" sz="1200"/>
              <a:t>でエアコンをオンにすること</a:t>
            </a:r>
          </a:p>
          <a:p>
            <a:pPr lvl="1"/>
            <a:r>
              <a:rPr lang="en" altLang="ja-JP" sz="1200" dirty="0"/>
              <a:t>LINE</a:t>
            </a:r>
            <a:r>
              <a:rPr lang="ja-JP" altLang="en-US" sz="1200"/>
              <a:t>で「エアコンをオンにしました。」と通知をすること</a:t>
            </a:r>
          </a:p>
        </p:txBody>
      </p:sp>
    </p:spTree>
    <p:extLst>
      <p:ext uri="{BB962C8B-B14F-4D97-AF65-F5344CB8AC3E}">
        <p14:creationId xmlns:p14="http://schemas.microsoft.com/office/powerpoint/2010/main" val="3426149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A7AC29B1-EEC2-E8AC-7A0F-5374D12C9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3600">
                <a:latin typeface="+mj-ea"/>
                <a:ea typeface="+mj-ea"/>
              </a:rPr>
              <a:t>想定する利用者</a:t>
            </a:r>
            <a:endParaRPr lang="ja-JP" altLang="en-US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F1BD998-6B4C-CFB9-C8DF-A4AB0774E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3200"/>
              <a:t>冷房を利用する人全てが対象ではある</a:t>
            </a:r>
            <a:endParaRPr lang="en-US" altLang="ja-JP" sz="3200"/>
          </a:p>
          <a:p>
            <a:pPr marL="0" indent="0">
              <a:buNone/>
            </a:pPr>
            <a:r>
              <a:rPr lang="ja-JP" altLang="en-US" sz="2800">
                <a:solidFill>
                  <a:srgbClr val="002060"/>
                </a:solidFill>
              </a:rPr>
              <a:t>特に</a:t>
            </a:r>
            <a:r>
              <a:rPr lang="en-US" altLang="ja-JP" sz="2800">
                <a:solidFill>
                  <a:srgbClr val="002060"/>
                </a:solidFill>
              </a:rPr>
              <a:t>…</a:t>
            </a:r>
          </a:p>
          <a:p>
            <a:r>
              <a:rPr lang="ja-JP" altLang="en-US" sz="3200"/>
              <a:t>外出から帰宅した際に部屋が暑いのが嫌な人</a:t>
            </a:r>
            <a:endParaRPr lang="en-US" altLang="ja-JP" sz="3200"/>
          </a:p>
          <a:p>
            <a:r>
              <a:rPr lang="ja-JP" altLang="en-US" sz="3200"/>
              <a:t>エアコンを消し忘れて外出先からオフにしたい場合</a:t>
            </a:r>
          </a:p>
        </p:txBody>
      </p:sp>
    </p:spTree>
    <p:extLst>
      <p:ext uri="{BB962C8B-B14F-4D97-AF65-F5344CB8AC3E}">
        <p14:creationId xmlns:p14="http://schemas.microsoft.com/office/powerpoint/2010/main" val="78241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3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D1112632-1025-A28B-3734-3D09E30C5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kumimoji="1" lang="ja-JP" altLang="en-US" sz="3200"/>
              <a:t>機能要件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A7412D-70AF-B175-BFAA-A49A20088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6732241" cy="40814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kumimoji="1" lang="ja-JP" altLang="en-US" sz="2000"/>
              <a:t>ユーザは、</a:t>
            </a:r>
            <a:r>
              <a:rPr kumimoji="1" lang="en" altLang="ja-JP" sz="2000"/>
              <a:t>LINE</a:t>
            </a:r>
            <a:r>
              <a:rPr kumimoji="1" lang="ja-JP" altLang="en-US" sz="2000"/>
              <a:t>のパネルを通じてエアコンをオン・オフできること。</a:t>
            </a:r>
          </a:p>
          <a:p>
            <a:pPr>
              <a:lnSpc>
                <a:spcPct val="110000"/>
              </a:lnSpc>
            </a:pPr>
            <a:r>
              <a:rPr kumimoji="1" lang="ja-JP" altLang="en-US" sz="2000"/>
              <a:t>ユーザは、</a:t>
            </a:r>
            <a:r>
              <a:rPr kumimoji="1" lang="en" altLang="ja-JP" sz="2000"/>
              <a:t>LINE</a:t>
            </a:r>
            <a:r>
              <a:rPr kumimoji="1" lang="ja-JP" altLang="en-US" sz="2000"/>
              <a:t>のパネルを通じて帰宅ボタンを押し、エアコンをオンできること。</a:t>
            </a:r>
          </a:p>
          <a:p>
            <a:pPr>
              <a:lnSpc>
                <a:spcPct val="110000"/>
              </a:lnSpc>
            </a:pPr>
            <a:r>
              <a:rPr kumimoji="1" lang="ja-JP" altLang="en-US" sz="2000"/>
              <a:t>ユーザは、</a:t>
            </a:r>
            <a:r>
              <a:rPr kumimoji="1" lang="en" altLang="ja-JP" sz="2000"/>
              <a:t>LINE</a:t>
            </a:r>
            <a:r>
              <a:rPr kumimoji="1" lang="ja-JP" altLang="en-US" sz="2000"/>
              <a:t>のパネルを通じて室温・湿度を確認できること。</a:t>
            </a:r>
          </a:p>
          <a:p>
            <a:pPr>
              <a:lnSpc>
                <a:spcPct val="110000"/>
              </a:lnSpc>
            </a:pPr>
            <a:r>
              <a:rPr kumimoji="1" lang="ja-JP" altLang="en-US" sz="2000"/>
              <a:t>ユーザは、エアコンがオンになったことを</a:t>
            </a:r>
            <a:r>
              <a:rPr kumimoji="1" lang="en" altLang="ja-JP" sz="2000"/>
              <a:t>LINE</a:t>
            </a:r>
            <a:r>
              <a:rPr kumimoji="1" lang="ja-JP" altLang="en-US" sz="2000"/>
              <a:t>上で確認できること。</a:t>
            </a:r>
          </a:p>
          <a:p>
            <a:pPr>
              <a:lnSpc>
                <a:spcPct val="110000"/>
              </a:lnSpc>
            </a:pPr>
            <a:r>
              <a:rPr kumimoji="1" lang="ja-JP" altLang="en-US" sz="2000"/>
              <a:t>ユーザは、</a:t>
            </a:r>
            <a:r>
              <a:rPr kumimoji="1" lang="en" altLang="ja-JP" sz="2000"/>
              <a:t>LINE</a:t>
            </a:r>
            <a:r>
              <a:rPr kumimoji="1" lang="ja-JP" altLang="en-US" sz="2000"/>
              <a:t>のパネルを通じて自宅の位置情報を設定できること。</a:t>
            </a:r>
          </a:p>
          <a:p>
            <a:pPr>
              <a:lnSpc>
                <a:spcPct val="110000"/>
              </a:lnSpc>
            </a:pPr>
            <a:r>
              <a:rPr kumimoji="1" lang="ja-JP" altLang="en-US" sz="2000"/>
              <a:t>帰宅を押すと、ユーザの位置情報が自宅から</a:t>
            </a:r>
            <a:r>
              <a:rPr kumimoji="1" lang="en" altLang="ja-JP" sz="2000"/>
              <a:t>Google</a:t>
            </a:r>
            <a:r>
              <a:rPr kumimoji="1" lang="en-US" altLang="ja-JP" sz="2000"/>
              <a:t> </a:t>
            </a:r>
            <a:r>
              <a:rPr kumimoji="1" lang="en" altLang="ja-JP" sz="2000"/>
              <a:t>Map</a:t>
            </a:r>
            <a:r>
              <a:rPr kumimoji="1" lang="ja-JP" altLang="en-US" sz="2000"/>
              <a:t>の徒歩での経路時間が</a:t>
            </a:r>
            <a:r>
              <a:rPr kumimoji="1" lang="en-US" altLang="ja-JP" sz="2000"/>
              <a:t>10</a:t>
            </a:r>
            <a:r>
              <a:rPr kumimoji="1" lang="ja-JP" altLang="en-US" sz="2000"/>
              <a:t>分以内の距離になったらエアコンをオンにすること。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81012B9-745F-BCDA-AA99-1C54637A6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07016" y="605696"/>
            <a:ext cx="3567459" cy="5596015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36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3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38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39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40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41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42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43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44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45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46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47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48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49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50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51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52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53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54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55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56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57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58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59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60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61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62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3433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C27BC6-3004-758A-F5E1-4CCF4E2CB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非機能要件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7D5379-629E-2423-EB37-160ECC5D9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帰宅を押すと経路時間を計算し、</a:t>
            </a:r>
            <a:r>
              <a:rPr kumimoji="1" lang="en-US" altLang="ja-JP"/>
              <a:t>10</a:t>
            </a:r>
            <a:r>
              <a:rPr kumimoji="1" lang="ja-JP" altLang="en-US"/>
              <a:t>分前に位置情報を再取得して経路時間を再計算、</a:t>
            </a:r>
            <a:r>
              <a:rPr kumimoji="1" lang="en-US" altLang="ja-JP"/>
              <a:t>10</a:t>
            </a:r>
            <a:r>
              <a:rPr kumimoji="1" lang="ja-JP" altLang="en-US"/>
              <a:t>分以下になるまで繰り返す。</a:t>
            </a:r>
          </a:p>
        </p:txBody>
      </p:sp>
      <p:pic>
        <p:nvPicPr>
          <p:cNvPr id="2050" name="Picture 2" descr="立ってスマホを使う人のイラスト（男子学生・笑顔）">
            <a:extLst>
              <a:ext uri="{FF2B5EF4-FFF2-40B4-BE49-F238E27FC236}">
                <a16:creationId xmlns:a16="http://schemas.microsoft.com/office/drawing/2014/main" id="{79FEC511-17F6-F194-487F-8F1FD0768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336" y="4418160"/>
            <a:ext cx="1452432" cy="2074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立ってスマホを使う人のイラスト（男子学生・笑顔）">
            <a:extLst>
              <a:ext uri="{FF2B5EF4-FFF2-40B4-BE49-F238E27FC236}">
                <a16:creationId xmlns:a16="http://schemas.microsoft.com/office/drawing/2014/main" id="{BDCFB093-1EA6-7246-690D-78CB7FE7E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436" y="4421771"/>
            <a:ext cx="1452432" cy="2074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立ってスマホを使う人のイラスト（男子学生・笑顔）">
            <a:extLst>
              <a:ext uri="{FF2B5EF4-FFF2-40B4-BE49-F238E27FC236}">
                <a16:creationId xmlns:a16="http://schemas.microsoft.com/office/drawing/2014/main" id="{31696743-5C31-F805-F0C1-911700C49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964" y="4418160"/>
            <a:ext cx="1452432" cy="2074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4AECADA-EBD7-3E3F-4AE4-CC02D620A9AA}"/>
              </a:ext>
            </a:extLst>
          </p:cNvPr>
          <p:cNvSpPr txBox="1"/>
          <p:nvPr/>
        </p:nvSpPr>
        <p:spPr>
          <a:xfrm>
            <a:off x="1318852" y="3969850"/>
            <a:ext cx="164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経路時間</a:t>
            </a:r>
            <a:r>
              <a:rPr kumimoji="1" lang="en-US" altLang="ja-JP"/>
              <a:t>:60</a:t>
            </a:r>
            <a:r>
              <a:rPr kumimoji="1" lang="ja-JP" altLang="en-US"/>
              <a:t>分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C2B6E26-0A2F-6297-D198-21B6EB6DDBC4}"/>
              </a:ext>
            </a:extLst>
          </p:cNvPr>
          <p:cNvSpPr txBox="1"/>
          <p:nvPr/>
        </p:nvSpPr>
        <p:spPr>
          <a:xfrm>
            <a:off x="4539732" y="3969849"/>
            <a:ext cx="164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経路時間</a:t>
            </a:r>
            <a:r>
              <a:rPr kumimoji="1" lang="en-US" altLang="ja-JP"/>
              <a:t>:40</a:t>
            </a:r>
            <a:r>
              <a:rPr kumimoji="1" lang="ja-JP" altLang="en-US"/>
              <a:t>分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91EA69A-F361-BA38-5BE3-FC524C108361}"/>
              </a:ext>
            </a:extLst>
          </p:cNvPr>
          <p:cNvSpPr txBox="1"/>
          <p:nvPr/>
        </p:nvSpPr>
        <p:spPr>
          <a:xfrm>
            <a:off x="7953799" y="4002818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経路時間</a:t>
            </a:r>
            <a:r>
              <a:rPr kumimoji="1" lang="en-US" altLang="ja-JP"/>
              <a:t>:8</a:t>
            </a:r>
            <a:r>
              <a:rPr kumimoji="1" lang="ja-JP" altLang="en-US"/>
              <a:t>分</a:t>
            </a:r>
          </a:p>
        </p:txBody>
      </p:sp>
      <p:sp>
        <p:nvSpPr>
          <p:cNvPr id="12" name="右矢印 11">
            <a:extLst>
              <a:ext uri="{FF2B5EF4-FFF2-40B4-BE49-F238E27FC236}">
                <a16:creationId xmlns:a16="http://schemas.microsoft.com/office/drawing/2014/main" id="{11323258-F2B9-48C7-188B-EC4D18A736F3}"/>
              </a:ext>
            </a:extLst>
          </p:cNvPr>
          <p:cNvSpPr/>
          <p:nvPr/>
        </p:nvSpPr>
        <p:spPr>
          <a:xfrm>
            <a:off x="2832151" y="5100065"/>
            <a:ext cx="1643399" cy="53788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7DDCBBA-9E58-137E-567A-2B449096EACB}"/>
              </a:ext>
            </a:extLst>
          </p:cNvPr>
          <p:cNvSpPr txBox="1"/>
          <p:nvPr/>
        </p:nvSpPr>
        <p:spPr>
          <a:xfrm>
            <a:off x="3204047" y="4839200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50</a:t>
            </a:r>
            <a:r>
              <a:rPr kumimoji="1" lang="ja-JP" altLang="en-US"/>
              <a:t>分後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D12932F-E5E8-6F38-C3FF-12A18B525E6B}"/>
              </a:ext>
            </a:extLst>
          </p:cNvPr>
          <p:cNvSpPr txBox="1"/>
          <p:nvPr/>
        </p:nvSpPr>
        <p:spPr>
          <a:xfrm>
            <a:off x="2753604" y="565046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経路時間再計算</a:t>
            </a:r>
          </a:p>
        </p:txBody>
      </p:sp>
      <p:sp>
        <p:nvSpPr>
          <p:cNvPr id="17" name="右矢印 16">
            <a:extLst>
              <a:ext uri="{FF2B5EF4-FFF2-40B4-BE49-F238E27FC236}">
                <a16:creationId xmlns:a16="http://schemas.microsoft.com/office/drawing/2014/main" id="{A7348582-CF16-B589-BB5C-F6EBEE6BA658}"/>
              </a:ext>
            </a:extLst>
          </p:cNvPr>
          <p:cNvSpPr/>
          <p:nvPr/>
        </p:nvSpPr>
        <p:spPr>
          <a:xfrm>
            <a:off x="6264061" y="5100065"/>
            <a:ext cx="1643399" cy="53788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D322991-6248-837C-F952-59DE1F4070DF}"/>
              </a:ext>
            </a:extLst>
          </p:cNvPr>
          <p:cNvSpPr txBox="1"/>
          <p:nvPr/>
        </p:nvSpPr>
        <p:spPr>
          <a:xfrm>
            <a:off x="6635957" y="4839200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30</a:t>
            </a:r>
            <a:r>
              <a:rPr kumimoji="1" lang="ja-JP" altLang="en-US"/>
              <a:t>分後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0EF9E59-E5DA-B020-D067-7FC222C77A12}"/>
              </a:ext>
            </a:extLst>
          </p:cNvPr>
          <p:cNvSpPr txBox="1"/>
          <p:nvPr/>
        </p:nvSpPr>
        <p:spPr>
          <a:xfrm>
            <a:off x="6185514" y="565046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経路時間再計算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91512FA-F5C8-AA74-32B9-8D9AF310E470}"/>
              </a:ext>
            </a:extLst>
          </p:cNvPr>
          <p:cNvSpPr txBox="1"/>
          <p:nvPr/>
        </p:nvSpPr>
        <p:spPr>
          <a:xfrm>
            <a:off x="9707910" y="4283934"/>
            <a:ext cx="1903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/>
              <a:t>エアコン起動</a:t>
            </a:r>
          </a:p>
        </p:txBody>
      </p:sp>
      <p:pic>
        <p:nvPicPr>
          <p:cNvPr id="2054" name="Picture 6" descr="エアコンの温度を調整している男性のイラスト（節電） | かわいいフリー素材集 いらすとや">
            <a:extLst>
              <a:ext uri="{FF2B5EF4-FFF2-40B4-BE49-F238E27FC236}">
                <a16:creationId xmlns:a16="http://schemas.microsoft.com/office/drawing/2014/main" id="{CBA829D3-DE23-C8B5-0CB3-B3B5FB304E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002" b="63773"/>
          <a:stretch/>
        </p:blipFill>
        <p:spPr bwMode="auto">
          <a:xfrm>
            <a:off x="9707910" y="4502175"/>
            <a:ext cx="1228599" cy="66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808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D315F3C-D00E-4687-A348-228C4657B51F}"/>
              </a:ext>
            </a:extLst>
          </p:cNvPr>
          <p:cNvSpPr txBox="1"/>
          <p:nvPr/>
        </p:nvSpPr>
        <p:spPr>
          <a:xfrm>
            <a:off x="2610677" y="1325217"/>
            <a:ext cx="43599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0"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2</a:t>
            </a:r>
            <a:r>
              <a:rPr lang="en-US" altLang="ja-JP" sz="6000">
                <a:effectLst/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.</a:t>
            </a:r>
            <a:endParaRPr lang="ja-JP" altLang="en-US" sz="6000">
              <a:effectLst/>
              <a:latin typeface="HGPSoeiKakugothicUB" panose="020B0900000000000000" pitchFamily="34" charset="-128"/>
              <a:ea typeface="HGPSoeiKakugothicUB" panose="020B0900000000000000" pitchFamily="34" charset="-128"/>
            </a:endParaRPr>
          </a:p>
          <a:p>
            <a:r>
              <a:rPr lang="ja-JP" altLang="en-US" sz="6000">
                <a:effectLst/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設計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0476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A7AC29B1-EEC2-E8AC-7A0F-5374D12C9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46987"/>
            <a:ext cx="9905998" cy="1478570"/>
          </a:xfrm>
        </p:spPr>
        <p:txBody>
          <a:bodyPr/>
          <a:lstStyle/>
          <a:p>
            <a:r>
              <a:rPr lang="ja-JP" altLang="en-US" sz="3600">
                <a:latin typeface="+mj-ea"/>
              </a:rPr>
              <a:t>システム処理の流れ</a:t>
            </a:r>
            <a:endParaRPr lang="ja-JP" altLang="en-US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34C8D1DC-9BCE-2F41-1E3D-91154F272460}"/>
              </a:ext>
            </a:extLst>
          </p:cNvPr>
          <p:cNvGrpSpPr/>
          <p:nvPr/>
        </p:nvGrpSpPr>
        <p:grpSpPr>
          <a:xfrm>
            <a:off x="4984447" y="1551870"/>
            <a:ext cx="1109021" cy="1428296"/>
            <a:chOff x="5262699" y="2813819"/>
            <a:chExt cx="1290501" cy="1776973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8EE99A79-931F-CB87-766E-F5C355405622}"/>
                </a:ext>
              </a:extLst>
            </p:cNvPr>
            <p:cNvSpPr/>
            <p:nvPr/>
          </p:nvSpPr>
          <p:spPr>
            <a:xfrm>
              <a:off x="5390707" y="3428999"/>
              <a:ext cx="1031358" cy="66453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026" name="Picture 2" descr="upload.wikimedia.org/wikipedia/commons/thumb/a/ae/...">
              <a:extLst>
                <a:ext uri="{FF2B5EF4-FFF2-40B4-BE49-F238E27FC236}">
                  <a16:creationId xmlns:a16="http://schemas.microsoft.com/office/drawing/2014/main" id="{6E00E6F0-3DDF-D1F6-13C9-4108564A90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2699" y="2813819"/>
              <a:ext cx="1290501" cy="1776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FCE7D275-8716-BA4D-02B2-268DF2EA4889}"/>
              </a:ext>
            </a:extLst>
          </p:cNvPr>
          <p:cNvGrpSpPr/>
          <p:nvPr/>
        </p:nvGrpSpPr>
        <p:grpSpPr>
          <a:xfrm>
            <a:off x="7626221" y="1476922"/>
            <a:ext cx="1744923" cy="1860764"/>
            <a:chOff x="1780558" y="2457419"/>
            <a:chExt cx="2041846" cy="2177400"/>
          </a:xfrm>
        </p:grpSpPr>
        <p:sp>
          <p:nvSpPr>
            <p:cNvPr id="2" name="角丸四角形 1">
              <a:extLst>
                <a:ext uri="{FF2B5EF4-FFF2-40B4-BE49-F238E27FC236}">
                  <a16:creationId xmlns:a16="http://schemas.microsoft.com/office/drawing/2014/main" id="{584E9EB3-7E9A-F620-BA2E-5B97AC906CE8}"/>
                </a:ext>
              </a:extLst>
            </p:cNvPr>
            <p:cNvSpPr/>
            <p:nvPr/>
          </p:nvSpPr>
          <p:spPr>
            <a:xfrm>
              <a:off x="1780558" y="3752316"/>
              <a:ext cx="2041846" cy="88250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200">
                <a:solidFill>
                  <a:schemeClr val="tx1"/>
                </a:solidFill>
                <a:latin typeface="Arial Rounded MT Bold" panose="020F0704030504030204" pitchFamily="34" charset="0"/>
                <a:ea typeface="HGPSoeiKakugothicUB" panose="020B0900000000000000" pitchFamily="34" charset="-128"/>
              </a:endParaRPr>
            </a:p>
          </p:txBody>
        </p:sp>
        <p:pic>
          <p:nvPicPr>
            <p:cNvPr id="1028" name="Picture 4" descr="スマートリモートコントローラー Nature Remo 3 | Joshin webショップ 通販 | Nature | REMO-1W3">
              <a:extLst>
                <a:ext uri="{FF2B5EF4-FFF2-40B4-BE49-F238E27FC236}">
                  <a16:creationId xmlns:a16="http://schemas.microsoft.com/office/drawing/2014/main" id="{405F9275-01C5-A043-A14C-12147B97BE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9791" y="2457419"/>
              <a:ext cx="1563381" cy="1563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F062F645-6CA2-BF36-4208-E5EDEBC401BF}"/>
              </a:ext>
            </a:extLst>
          </p:cNvPr>
          <p:cNvGrpSpPr/>
          <p:nvPr/>
        </p:nvGrpSpPr>
        <p:grpSpPr>
          <a:xfrm>
            <a:off x="10114943" y="1385012"/>
            <a:ext cx="1154894" cy="1154894"/>
            <a:chOff x="8150895" y="1881922"/>
            <a:chExt cx="2044424" cy="2044424"/>
          </a:xfrm>
        </p:grpSpPr>
        <p:sp>
          <p:nvSpPr>
            <p:cNvPr id="23" name="角丸四角形 22">
              <a:extLst>
                <a:ext uri="{FF2B5EF4-FFF2-40B4-BE49-F238E27FC236}">
                  <a16:creationId xmlns:a16="http://schemas.microsoft.com/office/drawing/2014/main" id="{6BF20E4B-6C5B-16A0-ED89-815C0F4F447F}"/>
                </a:ext>
              </a:extLst>
            </p:cNvPr>
            <p:cNvSpPr/>
            <p:nvPr/>
          </p:nvSpPr>
          <p:spPr>
            <a:xfrm>
              <a:off x="8225770" y="1965797"/>
              <a:ext cx="1894674" cy="1894674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5" name="図 14" descr="図形&#10;&#10;低い精度で自動的に生成された説明">
              <a:extLst>
                <a:ext uri="{FF2B5EF4-FFF2-40B4-BE49-F238E27FC236}">
                  <a16:creationId xmlns:a16="http://schemas.microsoft.com/office/drawing/2014/main" id="{EE6727FD-1BA3-DE14-3640-00D7D12D29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0895" y="1881922"/>
              <a:ext cx="2044424" cy="2044424"/>
            </a:xfrm>
            <a:prstGeom prst="rect">
              <a:avLst/>
            </a:prstGeom>
          </p:spPr>
        </p:pic>
      </p:grpSp>
      <p:pic>
        <p:nvPicPr>
          <p:cNvPr id="1037" name="Picture 13" descr="Google Play での LINE (LY Corporation) の Android アプリ">
            <a:hlinkClick r:id="rId5"/>
            <a:extLst>
              <a:ext uri="{FF2B5EF4-FFF2-40B4-BE49-F238E27FC236}">
                <a16:creationId xmlns:a16="http://schemas.microsoft.com/office/drawing/2014/main" id="{4C235D61-63D5-93B7-C6A2-F5CEC29A5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938" y="4294752"/>
            <a:ext cx="2511404" cy="1255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0350BE30-2981-8328-0331-73C59B2387A0}"/>
              </a:ext>
            </a:extLst>
          </p:cNvPr>
          <p:cNvGrpSpPr/>
          <p:nvPr/>
        </p:nvGrpSpPr>
        <p:grpSpPr>
          <a:xfrm>
            <a:off x="1627355" y="1587937"/>
            <a:ext cx="1478570" cy="1478570"/>
            <a:chOff x="1534616" y="2049241"/>
            <a:chExt cx="1700655" cy="1700655"/>
          </a:xfrm>
        </p:grpSpPr>
        <p:sp>
          <p:nvSpPr>
            <p:cNvPr id="20" name="角丸四角形 19">
              <a:extLst>
                <a:ext uri="{FF2B5EF4-FFF2-40B4-BE49-F238E27FC236}">
                  <a16:creationId xmlns:a16="http://schemas.microsoft.com/office/drawing/2014/main" id="{CC4ADD5B-7A8D-F409-AD34-AF6060760C61}"/>
                </a:ext>
              </a:extLst>
            </p:cNvPr>
            <p:cNvSpPr/>
            <p:nvPr/>
          </p:nvSpPr>
          <p:spPr>
            <a:xfrm>
              <a:off x="1534616" y="2049241"/>
              <a:ext cx="1700655" cy="170065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1B37CFA5-85E6-BEE4-071B-E689693E3A39}"/>
                </a:ext>
              </a:extLst>
            </p:cNvPr>
            <p:cNvSpPr/>
            <p:nvPr/>
          </p:nvSpPr>
          <p:spPr>
            <a:xfrm>
              <a:off x="1805653" y="2142212"/>
              <a:ext cx="1121974" cy="140906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033" name="Picture 9" descr="ピクトグラム 人 スマホイラスト｜無料イラスト・フリー素材なら「イラストAC」">
              <a:extLst>
                <a:ext uri="{FF2B5EF4-FFF2-40B4-BE49-F238E27FC236}">
                  <a16:creationId xmlns:a16="http://schemas.microsoft.com/office/drawing/2014/main" id="{4CF78296-64AB-5AD5-E853-41BD0E37E4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1C1C1C"/>
                </a:clrFrom>
                <a:clrTo>
                  <a:srgbClr val="1C1C1C">
                    <a:alpha val="0"/>
                  </a:srgbClr>
                </a:clrTo>
              </a:clrChange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1108" y="2077148"/>
              <a:ext cx="1247906" cy="1644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下矢印 24">
            <a:extLst>
              <a:ext uri="{FF2B5EF4-FFF2-40B4-BE49-F238E27FC236}">
                <a16:creationId xmlns:a16="http://schemas.microsoft.com/office/drawing/2014/main" id="{83912EFA-656F-62D5-8221-56A5C0D2A395}"/>
              </a:ext>
            </a:extLst>
          </p:cNvPr>
          <p:cNvSpPr/>
          <p:nvPr/>
        </p:nvSpPr>
        <p:spPr>
          <a:xfrm>
            <a:off x="2190307" y="3183865"/>
            <a:ext cx="435935" cy="984098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下矢印 25">
            <a:extLst>
              <a:ext uri="{FF2B5EF4-FFF2-40B4-BE49-F238E27FC236}">
                <a16:creationId xmlns:a16="http://schemas.microsoft.com/office/drawing/2014/main" id="{92A3A946-CC03-47F4-D57A-43204A63E25E}"/>
              </a:ext>
            </a:extLst>
          </p:cNvPr>
          <p:cNvSpPr/>
          <p:nvPr/>
        </p:nvSpPr>
        <p:spPr>
          <a:xfrm rot="14321659">
            <a:off x="3713194" y="2482965"/>
            <a:ext cx="435935" cy="2221550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下矢印 28">
            <a:extLst>
              <a:ext uri="{FF2B5EF4-FFF2-40B4-BE49-F238E27FC236}">
                <a16:creationId xmlns:a16="http://schemas.microsoft.com/office/drawing/2014/main" id="{5FF634FC-16E0-78EB-7CF4-02F32E2D80EF}"/>
              </a:ext>
            </a:extLst>
          </p:cNvPr>
          <p:cNvSpPr/>
          <p:nvPr/>
        </p:nvSpPr>
        <p:spPr>
          <a:xfrm>
            <a:off x="5285752" y="3146725"/>
            <a:ext cx="435935" cy="984098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下矢印 29">
            <a:extLst>
              <a:ext uri="{FF2B5EF4-FFF2-40B4-BE49-F238E27FC236}">
                <a16:creationId xmlns:a16="http://schemas.microsoft.com/office/drawing/2014/main" id="{A133ED17-59E3-20DC-A1B1-DD5BF023E9FF}"/>
              </a:ext>
            </a:extLst>
          </p:cNvPr>
          <p:cNvSpPr/>
          <p:nvPr/>
        </p:nvSpPr>
        <p:spPr>
          <a:xfrm rot="16200000">
            <a:off x="7945035" y="215916"/>
            <a:ext cx="435935" cy="3493087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C73877D8-6084-77DE-D46A-F6D22679E23C}"/>
              </a:ext>
            </a:extLst>
          </p:cNvPr>
          <p:cNvGrpSpPr/>
          <p:nvPr/>
        </p:nvGrpSpPr>
        <p:grpSpPr>
          <a:xfrm>
            <a:off x="4621288" y="4294752"/>
            <a:ext cx="1752403" cy="1615783"/>
            <a:chOff x="4741839" y="4294752"/>
            <a:chExt cx="1752403" cy="1615783"/>
          </a:xfrm>
        </p:grpSpPr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5FBB6010-3F88-F85C-E4B9-08FA7B349280}"/>
                </a:ext>
              </a:extLst>
            </p:cNvPr>
            <p:cNvGrpSpPr/>
            <p:nvPr/>
          </p:nvGrpSpPr>
          <p:grpSpPr>
            <a:xfrm>
              <a:off x="4984447" y="4294752"/>
              <a:ext cx="1267188" cy="1276672"/>
              <a:chOff x="3243763" y="1881532"/>
              <a:chExt cx="1535972" cy="1547468"/>
            </a:xfrm>
          </p:grpSpPr>
          <p:sp>
            <p:nvSpPr>
              <p:cNvPr id="16" name="角丸四角形 15">
                <a:extLst>
                  <a:ext uri="{FF2B5EF4-FFF2-40B4-BE49-F238E27FC236}">
                    <a16:creationId xmlns:a16="http://schemas.microsoft.com/office/drawing/2014/main" id="{B6ADFD15-2CFE-66AB-2776-1692CF887C24}"/>
                  </a:ext>
                </a:extLst>
              </p:cNvPr>
              <p:cNvSpPr/>
              <p:nvPr/>
            </p:nvSpPr>
            <p:spPr>
              <a:xfrm>
                <a:off x="3243763" y="1893028"/>
                <a:ext cx="1535972" cy="153597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1035" name="Picture 11" descr="リニューアルした「Google マップ」。ぜひ設定しておきたい自宅・職場・エリア - ケータイ Watch">
                <a:extLst>
                  <a:ext uri="{FF2B5EF4-FFF2-40B4-BE49-F238E27FC236}">
                    <a16:creationId xmlns:a16="http://schemas.microsoft.com/office/drawing/2014/main" id="{69C9908B-BFD8-ED81-4718-918AD33F72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43763" y="1881532"/>
                <a:ext cx="1535972" cy="15359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9E68F4A1-7E59-7955-3ECA-7105BBE42CEC}"/>
                </a:ext>
              </a:extLst>
            </p:cNvPr>
            <p:cNvSpPr txBox="1"/>
            <p:nvPr/>
          </p:nvSpPr>
          <p:spPr>
            <a:xfrm>
              <a:off x="4741839" y="5541203"/>
              <a:ext cx="1752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/>
                <a:t>Google Map API</a:t>
              </a:r>
              <a:endParaRPr kumimoji="1" lang="ja-JP" altLang="en-US"/>
            </a:p>
          </p:txBody>
        </p:sp>
      </p:grp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2BB093A-94DD-CE3F-6061-B33B9226CB8D}"/>
              </a:ext>
            </a:extLst>
          </p:cNvPr>
          <p:cNvSpPr txBox="1"/>
          <p:nvPr/>
        </p:nvSpPr>
        <p:spPr>
          <a:xfrm>
            <a:off x="653227" y="3329829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家位置の設定</a:t>
            </a:r>
            <a:endParaRPr kumimoji="1" lang="en-US" altLang="ja-JP"/>
          </a:p>
          <a:p>
            <a:endParaRPr kumimoji="1" lang="en-US" altLang="ja-JP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86DF396-A7B4-0AFC-9F9C-CE58FCBD2ABE}"/>
              </a:ext>
            </a:extLst>
          </p:cNvPr>
          <p:cNvSpPr txBox="1"/>
          <p:nvPr/>
        </p:nvSpPr>
        <p:spPr>
          <a:xfrm>
            <a:off x="3133984" y="3027218"/>
            <a:ext cx="1043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呼び出し</a:t>
            </a:r>
            <a:endParaRPr kumimoji="1" lang="en-US" altLang="ja-JP"/>
          </a:p>
          <a:p>
            <a:endParaRPr kumimoji="1" lang="en-US" altLang="ja-JP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E36F391B-533E-C722-0A62-6DA471979E6D}"/>
              </a:ext>
            </a:extLst>
          </p:cNvPr>
          <p:cNvSpPr txBox="1"/>
          <p:nvPr/>
        </p:nvSpPr>
        <p:spPr>
          <a:xfrm>
            <a:off x="5778984" y="3259716"/>
            <a:ext cx="1800493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/>
              <a:t>位置情報の獲得</a:t>
            </a:r>
            <a:endParaRPr kumimoji="1" lang="en-US" altLang="ja-JP"/>
          </a:p>
          <a:p>
            <a:r>
              <a:rPr kumimoji="1" lang="ja-JP" altLang="en-US"/>
              <a:t>時間の計算</a:t>
            </a:r>
            <a:endParaRPr kumimoji="1" lang="en-US" altLang="ja-JP"/>
          </a:p>
          <a:p>
            <a:endParaRPr kumimoji="1" lang="en-US" altLang="ja-JP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57FA1E59-E177-92C4-9E22-4FF6E6DFC545}"/>
              </a:ext>
            </a:extLst>
          </p:cNvPr>
          <p:cNvSpPr txBox="1"/>
          <p:nvPr/>
        </p:nvSpPr>
        <p:spPr>
          <a:xfrm>
            <a:off x="6180475" y="1276945"/>
            <a:ext cx="34751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/>
              <a:t>Remo3</a:t>
            </a:r>
            <a:r>
              <a:rPr kumimoji="1" lang="ja-JP" altLang="en-US"/>
              <a:t>を通じてエアコンを稼働する</a:t>
            </a:r>
            <a:endParaRPr kumimoji="1" lang="en-US" altLang="ja-JP"/>
          </a:p>
        </p:txBody>
      </p:sp>
      <p:sp>
        <p:nvSpPr>
          <p:cNvPr id="38" name="下矢印 37">
            <a:extLst>
              <a:ext uri="{FF2B5EF4-FFF2-40B4-BE49-F238E27FC236}">
                <a16:creationId xmlns:a16="http://schemas.microsoft.com/office/drawing/2014/main" id="{E29111EB-6807-8BBD-D2A2-06D5B8496DD9}"/>
              </a:ext>
            </a:extLst>
          </p:cNvPr>
          <p:cNvSpPr/>
          <p:nvPr/>
        </p:nvSpPr>
        <p:spPr>
          <a:xfrm rot="5400000">
            <a:off x="7902266" y="664179"/>
            <a:ext cx="435935" cy="3493085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EEE36917-B315-1848-3A2D-5175E3E34E2E}"/>
              </a:ext>
            </a:extLst>
          </p:cNvPr>
          <p:cNvSpPr txBox="1"/>
          <p:nvPr/>
        </p:nvSpPr>
        <p:spPr>
          <a:xfrm>
            <a:off x="6208001" y="2738969"/>
            <a:ext cx="24160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/>
              <a:t>温度、湿度情報の取得</a:t>
            </a:r>
            <a:endParaRPr kumimoji="1" lang="en-US" altLang="ja-JP"/>
          </a:p>
        </p:txBody>
      </p:sp>
      <p:sp>
        <p:nvSpPr>
          <p:cNvPr id="42" name="角丸四角形 41">
            <a:extLst>
              <a:ext uri="{FF2B5EF4-FFF2-40B4-BE49-F238E27FC236}">
                <a16:creationId xmlns:a16="http://schemas.microsoft.com/office/drawing/2014/main" id="{B29CE900-5666-9893-84D0-DB9163448A52}"/>
              </a:ext>
            </a:extLst>
          </p:cNvPr>
          <p:cNvSpPr/>
          <p:nvPr/>
        </p:nvSpPr>
        <p:spPr>
          <a:xfrm>
            <a:off x="523871" y="4287422"/>
            <a:ext cx="1238260" cy="38936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ON</a:t>
            </a:r>
            <a:r>
              <a:rPr kumimoji="1" lang="ja-JP" altLang="en-US"/>
              <a:t>／</a:t>
            </a:r>
            <a:r>
              <a:rPr kumimoji="1" lang="en-US" altLang="ja-JP"/>
              <a:t>OFF</a:t>
            </a:r>
            <a:endParaRPr kumimoji="1" lang="ja-JP" altLang="en-US"/>
          </a:p>
        </p:txBody>
      </p:sp>
      <p:sp>
        <p:nvSpPr>
          <p:cNvPr id="43" name="角丸四角形 42">
            <a:extLst>
              <a:ext uri="{FF2B5EF4-FFF2-40B4-BE49-F238E27FC236}">
                <a16:creationId xmlns:a16="http://schemas.microsoft.com/office/drawing/2014/main" id="{3088D4A5-8C87-DC79-7BBD-F7E93B3631B4}"/>
              </a:ext>
            </a:extLst>
          </p:cNvPr>
          <p:cNvSpPr/>
          <p:nvPr/>
        </p:nvSpPr>
        <p:spPr>
          <a:xfrm>
            <a:off x="523871" y="4743148"/>
            <a:ext cx="1238260" cy="38936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/>
              <a:t>温度・湿度</a:t>
            </a:r>
          </a:p>
        </p:txBody>
      </p:sp>
      <p:sp>
        <p:nvSpPr>
          <p:cNvPr id="44" name="角丸四角形 43">
            <a:extLst>
              <a:ext uri="{FF2B5EF4-FFF2-40B4-BE49-F238E27FC236}">
                <a16:creationId xmlns:a16="http://schemas.microsoft.com/office/drawing/2014/main" id="{9A10BF84-EA6F-0DEF-57DF-BFDB8B9E0D09}"/>
              </a:ext>
            </a:extLst>
          </p:cNvPr>
          <p:cNvSpPr/>
          <p:nvPr/>
        </p:nvSpPr>
        <p:spPr>
          <a:xfrm>
            <a:off x="523871" y="5204405"/>
            <a:ext cx="1238260" cy="38936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/>
              <a:t>帰宅</a:t>
            </a:r>
          </a:p>
        </p:txBody>
      </p:sp>
      <p:pic>
        <p:nvPicPr>
          <p:cNvPr id="1040" name="Picture 16" descr="タイマーのアイコン | フリーのアイコンイラスト素材 icon-pit">
            <a:extLst>
              <a:ext uri="{FF2B5EF4-FFF2-40B4-BE49-F238E27FC236}">
                <a16:creationId xmlns:a16="http://schemas.microsoft.com/office/drawing/2014/main" id="{20DAC857-7D55-0F24-FEF8-18C2408A8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1897" y="4137292"/>
            <a:ext cx="1800493" cy="1800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下矢印 46">
            <a:extLst>
              <a:ext uri="{FF2B5EF4-FFF2-40B4-BE49-F238E27FC236}">
                <a16:creationId xmlns:a16="http://schemas.microsoft.com/office/drawing/2014/main" id="{DDBF7187-A836-A39F-EF6C-89942BB2BA27}"/>
              </a:ext>
            </a:extLst>
          </p:cNvPr>
          <p:cNvSpPr/>
          <p:nvPr/>
        </p:nvSpPr>
        <p:spPr>
          <a:xfrm rot="16200000">
            <a:off x="7527757" y="3419154"/>
            <a:ext cx="435935" cy="2605170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下矢印 48">
            <a:extLst>
              <a:ext uri="{FF2B5EF4-FFF2-40B4-BE49-F238E27FC236}">
                <a16:creationId xmlns:a16="http://schemas.microsoft.com/office/drawing/2014/main" id="{8896D68F-5B08-1CBD-92C9-219894A7E7E4}"/>
              </a:ext>
            </a:extLst>
          </p:cNvPr>
          <p:cNvSpPr/>
          <p:nvPr/>
        </p:nvSpPr>
        <p:spPr>
          <a:xfrm rot="5400000">
            <a:off x="7493032" y="3852171"/>
            <a:ext cx="435935" cy="2674620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下矢印 49">
            <a:extLst>
              <a:ext uri="{FF2B5EF4-FFF2-40B4-BE49-F238E27FC236}">
                <a16:creationId xmlns:a16="http://schemas.microsoft.com/office/drawing/2014/main" id="{E1174254-8272-4623-8ADF-186475075D24}"/>
              </a:ext>
            </a:extLst>
          </p:cNvPr>
          <p:cNvSpPr/>
          <p:nvPr/>
        </p:nvSpPr>
        <p:spPr>
          <a:xfrm rot="13967640">
            <a:off x="7721758" y="3131130"/>
            <a:ext cx="435935" cy="984098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52F6B666-6DC3-90E1-EB16-CC9506AD4F3B}"/>
              </a:ext>
            </a:extLst>
          </p:cNvPr>
          <p:cNvSpPr txBox="1"/>
          <p:nvPr/>
        </p:nvSpPr>
        <p:spPr>
          <a:xfrm>
            <a:off x="8426609" y="3329829"/>
            <a:ext cx="2773516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/>
              <a:t>家に到着まで</a:t>
            </a:r>
            <a:r>
              <a:rPr kumimoji="1" lang="en-US" altLang="ja-JP"/>
              <a:t>10</a:t>
            </a:r>
            <a:r>
              <a:rPr kumimoji="1" lang="ja-JP" altLang="en-US"/>
              <a:t>分以内に</a:t>
            </a:r>
            <a:endParaRPr kumimoji="1" lang="en-US" altLang="ja-JP"/>
          </a:p>
          <a:p>
            <a:r>
              <a:rPr kumimoji="1" lang="ja-JP" altLang="en-US"/>
              <a:t>なったら、エアコンを開ける</a:t>
            </a:r>
            <a:endParaRPr kumimoji="1" lang="en-US" altLang="ja-JP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97764FA1-70A8-00D0-0928-284C4E17D485}"/>
              </a:ext>
            </a:extLst>
          </p:cNvPr>
          <p:cNvSpPr txBox="1"/>
          <p:nvPr/>
        </p:nvSpPr>
        <p:spPr>
          <a:xfrm>
            <a:off x="6482627" y="5637252"/>
            <a:ext cx="676829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/>
              <a:t>到着まで</a:t>
            </a:r>
            <a:r>
              <a:rPr lang="en-US" altLang="ja-JP"/>
              <a:t>10</a:t>
            </a:r>
            <a:r>
              <a:rPr lang="ja-JP" altLang="en-US"/>
              <a:t>分以上：</a:t>
            </a:r>
            <a:endParaRPr lang="en-US" altLang="ja-JP"/>
          </a:p>
          <a:p>
            <a:r>
              <a:rPr lang="ja-JP" altLang="en-US"/>
              <a:t>予想時間</a:t>
            </a:r>
            <a:r>
              <a:rPr lang="en-US" altLang="ja-JP"/>
              <a:t>-10</a:t>
            </a:r>
            <a:r>
              <a:rPr lang="ja-JP" altLang="en-US"/>
              <a:t>分の時に再計算</a:t>
            </a:r>
          </a:p>
          <a:p>
            <a:endParaRPr lang="en" altLang="ja-JP"/>
          </a:p>
        </p:txBody>
      </p:sp>
    </p:spTree>
    <p:extLst>
      <p:ext uri="{BB962C8B-B14F-4D97-AF65-F5344CB8AC3E}">
        <p14:creationId xmlns:p14="http://schemas.microsoft.com/office/powerpoint/2010/main" val="21642969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回路">
  <a:themeElements>
    <a:clrScheme name="回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回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Override1.xml><?xml version="1.0" encoding="utf-8"?>
<a:themeOverride xmlns:a="http://schemas.openxmlformats.org/drawingml/2006/main">
  <a:clrScheme name="回路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802</Words>
  <Application>Microsoft Macintosh PowerPoint</Application>
  <PresentationFormat>ワイド画面</PresentationFormat>
  <Paragraphs>202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22" baseType="lpstr">
      <vt:lpstr>HGPSoeiKakugothicUB</vt:lpstr>
      <vt:lpstr>Mplus1p</vt:lpstr>
      <vt:lpstr>ＭＳ Ｐゴシック</vt:lpstr>
      <vt:lpstr>游ゴシック Medium</vt:lpstr>
      <vt:lpstr>游明朝</vt:lpstr>
      <vt:lpstr>Arial</vt:lpstr>
      <vt:lpstr>Arial Rounded MT Bold</vt:lpstr>
      <vt:lpstr>Tw Cen MT</vt:lpstr>
      <vt:lpstr>回路</vt:lpstr>
      <vt:lpstr>PowerPoint プレゼンテーション</vt:lpstr>
      <vt:lpstr>PowerPoint プレゼンテーション</vt:lpstr>
      <vt:lpstr>システムの概要 </vt:lpstr>
      <vt:lpstr>要求仕様 </vt:lpstr>
      <vt:lpstr>想定する利用者</vt:lpstr>
      <vt:lpstr>機能要件</vt:lpstr>
      <vt:lpstr>非機能要件</vt:lpstr>
      <vt:lpstr>PowerPoint プレゼンテーション</vt:lpstr>
      <vt:lpstr>システム処理の流れ</vt:lpstr>
      <vt:lpstr>必要なモジュール</vt:lpstr>
      <vt:lpstr>PowerPoint プレゼンテーション</vt:lpstr>
      <vt:lpstr>開発スケジュール</vt:lpstr>
      <vt:lpstr>開発体制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畑岡 慶紀(is0738pr)</dc:creator>
  <cp:lastModifiedBy>ＣＨＩ Ｑｉｎｇｙｕ(is0751es)</cp:lastModifiedBy>
  <cp:revision>2</cp:revision>
  <dcterms:created xsi:type="dcterms:W3CDTF">2024-06-12T05:34:39Z</dcterms:created>
  <dcterms:modified xsi:type="dcterms:W3CDTF">2024-06-18T22:29:20Z</dcterms:modified>
</cp:coreProperties>
</file>