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65" r:id="rId8"/>
    <p:sldId id="270" r:id="rId9"/>
    <p:sldId id="259" r:id="rId10"/>
    <p:sldId id="267" r:id="rId11"/>
    <p:sldId id="268" r:id="rId12"/>
    <p:sldId id="260" r:id="rId13"/>
    <p:sldId id="261" r:id="rId14"/>
    <p:sldId id="262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798"/>
    <a:srgbClr val="A4DCEE"/>
    <a:srgbClr val="D4EDF8"/>
    <a:srgbClr val="A3E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62DE7-528C-4082-9827-B2657C52ED37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61CC-B460-4BCD-BC52-F20900B3A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67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F529-D62B-4506-8AFD-2F4EEFEBACA7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15E-930E-4F99-85E6-49535D2407F8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0371-FF6C-4A68-A50B-B3A9BD20F7DC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799-2FF3-4896-9F11-AE318F4ADBFA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6D1-7152-4C2F-B0EF-AF53229EC2B4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0C5-D698-439C-8228-CB92730F2522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5E42-58CF-4B08-A5A9-AF902C7C9395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031B-2019-42C9-A2B3-53AF3DF99780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C3A-3CC8-4B2F-9110-D5AE98D8D83B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A3D1-4192-4E39-8504-A07292485AD5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2325-5C34-4BA9-8E20-1C3A0B5F3A39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6127F-3ACB-4829-BB92-CF90FA06B81F}" type="datetime1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26F3C6B-DDC0-8CD0-80F1-A71565495C5F}"/>
              </a:ext>
            </a:extLst>
          </p:cNvPr>
          <p:cNvSpPr/>
          <p:nvPr/>
        </p:nvSpPr>
        <p:spPr>
          <a:xfrm>
            <a:off x="5493226" y="541686"/>
            <a:ext cx="5670535" cy="60454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D6ACA0-54C9-34CD-41E3-29570E43588E}"/>
              </a:ext>
            </a:extLst>
          </p:cNvPr>
          <p:cNvSpPr/>
          <p:nvPr/>
        </p:nvSpPr>
        <p:spPr>
          <a:xfrm>
            <a:off x="177420" y="270843"/>
            <a:ext cx="4524233" cy="6316314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64357" y="541686"/>
            <a:ext cx="3020706" cy="873457"/>
          </a:xfrm>
        </p:spPr>
        <p:txBody>
          <a:bodyPr>
            <a:normAutofit fontScale="90000"/>
          </a:bodyPr>
          <a:lstStyle/>
          <a:p>
            <a:br>
              <a:rPr lang="en-US" altLang="ja-JP" dirty="0">
                <a:ea typeface="ＭＳ Ｐゴシック"/>
              </a:rPr>
            </a:br>
            <a:r>
              <a:rPr lang="ja-JP" altLang="en-US" dirty="0">
                <a:ea typeface="ＭＳ Ｐゴシック"/>
              </a:rPr>
              <a:t>中間発表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945246"/>
            <a:ext cx="4749421" cy="1832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</a:rPr>
              <a:t>グループ3</a:t>
            </a:r>
            <a:endParaRPr lang="en-US" altLang="ja-JP" dirty="0">
              <a:ea typeface="ＭＳ Ｐゴシック"/>
            </a:endParaRPr>
          </a:p>
          <a:p>
            <a:r>
              <a:rPr lang="ja-JP" altLang="en-US" dirty="0">
                <a:ea typeface="ＭＳ Ｐゴシック"/>
              </a:rPr>
              <a:t>　山口渉</a:t>
            </a:r>
            <a:r>
              <a:rPr lang="ja-JP" altLang="en-US" dirty="0">
                <a:ea typeface="ＭＳ Ｐゴシック"/>
                <a:cs typeface="+mn-lt"/>
              </a:rPr>
              <a:t>慎　</a:t>
            </a:r>
            <a:r>
              <a:rPr lang="ja-JP" dirty="0">
                <a:ea typeface="+mn-lt"/>
                <a:cs typeface="+mn-lt"/>
              </a:rPr>
              <a:t>樋口敦大　</a:t>
            </a:r>
            <a:endParaRPr lang="en-US" altLang="ja-JP" dirty="0">
              <a:ea typeface="+mn-lt"/>
              <a:cs typeface="+mn-lt"/>
            </a:endParaRPr>
          </a:p>
          <a:p>
            <a:r>
              <a:rPr lang="ja-JP" dirty="0">
                <a:ea typeface="+mn-lt"/>
                <a:cs typeface="+mn-lt"/>
              </a:rPr>
              <a:t>中島蒼志　</a:t>
            </a:r>
            <a:r>
              <a:rPr lang="ja-JP" altLang="en-US" dirty="0">
                <a:ea typeface="+mn-lt"/>
                <a:cs typeface="+mn-lt"/>
              </a:rPr>
              <a:t>伊藤悠真</a:t>
            </a:r>
            <a:r>
              <a:rPr lang="ja-JP" dirty="0">
                <a:ea typeface="+mn-lt"/>
                <a:cs typeface="+mn-lt"/>
              </a:rPr>
              <a:t>　</a:t>
            </a:r>
            <a:r>
              <a:rPr lang="ja-JP" altLang="en-US" dirty="0">
                <a:ea typeface="+mn-lt"/>
                <a:cs typeface="+mn-lt"/>
              </a:rPr>
              <a:t>　</a:t>
            </a:r>
            <a:endParaRPr lang="ja-JP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280A22-F289-0C89-E50C-A9159D667BEE}"/>
              </a:ext>
            </a:extLst>
          </p:cNvPr>
          <p:cNvSpPr txBox="1"/>
          <p:nvPr/>
        </p:nvSpPr>
        <p:spPr>
          <a:xfrm>
            <a:off x="921225" y="1619860"/>
            <a:ext cx="342558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000" dirty="0"/>
              <a:t>エアコンの自動制御</a:t>
            </a:r>
            <a:endParaRPr kumimoji="1" lang="en-US" altLang="ja-JP" sz="3000" dirty="0"/>
          </a:p>
          <a:p>
            <a:r>
              <a:rPr lang="en-US" altLang="ja-JP" sz="3000" dirty="0"/>
              <a:t>“</a:t>
            </a:r>
            <a:r>
              <a:rPr lang="ja-JP" altLang="en-US" sz="3000" dirty="0"/>
              <a:t>らくらクーラー </a:t>
            </a:r>
            <a:r>
              <a:rPr lang="en-US" altLang="ja-JP" sz="3000" dirty="0"/>
              <a:t>”</a:t>
            </a:r>
            <a:r>
              <a:rPr lang="ja-JP" altLang="en-US" sz="3000" dirty="0"/>
              <a:t> </a:t>
            </a:r>
            <a:endParaRPr kumimoji="1" lang="ja-JP" altLang="en-US" sz="3000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051E5D79-FAD5-29AD-6F65-0313A3A16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3" r="40019"/>
          <a:stretch/>
        </p:blipFill>
        <p:spPr>
          <a:xfrm>
            <a:off x="1028239" y="2632216"/>
            <a:ext cx="2692942" cy="190416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5120E5-F401-5D34-1038-85E6447B471F}"/>
              </a:ext>
            </a:extLst>
          </p:cNvPr>
          <p:cNvSpPr txBox="1"/>
          <p:nvPr/>
        </p:nvSpPr>
        <p:spPr>
          <a:xfrm>
            <a:off x="5552472" y="859186"/>
            <a:ext cx="11592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800" dirty="0"/>
              <a:t>目次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0309AC-D3C1-5391-97DD-2954EFF9A293}"/>
              </a:ext>
            </a:extLst>
          </p:cNvPr>
          <p:cNvSpPr/>
          <p:nvPr/>
        </p:nvSpPr>
        <p:spPr>
          <a:xfrm>
            <a:off x="5697940" y="1781995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5FCEAE6-694C-144B-4A35-0F04F64E69C6}"/>
              </a:ext>
            </a:extLst>
          </p:cNvPr>
          <p:cNvSpPr/>
          <p:nvPr/>
        </p:nvSpPr>
        <p:spPr>
          <a:xfrm>
            <a:off x="5694527" y="3651352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834EB5-3E4A-8D71-8F8E-028DDA835C25}"/>
              </a:ext>
            </a:extLst>
          </p:cNvPr>
          <p:cNvSpPr/>
          <p:nvPr/>
        </p:nvSpPr>
        <p:spPr>
          <a:xfrm>
            <a:off x="5694526" y="4992875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30F7E99-3800-99A2-01BF-A404FE0A3BED}"/>
              </a:ext>
            </a:extLst>
          </p:cNvPr>
          <p:cNvSpPr txBox="1"/>
          <p:nvPr/>
        </p:nvSpPr>
        <p:spPr>
          <a:xfrm>
            <a:off x="5824181" y="1795643"/>
            <a:ext cx="52168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使用要求書</a:t>
            </a:r>
            <a:r>
              <a:rPr kumimoji="1" lang="en-US" altLang="ja-JP" sz="2800" dirty="0"/>
              <a:t>			</a:t>
            </a:r>
            <a:r>
              <a:rPr lang="en-US" altLang="ja-JP" sz="2800" dirty="0"/>
              <a:t>           </a:t>
            </a:r>
            <a:r>
              <a:rPr kumimoji="1" lang="en-US" altLang="ja-JP" sz="2800" dirty="0"/>
              <a:t>2~5</a:t>
            </a:r>
          </a:p>
          <a:p>
            <a:r>
              <a:rPr lang="en-US" altLang="ja-JP" sz="2800" dirty="0"/>
              <a:t>	</a:t>
            </a:r>
            <a:r>
              <a:rPr lang="ja-JP" altLang="en-US" sz="2400" dirty="0"/>
              <a:t>・システムの概要</a:t>
            </a:r>
            <a:endParaRPr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・製品の機能</a:t>
            </a:r>
            <a:endParaRPr kumimoji="1"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・想定する利用者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2AED4C-8C76-8D99-AA9A-FCC2A415F8FD}"/>
              </a:ext>
            </a:extLst>
          </p:cNvPr>
          <p:cNvSpPr txBox="1"/>
          <p:nvPr/>
        </p:nvSpPr>
        <p:spPr>
          <a:xfrm>
            <a:off x="5824180" y="3660394"/>
            <a:ext cx="5216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設計</a:t>
            </a:r>
            <a:r>
              <a:rPr kumimoji="1" lang="en-US" altLang="ja-JP" sz="2800" dirty="0"/>
              <a:t>				           6~8</a:t>
            </a:r>
          </a:p>
          <a:p>
            <a:r>
              <a:rPr lang="en-US" altLang="ja-JP" sz="2800" dirty="0"/>
              <a:t>	</a:t>
            </a:r>
            <a:r>
              <a:rPr lang="ja-JP" altLang="en-US" sz="2400" dirty="0"/>
              <a:t>・システム処理の流れ</a:t>
            </a:r>
            <a:endParaRPr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・必要なモジュール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E9C316-B918-92DD-8B8C-10394F970ABD}"/>
              </a:ext>
            </a:extLst>
          </p:cNvPr>
          <p:cNvSpPr txBox="1"/>
          <p:nvPr/>
        </p:nvSpPr>
        <p:spPr>
          <a:xfrm>
            <a:off x="5824180" y="4992875"/>
            <a:ext cx="5216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プロジェクト計画                         </a:t>
            </a:r>
            <a:r>
              <a:rPr kumimoji="1" lang="en-US" altLang="ja-JP" sz="2800" dirty="0"/>
              <a:t>9~12</a:t>
            </a:r>
          </a:p>
          <a:p>
            <a:r>
              <a:rPr lang="en-US" altLang="ja-JP" sz="2800" dirty="0"/>
              <a:t>	</a:t>
            </a:r>
            <a:r>
              <a:rPr lang="ja-JP" altLang="en-US" sz="2400" dirty="0"/>
              <a:t>・開発体制</a:t>
            </a:r>
            <a:endParaRPr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・開発スケジュール</a:t>
            </a:r>
          </a:p>
        </p:txBody>
      </p:sp>
      <p:sp>
        <p:nvSpPr>
          <p:cNvPr id="27" name="スライド番号プレースホルダー 26">
            <a:extLst>
              <a:ext uri="{FF2B5EF4-FFF2-40B4-BE49-F238E27FC236}">
                <a16:creationId xmlns:a16="http://schemas.microsoft.com/office/drawing/2014/main" id="{B3EA6B44-B3D6-B183-03FE-F417BBAC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A5B56-DB92-FC3F-28E2-90E0D24C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開発体制</a:t>
            </a:r>
            <a:endParaRPr kumimoji="1" lang="ja-JP" altLang="en-US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AD6AB76D-BB00-7F7F-F70F-E39E847C40AC}"/>
              </a:ext>
            </a:extLst>
          </p:cNvPr>
          <p:cNvSpPr/>
          <p:nvPr/>
        </p:nvSpPr>
        <p:spPr>
          <a:xfrm>
            <a:off x="196850" y="3255062"/>
            <a:ext cx="3840478" cy="65432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ＭＳ Ｐゴシック"/>
              </a:rPr>
              <a:t>リーダー：山口渉慎</a:t>
            </a:r>
            <a:endParaRPr lang="ja-JP" altLang="en-US" sz="2800">
              <a:solidFill>
                <a:schemeClr val="tx1"/>
              </a:solidFill>
            </a:endParaRP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23873C08-3CF4-113C-DCA3-7DB07CA40EEA}"/>
              </a:ext>
            </a:extLst>
          </p:cNvPr>
          <p:cNvSpPr/>
          <p:nvPr/>
        </p:nvSpPr>
        <p:spPr>
          <a:xfrm>
            <a:off x="5524499" y="1363525"/>
            <a:ext cx="5281651" cy="65432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sz="2800">
                <a:solidFill>
                  <a:schemeClr val="tx1"/>
                </a:solidFill>
                <a:ea typeface="+mn-lt"/>
                <a:cs typeface="+mn-lt"/>
              </a:rPr>
              <a:t>開発文書責任者</a:t>
            </a:r>
            <a:r>
              <a:rPr lang="ja-JP" altLang="en-US" sz="2800">
                <a:solidFill>
                  <a:schemeClr val="tx1"/>
                </a:solidFill>
                <a:ea typeface="ＭＳ Ｐゴシック"/>
              </a:rPr>
              <a:t>：</a:t>
            </a:r>
            <a:r>
              <a:rPr lang="ja-JP" sz="2800">
                <a:solidFill>
                  <a:schemeClr val="tx1"/>
                </a:solidFill>
                <a:ea typeface="+mn-lt"/>
                <a:cs typeface="+mn-lt"/>
              </a:rPr>
              <a:t>樋口敦大</a:t>
            </a:r>
            <a:endParaRPr lang="ja-JP" altLang="en-US" sz="2800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CC8588A5-7F5D-DED0-6EA1-3F98CCBE3518}"/>
              </a:ext>
            </a:extLst>
          </p:cNvPr>
          <p:cNvSpPr/>
          <p:nvPr/>
        </p:nvSpPr>
        <p:spPr>
          <a:xfrm>
            <a:off x="5516216" y="3255063"/>
            <a:ext cx="5289934" cy="65432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sz="2800">
                <a:solidFill>
                  <a:schemeClr val="tx1"/>
                </a:solidFill>
                <a:ea typeface="+mn-lt"/>
                <a:cs typeface="+mn-lt"/>
              </a:rPr>
              <a:t>プログラム責任者</a:t>
            </a:r>
            <a:r>
              <a:rPr lang="ja-JP" altLang="en-US" sz="2800">
                <a:solidFill>
                  <a:schemeClr val="tx1"/>
                </a:solidFill>
                <a:ea typeface="ＭＳ Ｐゴシック"/>
              </a:rPr>
              <a:t>：</a:t>
            </a:r>
            <a:r>
              <a:rPr lang="ja-JP" sz="2800">
                <a:solidFill>
                  <a:schemeClr val="tx1"/>
                </a:solidFill>
                <a:ea typeface="+mn-lt"/>
                <a:cs typeface="+mn-lt"/>
              </a:rPr>
              <a:t>中島蒼志</a:t>
            </a:r>
            <a:endParaRPr lang="ja-JP" altLang="en-US" sz="2800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41E39F57-B1D2-91A7-8EFE-5267A375F942}"/>
              </a:ext>
            </a:extLst>
          </p:cNvPr>
          <p:cNvSpPr/>
          <p:nvPr/>
        </p:nvSpPr>
        <p:spPr>
          <a:xfrm>
            <a:off x="5513848" y="4907165"/>
            <a:ext cx="5281652" cy="77028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sz="2800">
                <a:solidFill>
                  <a:schemeClr val="tx1"/>
                </a:solidFill>
                <a:ea typeface="+mn-lt"/>
                <a:cs typeface="+mn-lt"/>
              </a:rPr>
              <a:t>資料責任者</a:t>
            </a:r>
            <a:r>
              <a:rPr lang="ja-JP" altLang="en-US" sz="2800">
                <a:solidFill>
                  <a:schemeClr val="tx1"/>
                </a:solidFill>
                <a:ea typeface="ＭＳ Ｐゴシック"/>
              </a:rPr>
              <a:t>：</a:t>
            </a:r>
            <a:r>
              <a:rPr lang="ja-JP" sz="2800">
                <a:solidFill>
                  <a:schemeClr val="tx1"/>
                </a:solidFill>
                <a:ea typeface="+mn-lt"/>
                <a:cs typeface="+mn-lt"/>
              </a:rPr>
              <a:t>伊藤悠真</a:t>
            </a:r>
            <a:endParaRPr lang="ja-JP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BE514C-0043-67A6-5116-5EA85086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9C4779-194A-9B42-3185-7B340D296804}"/>
              </a:ext>
            </a:extLst>
          </p:cNvPr>
          <p:cNvSpPr txBox="1"/>
          <p:nvPr/>
        </p:nvSpPr>
        <p:spPr>
          <a:xfrm>
            <a:off x="9254073" y="136525"/>
            <a:ext cx="29367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/>
              <a:t>プロジェクト計画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65996D3-9A1D-E6CE-EE46-8D1110F1EEBB}"/>
              </a:ext>
            </a:extLst>
          </p:cNvPr>
          <p:cNvSpPr/>
          <p:nvPr/>
        </p:nvSpPr>
        <p:spPr>
          <a:xfrm>
            <a:off x="9189246" y="149971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E7AEAFE-1CD0-1915-EE26-45B761BB6C8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103183" y="3881641"/>
            <a:ext cx="2112065" cy="70926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84F9ADE1-088C-CA59-AB99-C599F37831EA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4806953" y="1690688"/>
            <a:ext cx="717546" cy="22187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7664937-F0F3-BE6B-F8AA-E19E4CA228D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7328" y="3582225"/>
            <a:ext cx="147888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1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39B35-C334-2CE0-26AC-85D922FE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1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</a:rPr>
              <a:t>開発スケジュール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129141C-1DA5-169A-2A97-F8D8B8464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54450"/>
              </p:ext>
            </p:extLst>
          </p:nvPr>
        </p:nvGraphicFramePr>
        <p:xfrm>
          <a:off x="263236" y="1468581"/>
          <a:ext cx="11493568" cy="4988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321">
                  <a:extLst>
                    <a:ext uri="{9D8B030D-6E8A-4147-A177-3AD203B41FA5}">
                      <a16:colId xmlns:a16="http://schemas.microsoft.com/office/drawing/2014/main" val="1215059242"/>
                    </a:ext>
                  </a:extLst>
                </a:gridCol>
                <a:gridCol w="756557">
                  <a:extLst>
                    <a:ext uri="{9D8B030D-6E8A-4147-A177-3AD203B41FA5}">
                      <a16:colId xmlns:a16="http://schemas.microsoft.com/office/drawing/2014/main" val="1154738757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691491474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3558066871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800693586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2659736181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2489636441"/>
                    </a:ext>
                  </a:extLst>
                </a:gridCol>
              </a:tblGrid>
              <a:tr h="615445">
                <a:tc>
                  <a:txBody>
                    <a:bodyPr/>
                    <a:lstStyle/>
                    <a:p>
                      <a:r>
                        <a:rPr lang="ja-JP" altLang="en-US" sz="2800"/>
                        <a:t>タスク</a:t>
                      </a:r>
                      <a:endParaRPr kumimoji="1" lang="ja-JP" altLang="en-US" sz="2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担当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5/1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5/8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5/15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5/22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5/29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011930"/>
                  </a:ext>
                </a:extLst>
              </a:tr>
              <a:tr h="712621">
                <a:tc>
                  <a:txBody>
                    <a:bodyPr/>
                    <a:lstStyle/>
                    <a:p>
                      <a:r>
                        <a:rPr lang="ja-JP" altLang="en-US"/>
                        <a:t>要求仕様・設計の見直し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全員</a:t>
                      </a:r>
                    </a:p>
                    <a:p>
                      <a:pPr lvl="0">
                        <a:buNone/>
                      </a:pPr>
                      <a:endParaRPr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360679"/>
                  </a:ext>
                </a:extLst>
              </a:tr>
              <a:tr h="7126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スプレッドシート管理用プログラム</a:t>
                      </a:r>
                      <a:endParaRPr kumimoji="1" 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山口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57388"/>
                  </a:ext>
                </a:extLst>
              </a:tr>
              <a:tr h="8097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Remo3からのデー タ取得用プログラム</a:t>
                      </a:r>
                      <a:endParaRPr kumimoji="1" 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山口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980003"/>
                  </a:ext>
                </a:extLst>
              </a:tr>
              <a:tr h="7126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センサデータ管理用プログラム</a:t>
                      </a:r>
                      <a:endParaRPr kumimoji="1" 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中島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714754"/>
                  </a:ext>
                </a:extLst>
              </a:tr>
              <a:tr h="7126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エアコン操作用プログラム</a:t>
                      </a:r>
                      <a:endParaRPr kumimoji="1" 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伊藤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15295"/>
                  </a:ext>
                </a:extLst>
              </a:tr>
              <a:tr h="7126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>
                          <a:latin typeface="ＭＳ Ｐゴシック"/>
                          <a:ea typeface="ＭＳ Ｐゴシック"/>
                        </a:rPr>
                        <a:t>LINE</a:t>
                      </a: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用プログラム</a:t>
                      </a:r>
                      <a:endParaRPr kumimoji="1" 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樋口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6747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B106E99-2F2F-3050-2803-2DC69E14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24663-5A9F-3A2B-77D0-B947DFD978DE}"/>
              </a:ext>
            </a:extLst>
          </p:cNvPr>
          <p:cNvSpPr txBox="1"/>
          <p:nvPr/>
        </p:nvSpPr>
        <p:spPr>
          <a:xfrm>
            <a:off x="9254073" y="136525"/>
            <a:ext cx="29367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/>
              <a:t>プロジェクト計画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62927C-2DA9-5422-5BE8-6A24FA608380}"/>
              </a:ext>
            </a:extLst>
          </p:cNvPr>
          <p:cNvSpPr/>
          <p:nvPr/>
        </p:nvSpPr>
        <p:spPr>
          <a:xfrm>
            <a:off x="9189246" y="149971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11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39B35-C334-2CE0-26AC-85D922FE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1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</a:rPr>
              <a:t>開発スケジュール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129141C-1DA5-169A-2A97-F8D8B8464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07577"/>
              </p:ext>
            </p:extLst>
          </p:nvPr>
        </p:nvGraphicFramePr>
        <p:xfrm>
          <a:off x="263236" y="1468581"/>
          <a:ext cx="11493568" cy="4654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321">
                  <a:extLst>
                    <a:ext uri="{9D8B030D-6E8A-4147-A177-3AD203B41FA5}">
                      <a16:colId xmlns:a16="http://schemas.microsoft.com/office/drawing/2014/main" val="1215059242"/>
                    </a:ext>
                  </a:extLst>
                </a:gridCol>
                <a:gridCol w="756557">
                  <a:extLst>
                    <a:ext uri="{9D8B030D-6E8A-4147-A177-3AD203B41FA5}">
                      <a16:colId xmlns:a16="http://schemas.microsoft.com/office/drawing/2014/main" val="1154738757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691491474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3558066871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800693586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2659736181"/>
                    </a:ext>
                  </a:extLst>
                </a:gridCol>
                <a:gridCol w="1641938">
                  <a:extLst>
                    <a:ext uri="{9D8B030D-6E8A-4147-A177-3AD203B41FA5}">
                      <a16:colId xmlns:a16="http://schemas.microsoft.com/office/drawing/2014/main" val="2489636441"/>
                    </a:ext>
                  </a:extLst>
                </a:gridCol>
              </a:tblGrid>
              <a:tr h="615445">
                <a:tc>
                  <a:txBody>
                    <a:bodyPr/>
                    <a:lstStyle/>
                    <a:p>
                      <a:r>
                        <a:rPr lang="ja-JP" altLang="en-US" sz="2800"/>
                        <a:t>タスク</a:t>
                      </a:r>
                      <a:endParaRPr kumimoji="1" lang="ja-JP" altLang="en-US" sz="2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担当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5/1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5/8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5/15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5/22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5/29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011930"/>
                  </a:ext>
                </a:extLst>
              </a:tr>
              <a:tr h="7126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noProof="0"/>
                        <a:t>スプレッドシート</a:t>
                      </a:r>
                      <a:r>
                        <a:rPr lang="ja-JP" altLang="en-US" sz="1800" b="0" i="0" u="none" strike="noStrike" noProof="0"/>
                        <a:t>への情報取得テスト</a:t>
                      </a:r>
                      <a:endParaRPr kumimoji="1" 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山口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57388"/>
                  </a:ext>
                </a:extLst>
              </a:tr>
              <a:tr h="80979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263238"/>
                          </a:solidFill>
                        </a:rPr>
                        <a:t>不快指数に応じ たエアコン</a:t>
                      </a:r>
                      <a:r>
                        <a:rPr lang="ja-JP" sz="1800" b="0" i="0" u="none" strike="noStrike" noProof="0">
                          <a:solidFill>
                            <a:srgbClr val="263238"/>
                          </a:solidFill>
                        </a:rPr>
                        <a:t>の</a:t>
                      </a:r>
                      <a:r>
                        <a:rPr lang="ja-JP" altLang="en-US" sz="1800" b="0" i="0" u="none" strike="noStrike" noProof="0">
                          <a:solidFill>
                            <a:srgbClr val="263238"/>
                          </a:solidFill>
                        </a:rPr>
                        <a:t> 稼 働・設定変更テスト</a:t>
                      </a:r>
                      <a:endParaRPr lang="ja-JP" altLang="en-US" sz="1800"/>
                    </a:p>
                    <a:p>
                      <a:pPr lvl="0">
                        <a:buNone/>
                      </a:pPr>
                      <a:endParaRPr kumimoji="1" lang="ja-JP" sz="1800" b="0" i="0" u="none" strike="noStrike" noProof="0">
                        <a:latin typeface="ＭＳ Ｐゴシック"/>
                        <a:ea typeface="ＭＳ Ｐゴシック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樋口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980003"/>
                  </a:ext>
                </a:extLst>
              </a:tr>
              <a:tr h="71262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263238"/>
                          </a:solidFill>
                        </a:rPr>
                        <a:t>LINEによる情報発信テスト</a:t>
                      </a:r>
                      <a:endParaRPr lang="ja-JP" alt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中島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714754"/>
                  </a:ext>
                </a:extLst>
              </a:tr>
              <a:tr h="71262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rgbClr val="263238"/>
                          </a:solidFill>
                        </a:rPr>
                        <a:t>システ</a:t>
                      </a:r>
                      <a:r>
                        <a:rPr lang="ja-JP" sz="2000" b="0" i="0" u="none" strike="noStrike" noProof="0">
                          <a:solidFill>
                            <a:srgbClr val="263238"/>
                          </a:solidFill>
                        </a:rPr>
                        <a:t>ム</a:t>
                      </a:r>
                      <a:r>
                        <a:rPr lang="ja-JP" altLang="en-US" sz="2000" b="0" i="0" u="none" strike="noStrike" noProof="0">
                          <a:solidFill>
                            <a:srgbClr val="263238"/>
                          </a:solidFill>
                        </a:rPr>
                        <a:t>テスト</a:t>
                      </a:r>
                      <a:endParaRPr lang="ja-JP" altLang="en-US" sz="2000"/>
                    </a:p>
                    <a:p>
                      <a:pPr lvl="0">
                        <a:buNone/>
                      </a:pPr>
                      <a:endParaRPr kumimoji="1" lang="ja-JP" sz="1800" b="0" i="0" u="none" strike="noStrike" noProof="0">
                        <a:latin typeface="ＭＳ Ｐゴシック"/>
                        <a:ea typeface="ＭＳ Ｐゴシック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伊藤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15295"/>
                  </a:ext>
                </a:extLst>
              </a:tr>
              <a:tr h="71262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000" b="0" i="0" u="none" strike="noStrike" noProof="0">
                          <a:solidFill>
                            <a:srgbClr val="263238"/>
                          </a:solidFill>
                        </a:rPr>
                        <a:t>成果発表資料作成</a:t>
                      </a:r>
                      <a:endParaRPr lang="ja-JP" altLang="en-US" sz="2000"/>
                    </a:p>
                    <a:p>
                      <a:pPr lvl="0">
                        <a:buNone/>
                      </a:pPr>
                      <a:endParaRPr kumimoji="1" lang="ja-JP" sz="1800" b="0" i="0" u="none" strike="noStrike" noProof="0">
                        <a:latin typeface="ＭＳ Ｐゴシック"/>
                        <a:ea typeface="ＭＳ Ｐゴシック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山口</a:t>
                      </a:r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6747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3F60A06-A68D-C729-9E87-F1EDBB7F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C04DC0-C803-600F-D5F5-243A315CD679}"/>
              </a:ext>
            </a:extLst>
          </p:cNvPr>
          <p:cNvSpPr txBox="1"/>
          <p:nvPr/>
        </p:nvSpPr>
        <p:spPr>
          <a:xfrm>
            <a:off x="9254073" y="136525"/>
            <a:ext cx="29367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/>
              <a:t>プロジェクト計画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A4BE4C-17DE-1A0B-157A-5AAED9099945}"/>
              </a:ext>
            </a:extLst>
          </p:cNvPr>
          <p:cNvSpPr/>
          <p:nvPr/>
        </p:nvSpPr>
        <p:spPr>
          <a:xfrm>
            <a:off x="9189246" y="149971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3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940C24B9-ED42-8842-8CE3-CD766611A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6" y="623275"/>
            <a:ext cx="6520794" cy="5607882"/>
          </a:xfrm>
          <a:prstGeom prst="rect">
            <a:avLst/>
          </a:prstGeom>
        </p:spPr>
      </p:pic>
      <p:sp>
        <p:nvSpPr>
          <p:cNvPr id="21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9E996C-E168-650A-433F-1B926105DA83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要求仕様書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4F887F8-1810-81BE-36F2-A7342195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4689" y="4887261"/>
            <a:ext cx="1669112" cy="10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6600" dirty="0">
                <a:solidFill>
                  <a:srgbClr val="FFFFFF"/>
                </a:solidFill>
              </a:rPr>
              <a:t>１</a:t>
            </a:r>
            <a:endParaRPr kumimoji="1" lang="en-US" altLang="ja-JP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FF6BA-3A81-72ED-FD4C-AA089952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a typeface="ＭＳ Ｐゴシック"/>
              </a:rPr>
              <a:t>システムの概要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C47E8-6A46-E690-695D-430A5927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67" y="3062183"/>
            <a:ext cx="10515600" cy="1096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9267FA-FEF8-67B9-D932-5DF44EFF395B}"/>
              </a:ext>
            </a:extLst>
          </p:cNvPr>
          <p:cNvSpPr txBox="1"/>
          <p:nvPr/>
        </p:nvSpPr>
        <p:spPr>
          <a:xfrm>
            <a:off x="0" y="1053196"/>
            <a:ext cx="11999131" cy="168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ja-JP" altLang="en-US" sz="2400" dirty="0">
              <a:ea typeface="ＭＳ Ｐゴシック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ja-JP" altLang="en-US" sz="2400" dirty="0">
                <a:latin typeface="Arial"/>
                <a:ea typeface="ＭＳ Ｐゴシック"/>
                <a:cs typeface="Arial"/>
              </a:rPr>
              <a:t>らくらくモード</a:t>
            </a:r>
            <a:r>
              <a:rPr lang="en-US" altLang="ja-JP" sz="2400" dirty="0">
                <a:latin typeface="Arial"/>
                <a:ea typeface="ＭＳ Ｐゴシック"/>
                <a:cs typeface="Arial"/>
              </a:rPr>
              <a:t>(</a:t>
            </a:r>
            <a:r>
              <a:rPr lang="ja-JP" altLang="en-US" sz="2400" dirty="0">
                <a:latin typeface="Arial"/>
                <a:ea typeface="ＭＳ Ｐゴシック"/>
                <a:cs typeface="Arial"/>
              </a:rPr>
              <a:t>自動稼働モード</a:t>
            </a:r>
            <a:r>
              <a:rPr lang="en-US" altLang="ja-JP" sz="2400" dirty="0">
                <a:latin typeface="Arial"/>
                <a:ea typeface="ＭＳ Ｐゴシック"/>
                <a:cs typeface="Arial"/>
              </a:rPr>
              <a:t>)</a:t>
            </a:r>
            <a:r>
              <a:rPr lang="ja-JP" altLang="en-US" sz="2400" dirty="0">
                <a:latin typeface="Arial"/>
                <a:ea typeface="ＭＳ Ｐゴシック"/>
                <a:cs typeface="Arial"/>
              </a:rPr>
              <a:t>では、1時間毎に室内の温度と湿度が基準</a:t>
            </a:r>
            <a:r>
              <a:rPr lang="ja-JP" sz="2400" dirty="0">
                <a:latin typeface="Arial"/>
                <a:ea typeface="ＭＳ Ｐゴシック"/>
                <a:cs typeface="Arial"/>
              </a:rPr>
              <a:t>よりも高ければ自動で冷房か</a:t>
            </a:r>
            <a:r>
              <a:rPr lang="ja-JP" altLang="en-US" sz="2400" dirty="0">
                <a:latin typeface="Arial"/>
                <a:ea typeface="ＭＳ Ｐゴシック"/>
                <a:cs typeface="Arial"/>
              </a:rPr>
              <a:t>除湿</a:t>
            </a:r>
            <a:r>
              <a:rPr lang="ja-JP" sz="2400" dirty="0">
                <a:latin typeface="Arial"/>
                <a:ea typeface="ＭＳ Ｐゴシック"/>
                <a:cs typeface="Arial"/>
              </a:rPr>
              <a:t>を稼働する。</a:t>
            </a:r>
            <a:r>
              <a:rPr lang="ja-JP" altLang="en-US" sz="2400" dirty="0">
                <a:latin typeface="Arial"/>
                <a:ea typeface="ＭＳ Ｐゴシック"/>
                <a:cs typeface="Arial"/>
              </a:rPr>
              <a:t>エアコン稼働時には</a:t>
            </a:r>
            <a:r>
              <a:rPr lang="en-US" altLang="ja-JP" sz="2400" dirty="0">
                <a:latin typeface="Arial"/>
                <a:ea typeface="ＭＳ Ｐゴシック"/>
                <a:cs typeface="Arial"/>
              </a:rPr>
              <a:t>1</a:t>
            </a:r>
            <a:r>
              <a:rPr lang="ja-JP" altLang="en-US" sz="2400" dirty="0">
                <a:latin typeface="Arial"/>
                <a:ea typeface="ＭＳ Ｐゴシック"/>
                <a:cs typeface="Arial"/>
              </a:rPr>
              <a:t>時間毎の間隔を</a:t>
            </a:r>
            <a:r>
              <a:rPr lang="en-US" altLang="ja-JP" sz="2400" dirty="0">
                <a:latin typeface="Arial"/>
                <a:ea typeface="ＭＳ Ｐゴシック"/>
                <a:cs typeface="Arial"/>
              </a:rPr>
              <a:t>30</a:t>
            </a:r>
            <a:r>
              <a:rPr lang="ja-JP" altLang="en-US" sz="2400" dirty="0">
                <a:latin typeface="Arial"/>
                <a:ea typeface="ＭＳ Ｐゴシック"/>
                <a:cs typeface="Arial"/>
              </a:rPr>
              <a:t>分毎に変更する。</a:t>
            </a:r>
            <a:endParaRPr lang="ja-JP" sz="2400" dirty="0">
              <a:latin typeface="Arial"/>
              <a:ea typeface="ＭＳ Ｐゴシック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ja-JP" altLang="en-US" sz="2800" dirty="0">
              <a:ea typeface="ＭＳ Ｐゴシック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73C947B-634D-EA4E-749B-7BF2E247F9FF}"/>
              </a:ext>
            </a:extLst>
          </p:cNvPr>
          <p:cNvSpPr/>
          <p:nvPr/>
        </p:nvSpPr>
        <p:spPr>
          <a:xfrm>
            <a:off x="495443" y="4173351"/>
            <a:ext cx="1447801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ＭＳ Ｐゴシック"/>
              </a:rPr>
              <a:t>LEMO3</a:t>
            </a:r>
            <a:endParaRPr lang="ja-JP" altLang="en-US" sz="20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612144-078F-9AD3-1DC2-213ECBBE4C84}"/>
              </a:ext>
            </a:extLst>
          </p:cNvPr>
          <p:cNvSpPr/>
          <p:nvPr/>
        </p:nvSpPr>
        <p:spPr>
          <a:xfrm>
            <a:off x="3615589" y="3962895"/>
            <a:ext cx="3918857" cy="1970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rgbClr val="000000"/>
                </a:solidFill>
                <a:ea typeface="ＭＳ Ｐゴシック"/>
              </a:rPr>
              <a:t>温度：28℃&lt;30℃</a:t>
            </a: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ea typeface="ＭＳ Ｐゴシック"/>
              </a:rPr>
              <a:t>湿度：50%&lt;65%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0DC46F0-8EED-21F0-6564-77C13A670F4E}"/>
              </a:ext>
            </a:extLst>
          </p:cNvPr>
          <p:cNvSpPr/>
          <p:nvPr/>
        </p:nvSpPr>
        <p:spPr>
          <a:xfrm>
            <a:off x="2300337" y="4591918"/>
            <a:ext cx="925285" cy="707571"/>
          </a:xfrm>
          <a:prstGeom prst="rightArrow">
            <a:avLst/>
          </a:prstGeom>
          <a:solidFill>
            <a:srgbClr val="A4DC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99D5B9B-5EA8-4DFD-A7BA-61B8512DB007}"/>
              </a:ext>
            </a:extLst>
          </p:cNvPr>
          <p:cNvSpPr/>
          <p:nvPr/>
        </p:nvSpPr>
        <p:spPr>
          <a:xfrm>
            <a:off x="7775851" y="4591918"/>
            <a:ext cx="925285" cy="707571"/>
          </a:xfrm>
          <a:prstGeom prst="rightArrow">
            <a:avLst/>
          </a:prstGeom>
          <a:solidFill>
            <a:srgbClr val="A4DC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E255C51F-8548-4AEA-F397-7FE1E20B731D}"/>
              </a:ext>
            </a:extLst>
          </p:cNvPr>
          <p:cNvSpPr/>
          <p:nvPr/>
        </p:nvSpPr>
        <p:spPr>
          <a:xfrm>
            <a:off x="1178043" y="2738786"/>
            <a:ext cx="2764971" cy="150222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  <a:ea typeface="ＭＳ Ｐゴシック"/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  <a:ea typeface="ＭＳ Ｐゴシック"/>
              </a:rPr>
              <a:t>温度：</a:t>
            </a:r>
            <a:r>
              <a:rPr lang="ja-JP" sz="2400">
                <a:solidFill>
                  <a:schemeClr val="tx1"/>
                </a:solidFill>
                <a:ea typeface="+mn-lt"/>
                <a:cs typeface="+mn-lt"/>
              </a:rPr>
              <a:t>30℃</a:t>
            </a:r>
            <a:endParaRPr lang="ja-JP" altLang="en-US" sz="2400">
              <a:solidFill>
                <a:schemeClr val="tx1"/>
              </a:solidFill>
              <a:ea typeface="ＭＳ Ｐゴシック"/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  <a:ea typeface="ＭＳ Ｐゴシック"/>
              </a:rPr>
              <a:t>湿度：</a:t>
            </a:r>
            <a:r>
              <a:rPr lang="ja-JP" sz="2400">
                <a:solidFill>
                  <a:schemeClr val="tx1"/>
                </a:solidFill>
                <a:ea typeface="+mn-lt"/>
                <a:cs typeface="+mn-lt"/>
              </a:rPr>
              <a:t>65%</a:t>
            </a:r>
          </a:p>
          <a:p>
            <a:pPr algn="ctr"/>
            <a:endParaRPr lang="ja-JP" altLang="en-US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B074FC-9F5B-136F-DF8A-342AB2A5396A}"/>
              </a:ext>
            </a:extLst>
          </p:cNvPr>
          <p:cNvSpPr txBox="1"/>
          <p:nvPr/>
        </p:nvSpPr>
        <p:spPr>
          <a:xfrm>
            <a:off x="9973745" y="123079"/>
            <a:ext cx="2094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/>
              <a:t>要求仕様書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2EFEB99-947C-EF6C-8B91-0907C67B8DCA}"/>
              </a:ext>
            </a:extLst>
          </p:cNvPr>
          <p:cNvSpPr/>
          <p:nvPr/>
        </p:nvSpPr>
        <p:spPr>
          <a:xfrm>
            <a:off x="9908918" y="136525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アイコン">
            <a:extLst>
              <a:ext uri="{FF2B5EF4-FFF2-40B4-BE49-F238E27FC236}">
                <a16:creationId xmlns:a16="http://schemas.microsoft.com/office/drawing/2014/main" id="{69927E25-9294-214D-1761-CF277B0AB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3" r="40019" b="8210"/>
          <a:stretch/>
        </p:blipFill>
        <p:spPr>
          <a:xfrm>
            <a:off x="9152054" y="3544225"/>
            <a:ext cx="3039946" cy="1751664"/>
          </a:xfrm>
          <a:prstGeom prst="rect">
            <a:avLst/>
          </a:prstGeom>
        </p:spPr>
      </p:pic>
      <p:pic>
        <p:nvPicPr>
          <p:cNvPr id="16" name="図 15" descr="アイコン">
            <a:extLst>
              <a:ext uri="{FF2B5EF4-FFF2-40B4-BE49-F238E27FC236}">
                <a16:creationId xmlns:a16="http://schemas.microsoft.com/office/drawing/2014/main" id="{E5888142-EA62-9310-7945-78BA3E6DC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02" t="90620" r="47921" b="-4615"/>
          <a:stretch/>
        </p:blipFill>
        <p:spPr>
          <a:xfrm>
            <a:off x="8027260" y="5212462"/>
            <a:ext cx="4282284" cy="9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E5CCB-B6E0-693E-169F-3956E650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29" y="711764"/>
            <a:ext cx="10515600" cy="1325563"/>
          </a:xfrm>
        </p:spPr>
        <p:txBody>
          <a:bodyPr/>
          <a:lstStyle/>
          <a:p>
            <a:r>
              <a:rPr lang="ja-JP" altLang="en-US" dirty="0"/>
              <a:t>製品の機能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9B00C0D-9305-DCF9-16B9-C26D2A561A15}"/>
              </a:ext>
            </a:extLst>
          </p:cNvPr>
          <p:cNvSpPr/>
          <p:nvPr/>
        </p:nvSpPr>
        <p:spPr>
          <a:xfrm>
            <a:off x="7738280" y="211539"/>
            <a:ext cx="3937380" cy="6441743"/>
          </a:xfrm>
          <a:prstGeom prst="roundRect">
            <a:avLst>
              <a:gd name="adj" fmla="val 539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5F5DA14-7152-CE38-D8A0-96081242544E}"/>
              </a:ext>
            </a:extLst>
          </p:cNvPr>
          <p:cNvSpPr/>
          <p:nvPr/>
        </p:nvSpPr>
        <p:spPr>
          <a:xfrm>
            <a:off x="7916837" y="453065"/>
            <a:ext cx="3537272" cy="5370830"/>
          </a:xfrm>
          <a:prstGeom prst="roundRect">
            <a:avLst>
              <a:gd name="adj" fmla="val 53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FCDAE17B-4C8E-BDE1-E7B5-DCFFB3664FDF}"/>
              </a:ext>
            </a:extLst>
          </p:cNvPr>
          <p:cNvSpPr/>
          <p:nvPr/>
        </p:nvSpPr>
        <p:spPr>
          <a:xfrm>
            <a:off x="9391372" y="5969198"/>
            <a:ext cx="581051" cy="538781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E0CD0DBA-745E-5C64-99AF-B1A29D22F66D}"/>
              </a:ext>
            </a:extLst>
          </p:cNvPr>
          <p:cNvSpPr/>
          <p:nvPr/>
        </p:nvSpPr>
        <p:spPr>
          <a:xfrm>
            <a:off x="8033839" y="1748733"/>
            <a:ext cx="420497" cy="419709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A95B561-209E-0BC0-DF41-1F4590B08337}"/>
              </a:ext>
            </a:extLst>
          </p:cNvPr>
          <p:cNvSpPr/>
          <p:nvPr/>
        </p:nvSpPr>
        <p:spPr>
          <a:xfrm>
            <a:off x="9625083" y="1374098"/>
            <a:ext cx="1607443" cy="418656"/>
          </a:xfrm>
          <a:prstGeom prst="wedgeRoundRectCallout">
            <a:avLst>
              <a:gd name="adj1" fmla="val 22221"/>
              <a:gd name="adj2" fmla="val -8995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オン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87E5A12-7448-5794-D16C-67695C508732}"/>
              </a:ext>
            </a:extLst>
          </p:cNvPr>
          <p:cNvSpPr/>
          <p:nvPr/>
        </p:nvSpPr>
        <p:spPr>
          <a:xfrm>
            <a:off x="8044506" y="2407049"/>
            <a:ext cx="2782444" cy="603600"/>
          </a:xfrm>
          <a:prstGeom prst="wedgeRoundRectCallout">
            <a:avLst>
              <a:gd name="adj1" fmla="val -27359"/>
              <a:gd name="adj2" fmla="val -8276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らくらくモードを起動</a:t>
            </a:r>
          </a:p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しました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BD729BD-16E2-8D8B-1A3B-1913596AB342}"/>
              </a:ext>
            </a:extLst>
          </p:cNvPr>
          <p:cNvSpPr/>
          <p:nvPr/>
        </p:nvSpPr>
        <p:spPr>
          <a:xfrm>
            <a:off x="8033839" y="3438080"/>
            <a:ext cx="3025190" cy="603600"/>
          </a:xfrm>
          <a:prstGeom prst="wedgeRoundRectCallout">
            <a:avLst>
              <a:gd name="adj1" fmla="val -26529"/>
              <a:gd name="adj2" fmla="val -8331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室温 </a:t>
            </a:r>
            <a:r>
              <a:rPr kumimoji="1" lang="en-US" altLang="ja-JP" sz="2000">
                <a:solidFill>
                  <a:schemeClr val="tx1"/>
                </a:solidFill>
              </a:rPr>
              <a:t>32</a:t>
            </a:r>
            <a:r>
              <a:rPr lang="ja-JP" altLang="en-US" sz="2000">
                <a:solidFill>
                  <a:schemeClr val="tx1"/>
                </a:solidFill>
              </a:rPr>
              <a:t>℃ 湿度 </a:t>
            </a:r>
            <a:r>
              <a:rPr lang="en-US" altLang="ja-JP" sz="2000">
                <a:solidFill>
                  <a:schemeClr val="tx1"/>
                </a:solidFill>
              </a:rPr>
              <a:t>74%</a:t>
            </a:r>
          </a:p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除湿モードに変更します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A7EB55-E90E-167E-5AF2-80F400766CB9}"/>
              </a:ext>
            </a:extLst>
          </p:cNvPr>
          <p:cNvSpPr/>
          <p:nvPr/>
        </p:nvSpPr>
        <p:spPr>
          <a:xfrm>
            <a:off x="7916837" y="453065"/>
            <a:ext cx="3537272" cy="5761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らくらクーラー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858071-DC00-F719-961B-2350758806A4}"/>
              </a:ext>
            </a:extLst>
          </p:cNvPr>
          <p:cNvSpPr txBox="1"/>
          <p:nvPr/>
        </p:nvSpPr>
        <p:spPr>
          <a:xfrm>
            <a:off x="336989" y="2168442"/>
            <a:ext cx="7179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LINE</a:t>
            </a:r>
            <a:r>
              <a:rPr kumimoji="1" lang="ja-JP" altLang="en-US" sz="2400" dirty="0"/>
              <a:t>でらくらくモード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自動稼働モード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on</a:t>
            </a:r>
            <a:r>
              <a:rPr kumimoji="1" lang="ja-JP" altLang="en-US" sz="2400" dirty="0"/>
              <a:t>、</a:t>
            </a:r>
            <a:r>
              <a:rPr kumimoji="1" lang="en-US" altLang="ja-JP" sz="2400" dirty="0"/>
              <a:t>off</a:t>
            </a:r>
            <a:r>
              <a:rPr kumimoji="1" lang="ja-JP" altLang="en-US" sz="2400" dirty="0"/>
              <a:t>を</a:t>
            </a:r>
            <a:endParaRPr kumimoji="1" lang="en-US" altLang="ja-JP" sz="2400" dirty="0"/>
          </a:p>
          <a:p>
            <a:r>
              <a:rPr kumimoji="1" lang="ja-JP" altLang="en-US" sz="2400" dirty="0"/>
              <a:t>  設定する。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algn="l"/>
            <a:r>
              <a:rPr lang="ja-JP" altLang="en-US" sz="2400" b="0" i="0" u="none" strike="noStrike" baseline="0" dirty="0">
                <a:latin typeface="HaranoAjiMincho-Regular-Identity-H"/>
              </a:rPr>
              <a:t>・測定した温度や湿度が快適温度よりも高ければ、            エアコンを起動し室内を快適温度に保ちます。</a:t>
            </a:r>
            <a:endParaRPr lang="en-US" altLang="ja-JP" sz="2400" b="0" i="0" u="none" strike="noStrike" baseline="0" dirty="0">
              <a:latin typeface="HaranoAjiMincho-Regular-Identity-H"/>
            </a:endParaRPr>
          </a:p>
          <a:p>
            <a:pPr algn="l"/>
            <a:endParaRPr lang="en-US" altLang="ja-JP" sz="2400" dirty="0">
              <a:latin typeface="HaranoAjiMincho-Regular-Identity-H"/>
            </a:endParaRPr>
          </a:p>
          <a:p>
            <a:pPr algn="l"/>
            <a:r>
              <a:rPr lang="ja-JP" altLang="en-US" sz="2400" b="0" i="0" u="none" strike="noStrike" baseline="0" dirty="0">
                <a:latin typeface="HaranoAjiMincho-Regular-Identity-H"/>
              </a:rPr>
              <a:t>・エアコンの稼働時は</a:t>
            </a:r>
            <a:r>
              <a:rPr lang="en-US" altLang="ja-JP" sz="2400" b="0" i="0" u="none" strike="noStrike" baseline="0" dirty="0">
                <a:latin typeface="CMR10"/>
              </a:rPr>
              <a:t>line </a:t>
            </a:r>
            <a:r>
              <a:rPr lang="ja-JP" altLang="en-US" sz="2400" b="0" i="0" u="none" strike="noStrike" baseline="0" dirty="0">
                <a:latin typeface="HaranoAjiMincho-Regular-Identity-H"/>
              </a:rPr>
              <a:t>を用いてユーザに通知します。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642F18A-12F1-42CA-BEE3-D0F1D2D5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15490A-54B5-28C7-55C0-4B2DE96FBC38}"/>
              </a:ext>
            </a:extLst>
          </p:cNvPr>
          <p:cNvSpPr txBox="1"/>
          <p:nvPr/>
        </p:nvSpPr>
        <p:spPr>
          <a:xfrm>
            <a:off x="5421796" y="176066"/>
            <a:ext cx="2094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/>
              <a:t>要求仕様書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4065EB-F106-E0C5-B698-E5FFEDED5CE5}"/>
              </a:ext>
            </a:extLst>
          </p:cNvPr>
          <p:cNvSpPr/>
          <p:nvPr/>
        </p:nvSpPr>
        <p:spPr>
          <a:xfrm>
            <a:off x="5356969" y="189512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BFFE6D-3E06-C43B-9423-9EA1A4EC3A3D}"/>
              </a:ext>
            </a:extLst>
          </p:cNvPr>
          <p:cNvSpPr/>
          <p:nvPr/>
        </p:nvSpPr>
        <p:spPr>
          <a:xfrm>
            <a:off x="409433" y="1792754"/>
            <a:ext cx="7179740" cy="47152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16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4CE48B6-4E55-4935-FFFC-619D526892B8}"/>
              </a:ext>
            </a:extLst>
          </p:cNvPr>
          <p:cNvSpPr/>
          <p:nvPr/>
        </p:nvSpPr>
        <p:spPr>
          <a:xfrm>
            <a:off x="315965" y="390502"/>
            <a:ext cx="8814387" cy="6358316"/>
          </a:xfrm>
          <a:prstGeom prst="roundRect">
            <a:avLst>
              <a:gd name="adj" fmla="val 3194"/>
            </a:avLst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F77FA0A-8A14-CBFC-AB50-0B66728751C6}"/>
              </a:ext>
            </a:extLst>
          </p:cNvPr>
          <p:cNvSpPr/>
          <p:nvPr/>
        </p:nvSpPr>
        <p:spPr>
          <a:xfrm>
            <a:off x="529568" y="1511803"/>
            <a:ext cx="8346743" cy="5036134"/>
          </a:xfrm>
          <a:prstGeom prst="roundRect">
            <a:avLst>
              <a:gd name="adj" fmla="val 2142"/>
            </a:avLst>
          </a:prstGeom>
          <a:solidFill>
            <a:srgbClr val="A4DC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8703C8D-BFC1-8233-80F3-7E5FEB11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98" y="390502"/>
            <a:ext cx="4170528" cy="1325563"/>
          </a:xfrm>
        </p:spPr>
        <p:txBody>
          <a:bodyPr/>
          <a:lstStyle/>
          <a:p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想定する利用者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6EDA8F7-999D-9B4B-D865-EB755C8B504C}"/>
              </a:ext>
            </a:extLst>
          </p:cNvPr>
          <p:cNvSpPr/>
          <p:nvPr/>
        </p:nvSpPr>
        <p:spPr>
          <a:xfrm>
            <a:off x="776030" y="1762497"/>
            <a:ext cx="3954628" cy="2258189"/>
          </a:xfrm>
          <a:prstGeom prst="roundRect">
            <a:avLst>
              <a:gd name="adj" fmla="val 42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ea typeface="ＭＳ Ｐゴシック"/>
              </a:rPr>
              <a:t>常に快適でいたい人</a:t>
            </a:r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endParaRPr lang="ja-JP" altLang="en-US" sz="2400" dirty="0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FE47BA-21B1-03EB-128B-C974362A8A7E}"/>
              </a:ext>
            </a:extLst>
          </p:cNvPr>
          <p:cNvSpPr/>
          <p:nvPr/>
        </p:nvSpPr>
        <p:spPr>
          <a:xfrm>
            <a:off x="776030" y="4020686"/>
            <a:ext cx="3954628" cy="2258189"/>
          </a:xfrm>
          <a:prstGeom prst="roundRect">
            <a:avLst>
              <a:gd name="adj" fmla="val 36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ea typeface="ＭＳ Ｐゴシック"/>
              </a:rPr>
              <a:t>温度設定が面倒くさい人</a:t>
            </a:r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endParaRPr lang="ja-JP" altLang="en-US" sz="2400" dirty="0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76EC8D4-13FA-8965-08B2-5A12991A01C5}"/>
              </a:ext>
            </a:extLst>
          </p:cNvPr>
          <p:cNvSpPr/>
          <p:nvPr/>
        </p:nvSpPr>
        <p:spPr>
          <a:xfrm>
            <a:off x="4730658" y="1762497"/>
            <a:ext cx="3954628" cy="2258189"/>
          </a:xfrm>
          <a:prstGeom prst="roundRect">
            <a:avLst>
              <a:gd name="adj" fmla="val 31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ja-JP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ja-JP" sz="2400" dirty="0">
                <a:solidFill>
                  <a:schemeClr val="tx1"/>
                </a:solidFill>
                <a:ea typeface="+mn-lt"/>
                <a:cs typeface="+mn-lt"/>
              </a:rPr>
              <a:t>観葉植物や家電</a:t>
            </a:r>
            <a:r>
              <a:rPr lang="ja-JP" altLang="en-US" sz="2400" dirty="0">
                <a:solidFill>
                  <a:schemeClr val="tx1"/>
                </a:solidFill>
                <a:ea typeface="+mn-lt"/>
                <a:cs typeface="+mn-lt"/>
              </a:rPr>
              <a:t>の</a:t>
            </a: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ea typeface="ＭＳ Ｐゴシック"/>
              </a:rPr>
              <a:t>不具合解消</a:t>
            </a:r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ea typeface="ＭＳ Ｐゴシック"/>
            </a:endParaRPr>
          </a:p>
          <a:p>
            <a:pPr algn="ctr"/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D0F87C1-0E8F-19C6-18A7-22B6919EB9A4}"/>
              </a:ext>
            </a:extLst>
          </p:cNvPr>
          <p:cNvSpPr/>
          <p:nvPr/>
        </p:nvSpPr>
        <p:spPr>
          <a:xfrm>
            <a:off x="4730658" y="4020686"/>
            <a:ext cx="3954628" cy="2258189"/>
          </a:xfrm>
          <a:prstGeom prst="roundRect">
            <a:avLst>
              <a:gd name="adj" fmla="val 54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ea typeface="+mn-lt"/>
                <a:cs typeface="+mn-lt"/>
              </a:rPr>
              <a:t>子供や高齢者の</a:t>
            </a:r>
            <a:endParaRPr lang="ja-JP" sz="2400" dirty="0">
              <a:solidFill>
                <a:schemeClr val="tx1"/>
              </a:solidFill>
              <a:ea typeface="ＭＳ Ｐゴシック"/>
              <a:cs typeface="+mn-lt"/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  <a:ea typeface="+mn-lt"/>
                <a:cs typeface="+mn-lt"/>
              </a:rPr>
              <a:t>熱中症対策</a:t>
            </a:r>
            <a:endParaRPr lang="en-US" altLang="ja-JP" sz="2400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ja-JP" sz="2400" dirty="0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8AEA3B6-BEDF-5C84-02E9-E4A5F49C7BFB}"/>
              </a:ext>
            </a:extLst>
          </p:cNvPr>
          <p:cNvSpPr/>
          <p:nvPr/>
        </p:nvSpPr>
        <p:spPr>
          <a:xfrm>
            <a:off x="4660712" y="1762497"/>
            <a:ext cx="139890" cy="2539662"/>
          </a:xfrm>
          <a:prstGeom prst="rect">
            <a:avLst/>
          </a:prstGeom>
          <a:solidFill>
            <a:srgbClr val="A4DC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A09A5B-7F1A-CE0D-CCDD-EAF0E763CCFF}"/>
              </a:ext>
            </a:extLst>
          </p:cNvPr>
          <p:cNvSpPr/>
          <p:nvPr/>
        </p:nvSpPr>
        <p:spPr>
          <a:xfrm rot="5400000">
            <a:off x="6625473" y="2030121"/>
            <a:ext cx="154433" cy="3999498"/>
          </a:xfrm>
          <a:prstGeom prst="rect">
            <a:avLst/>
          </a:prstGeom>
          <a:solidFill>
            <a:srgbClr val="A4DC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99D4A9B-8E0E-2B74-8DDD-7D7318DCE089}"/>
              </a:ext>
            </a:extLst>
          </p:cNvPr>
          <p:cNvSpPr/>
          <p:nvPr/>
        </p:nvSpPr>
        <p:spPr>
          <a:xfrm rot="5400000">
            <a:off x="2583746" y="2025446"/>
            <a:ext cx="154433" cy="3999498"/>
          </a:xfrm>
          <a:prstGeom prst="rect">
            <a:avLst/>
          </a:prstGeom>
          <a:solidFill>
            <a:srgbClr val="A4DC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FAF0027-85CA-4AC4-8CE5-F41075FE798B}"/>
              </a:ext>
            </a:extLst>
          </p:cNvPr>
          <p:cNvSpPr/>
          <p:nvPr/>
        </p:nvSpPr>
        <p:spPr>
          <a:xfrm>
            <a:off x="4660712" y="3792469"/>
            <a:ext cx="139890" cy="2539662"/>
          </a:xfrm>
          <a:prstGeom prst="rect">
            <a:avLst/>
          </a:prstGeom>
          <a:solidFill>
            <a:srgbClr val="A4DC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281FC1F1-5ED1-92A6-297A-BF5950C2B2E4}"/>
              </a:ext>
            </a:extLst>
          </p:cNvPr>
          <p:cNvSpPr/>
          <p:nvPr/>
        </p:nvSpPr>
        <p:spPr>
          <a:xfrm>
            <a:off x="3974692" y="3293388"/>
            <a:ext cx="1506641" cy="1465205"/>
          </a:xfrm>
          <a:prstGeom prst="flowChartConnector">
            <a:avLst/>
          </a:prstGeom>
          <a:solidFill>
            <a:srgbClr val="A4DC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冷房を</a:t>
            </a:r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利用する人</a:t>
            </a:r>
          </a:p>
        </p:txBody>
      </p:sp>
      <p:pic>
        <p:nvPicPr>
          <p:cNvPr id="21" name="図 20" descr="挿絵, ウィンドウ, 時計, 記号 が含まれている画像&#10;&#10;自動的に生成された説明">
            <a:extLst>
              <a:ext uri="{FF2B5EF4-FFF2-40B4-BE49-F238E27FC236}">
                <a16:creationId xmlns:a16="http://schemas.microsoft.com/office/drawing/2014/main" id="{F117D454-5F39-4A55-E0B8-2CBA8B53A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25" y="1850667"/>
            <a:ext cx="1169074" cy="1165444"/>
          </a:xfrm>
          <a:prstGeom prst="rect">
            <a:avLst/>
          </a:prstGeom>
        </p:spPr>
      </p:pic>
      <p:pic>
        <p:nvPicPr>
          <p:cNvPr id="23" name="図 2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B51371A-D2F0-841A-A8E9-DC09DF159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35" y="1922768"/>
            <a:ext cx="1616417" cy="1093343"/>
          </a:xfrm>
          <a:prstGeom prst="rect">
            <a:avLst/>
          </a:prstGeom>
        </p:spPr>
      </p:pic>
      <p:pic>
        <p:nvPicPr>
          <p:cNvPr id="25" name="図 24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480AB1F3-97FE-4796-1A3E-490D1F36F8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76" y="4788725"/>
            <a:ext cx="1757328" cy="1757328"/>
          </a:xfrm>
          <a:prstGeom prst="rect">
            <a:avLst/>
          </a:prstGeom>
        </p:spPr>
      </p:pic>
      <p:pic>
        <p:nvPicPr>
          <p:cNvPr id="27" name="図 2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94041AF-7C27-0BE0-021E-52D5B67C1C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5" y="5279495"/>
            <a:ext cx="1757328" cy="931347"/>
          </a:xfrm>
          <a:prstGeom prst="rect">
            <a:avLst/>
          </a:prstGeom>
        </p:spPr>
      </p:pic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F5485333-82D7-7522-D3AA-5B53907B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4E8937-7D6E-191D-435B-867E0A762614}"/>
              </a:ext>
            </a:extLst>
          </p:cNvPr>
          <p:cNvSpPr txBox="1"/>
          <p:nvPr/>
        </p:nvSpPr>
        <p:spPr>
          <a:xfrm>
            <a:off x="9973745" y="123079"/>
            <a:ext cx="2094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/>
              <a:t>要求仕様書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F585B34-49E9-1CFE-462D-1E0BC34A07E1}"/>
              </a:ext>
            </a:extLst>
          </p:cNvPr>
          <p:cNvSpPr/>
          <p:nvPr/>
        </p:nvSpPr>
        <p:spPr>
          <a:xfrm>
            <a:off x="9908918" y="136525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0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2C8F3EFB-7556-9C4A-B107-728D89140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" y="659611"/>
            <a:ext cx="6589537" cy="5535210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9E996C-E168-650A-433F-1B926105DA83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設計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2C2D32-6388-0EEF-4355-53BF8619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4689" y="4887261"/>
            <a:ext cx="1669112" cy="10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6600" dirty="0">
                <a:solidFill>
                  <a:srgbClr val="FFFFFF"/>
                </a:solidFill>
              </a:rPr>
              <a:t>２</a:t>
            </a:r>
            <a:endParaRPr kumimoji="1" lang="en-US" altLang="ja-JP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83066DD-F043-A1F1-9173-D4BFD269BB7F}"/>
              </a:ext>
            </a:extLst>
          </p:cNvPr>
          <p:cNvSpPr/>
          <p:nvPr/>
        </p:nvSpPr>
        <p:spPr>
          <a:xfrm>
            <a:off x="425301" y="1694465"/>
            <a:ext cx="11284477" cy="476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F8DF7A-4506-A906-BAB5-0C7111E1D59A}"/>
              </a:ext>
            </a:extLst>
          </p:cNvPr>
          <p:cNvSpPr txBox="1"/>
          <p:nvPr/>
        </p:nvSpPr>
        <p:spPr>
          <a:xfrm>
            <a:off x="425302" y="496185"/>
            <a:ext cx="52300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400" dirty="0">
                <a:ea typeface="ＭＳ Ｐゴシック"/>
              </a:rPr>
              <a:t>システム処理の流れ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2E52F81-77CC-2646-87B9-8E589239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466" y="3429000"/>
            <a:ext cx="1393254" cy="1338521"/>
          </a:xfrm>
          <a:prstGeom prst="rect">
            <a:avLst/>
          </a:prstGeom>
        </p:spPr>
      </p:pic>
      <p:sp>
        <p:nvSpPr>
          <p:cNvPr id="12" name="矢印: 左 11">
            <a:extLst>
              <a:ext uri="{FF2B5EF4-FFF2-40B4-BE49-F238E27FC236}">
                <a16:creationId xmlns:a16="http://schemas.microsoft.com/office/drawing/2014/main" id="{C206C26B-C82B-46F5-9804-94333ABCC0A9}"/>
              </a:ext>
            </a:extLst>
          </p:cNvPr>
          <p:cNvSpPr/>
          <p:nvPr/>
        </p:nvSpPr>
        <p:spPr>
          <a:xfrm>
            <a:off x="3076178" y="2871579"/>
            <a:ext cx="3136600" cy="25399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BC6FB0A7-378B-FE1D-6180-0414FB4AFF66}"/>
              </a:ext>
            </a:extLst>
          </p:cNvPr>
          <p:cNvSpPr/>
          <p:nvPr/>
        </p:nvSpPr>
        <p:spPr>
          <a:xfrm>
            <a:off x="7825387" y="3621765"/>
            <a:ext cx="2037903" cy="24809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BA608B47-4B59-66B6-6582-E410C87264F0}"/>
              </a:ext>
            </a:extLst>
          </p:cNvPr>
          <p:cNvSpPr/>
          <p:nvPr/>
        </p:nvSpPr>
        <p:spPr>
          <a:xfrm>
            <a:off x="3076178" y="5116229"/>
            <a:ext cx="3136604" cy="2658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3D3215B2-0099-77AB-D808-741C81DDAE7B}"/>
              </a:ext>
            </a:extLst>
          </p:cNvPr>
          <p:cNvSpPr/>
          <p:nvPr/>
        </p:nvSpPr>
        <p:spPr>
          <a:xfrm>
            <a:off x="7825386" y="4342415"/>
            <a:ext cx="2049721" cy="2480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D0DFA06-DE90-11C6-F532-28B2C83DC3E5}"/>
              </a:ext>
            </a:extLst>
          </p:cNvPr>
          <p:cNvSpPr txBox="1"/>
          <p:nvPr/>
        </p:nvSpPr>
        <p:spPr>
          <a:xfrm>
            <a:off x="2875340" y="1950089"/>
            <a:ext cx="35465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エアコンを</a:t>
            </a:r>
          </a:p>
          <a:p>
            <a:pPr algn="ctr"/>
            <a:r>
              <a:rPr lang="ja-JP" altLang="en-US">
                <a:ea typeface="ＭＳ Ｐゴシック"/>
              </a:rPr>
              <a:t>Remo3を通じて稼働・調整</a:t>
            </a:r>
          </a:p>
          <a:p>
            <a:pPr algn="ctr"/>
            <a:r>
              <a:rPr lang="ja-JP" altLang="en-US">
                <a:ea typeface="ＭＳ Ｐゴシック"/>
              </a:rPr>
              <a:t>(温度・湿度が高ければ)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B6B03E-6751-80C1-A005-963618F82C81}"/>
              </a:ext>
            </a:extLst>
          </p:cNvPr>
          <p:cNvSpPr txBox="1"/>
          <p:nvPr/>
        </p:nvSpPr>
        <p:spPr>
          <a:xfrm>
            <a:off x="2922596" y="5346602"/>
            <a:ext cx="34461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温度・湿度の情報を</a:t>
            </a:r>
            <a:endParaRPr lang="ja-JP"/>
          </a:p>
          <a:p>
            <a:pPr algn="ctr"/>
            <a:r>
              <a:rPr lang="ja-JP" altLang="en-US">
                <a:ea typeface="ＭＳ Ｐゴシック"/>
              </a:rPr>
              <a:t>Remo3を通じて30分ごとに取得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38C8C8-3583-EF3A-E1BD-67EEA8215310}"/>
              </a:ext>
            </a:extLst>
          </p:cNvPr>
          <p:cNvSpPr txBox="1"/>
          <p:nvPr/>
        </p:nvSpPr>
        <p:spPr>
          <a:xfrm>
            <a:off x="7476874" y="476771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ea typeface="ＭＳ Ｐゴシック"/>
              </a:rPr>
              <a:t>エアコン稼働中には、</a:t>
            </a:r>
          </a:p>
          <a:p>
            <a:pPr algn="ctr"/>
            <a:r>
              <a:rPr lang="ja-JP" altLang="en-US" dirty="0">
                <a:ea typeface="ＭＳ Ｐゴシック"/>
              </a:rPr>
              <a:t>30分に1度現状を通知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E67CB9-571C-2B36-E041-22309DAB9250}"/>
              </a:ext>
            </a:extLst>
          </p:cNvPr>
          <p:cNvSpPr txBox="1"/>
          <p:nvPr/>
        </p:nvSpPr>
        <p:spPr>
          <a:xfrm>
            <a:off x="7659992" y="3125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機能のON/OFFを報告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806ADAC-E2CC-7628-7599-721D454B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7A9381-16B3-7C91-FEAB-149632DABFBD}"/>
              </a:ext>
            </a:extLst>
          </p:cNvPr>
          <p:cNvSpPr txBox="1"/>
          <p:nvPr/>
        </p:nvSpPr>
        <p:spPr>
          <a:xfrm>
            <a:off x="10867920" y="136525"/>
            <a:ext cx="971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/>
              <a:t>設計</a:t>
            </a:r>
            <a:endParaRPr kumimoji="1" lang="ja-JP" altLang="en-US" sz="3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1C417D-14E7-DF7C-55CB-685BD86BC9ED}"/>
              </a:ext>
            </a:extLst>
          </p:cNvPr>
          <p:cNvSpPr/>
          <p:nvPr/>
        </p:nvSpPr>
        <p:spPr>
          <a:xfrm>
            <a:off x="10803093" y="149971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D21F5E02-3DB0-E76A-FE27-C52286A33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3" r="40019"/>
          <a:stretch/>
        </p:blipFill>
        <p:spPr>
          <a:xfrm>
            <a:off x="603871" y="3125577"/>
            <a:ext cx="2692942" cy="1904162"/>
          </a:xfrm>
          <a:prstGeom prst="rect">
            <a:avLst/>
          </a:prstGeom>
        </p:spPr>
      </p:pic>
      <p:pic>
        <p:nvPicPr>
          <p:cNvPr id="23" name="図 2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6CECD0B-FC6F-CFA7-274E-2719D8837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41" y="3142025"/>
            <a:ext cx="1944686" cy="1854805"/>
          </a:xfrm>
          <a:prstGeom prst="rect">
            <a:avLst/>
          </a:prstGeom>
        </p:spPr>
      </p:pic>
      <p:pic>
        <p:nvPicPr>
          <p:cNvPr id="27" name="図 26" descr="ipod, 屋内, 座る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0DF90FCD-93C7-5B5B-D64A-F36F05D17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10" y="3142025"/>
            <a:ext cx="1947828" cy="21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9D996D-1D25-0ACD-AFC0-46692766981C}"/>
              </a:ext>
            </a:extLst>
          </p:cNvPr>
          <p:cNvSpPr/>
          <p:nvPr/>
        </p:nvSpPr>
        <p:spPr>
          <a:xfrm>
            <a:off x="616422" y="1464267"/>
            <a:ext cx="9933297" cy="5028608"/>
          </a:xfrm>
          <a:prstGeom prst="roundRect">
            <a:avLst>
              <a:gd name="adj" fmla="val 66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6BAECFE-94D4-08AA-48CB-9546F91FA079}"/>
              </a:ext>
            </a:extLst>
          </p:cNvPr>
          <p:cNvSpPr/>
          <p:nvPr/>
        </p:nvSpPr>
        <p:spPr>
          <a:xfrm>
            <a:off x="763137" y="4336494"/>
            <a:ext cx="9472684" cy="2019856"/>
          </a:xfrm>
          <a:prstGeom prst="roundRect">
            <a:avLst>
              <a:gd name="adj" fmla="val 66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B96A63-6B38-C700-B4AD-E34140E6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a typeface="ＭＳ Ｐゴシック"/>
              </a:rPr>
              <a:t>必要なモジュール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C7F393-A838-10F5-741A-55EFF597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137" y="1905842"/>
            <a:ext cx="10515600" cy="24306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ja-JP" sz="3600" dirty="0">
                <a:ea typeface="+mn-lt"/>
                <a:cs typeface="+mn-lt"/>
              </a:rPr>
              <a:t>従来の...</a:t>
            </a:r>
            <a:r>
              <a:rPr lang="ja-JP" altLang="en-US" sz="3600" dirty="0">
                <a:ea typeface="+mn-lt"/>
                <a:cs typeface="+mn-lt"/>
              </a:rPr>
              <a:t> </a:t>
            </a:r>
            <a:endParaRPr lang="ja-JP" altLang="en-US" sz="3600" dirty="0">
              <a:ea typeface="ＭＳ Ｐゴシック" panose="020B0600070205080204" pitchFamily="34" charset="-128"/>
              <a:cs typeface="+mn-lt"/>
            </a:endParaRPr>
          </a:p>
          <a:p>
            <a:pPr marL="0" indent="0">
              <a:buNone/>
            </a:pPr>
            <a:r>
              <a:rPr lang="ja-JP" sz="3600" dirty="0">
                <a:ea typeface="+mn-lt"/>
                <a:cs typeface="+mn-lt"/>
              </a:rPr>
              <a:t>・スプレッドシート管理用プログラム</a:t>
            </a:r>
            <a:r>
              <a:rPr lang="ja-JP" altLang="en-US" sz="3600" dirty="0">
                <a:ea typeface="+mn-lt"/>
                <a:cs typeface="+mn-lt"/>
              </a:rPr>
              <a:t> </a:t>
            </a:r>
            <a:endParaRPr lang="ja-JP" altLang="en-US" sz="3600" dirty="0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 sz="3600" dirty="0">
                <a:ea typeface="+mn-lt"/>
                <a:cs typeface="+mn-lt"/>
              </a:rPr>
              <a:t>・Remo3からのデータ取得用プログラム</a:t>
            </a:r>
            <a:r>
              <a:rPr lang="ja-JP" altLang="en-US" sz="3600" dirty="0">
                <a:ea typeface="+mn-lt"/>
                <a:cs typeface="+mn-lt"/>
              </a:rPr>
              <a:t> </a:t>
            </a:r>
            <a:endParaRPr lang="ja-JP" altLang="en-US" sz="3600" dirty="0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 sz="3600" dirty="0">
                <a:ea typeface="+mn-lt"/>
                <a:cs typeface="+mn-lt"/>
              </a:rPr>
              <a:t>・センサデータ管理用プログラム</a:t>
            </a:r>
            <a:r>
              <a:rPr lang="ja-JP" altLang="en-US" sz="3600" dirty="0">
                <a:ea typeface="+mn-lt"/>
                <a:cs typeface="+mn-lt"/>
              </a:rPr>
              <a:t> </a:t>
            </a:r>
            <a:endParaRPr lang="ja-JP" altLang="en-US" sz="3600" dirty="0">
              <a:ea typeface="ＭＳ Ｐゴシック"/>
              <a:cs typeface="+mn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CFD1AF-B3D6-15FD-53E6-B2547DA8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0D8803-49AB-DFDD-DDC3-74C96344C104}"/>
              </a:ext>
            </a:extLst>
          </p:cNvPr>
          <p:cNvSpPr txBox="1"/>
          <p:nvPr/>
        </p:nvSpPr>
        <p:spPr>
          <a:xfrm>
            <a:off x="10867920" y="136525"/>
            <a:ext cx="971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/>
              <a:t>設計</a:t>
            </a:r>
            <a:endParaRPr kumimoji="1" lang="ja-JP" altLang="en-US" sz="3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600627-9A90-6202-67D6-0701A62D53D4}"/>
              </a:ext>
            </a:extLst>
          </p:cNvPr>
          <p:cNvSpPr/>
          <p:nvPr/>
        </p:nvSpPr>
        <p:spPr>
          <a:xfrm>
            <a:off x="10803093" y="149971"/>
            <a:ext cx="129654" cy="532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5662E9-D316-B4E9-6B3A-7B1D5574B03B}"/>
              </a:ext>
            </a:extLst>
          </p:cNvPr>
          <p:cNvSpPr txBox="1"/>
          <p:nvPr/>
        </p:nvSpPr>
        <p:spPr>
          <a:xfrm>
            <a:off x="913263" y="4407521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…</a:t>
            </a:r>
            <a:r>
              <a:rPr kumimoji="1" lang="ja-JP" altLang="en-US" sz="3600" dirty="0"/>
              <a:t>に加えて</a:t>
            </a:r>
            <a:endParaRPr kumimoji="1" lang="en-US" altLang="ja-JP" sz="3600" dirty="0"/>
          </a:p>
          <a:p>
            <a:r>
              <a:rPr lang="ja-JP" altLang="ja-JP" sz="3600" dirty="0">
                <a:ea typeface="+mn-lt"/>
                <a:cs typeface="+mn-lt"/>
              </a:rPr>
              <a:t>・</a:t>
            </a:r>
            <a:r>
              <a:rPr lang="en-US" altLang="ja-JP" sz="36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LINE</a:t>
            </a:r>
            <a:r>
              <a:rPr lang="ja-JP" altLang="en-US" sz="36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用プログラム</a:t>
            </a:r>
            <a:endParaRPr lang="en-US" altLang="ja-JP" sz="3600" dirty="0">
              <a:solidFill>
                <a:schemeClr val="tx2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r>
              <a:rPr lang="ja-JP" altLang="ja-JP" sz="3600" dirty="0">
                <a:ea typeface="+mn-lt"/>
                <a:cs typeface="+mn-lt"/>
              </a:rPr>
              <a:t>・</a:t>
            </a:r>
            <a:r>
              <a:rPr lang="ja-JP" altLang="en-US" sz="36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エアコン操作用プログラム</a:t>
            </a:r>
            <a:endParaRPr kumimoji="1" lang="ja-JP" alt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7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A17F398-E5D6-812E-3F34-60390D7B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" y="791402"/>
            <a:ext cx="6589537" cy="5271627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9E996C-E168-650A-433F-1B926105DA83}"/>
              </a:ext>
            </a:extLst>
          </p:cNvPr>
          <p:cNvSpPr txBox="1"/>
          <p:nvPr/>
        </p:nvSpPr>
        <p:spPr>
          <a:xfrm>
            <a:off x="6994137" y="1387205"/>
            <a:ext cx="4886263" cy="24409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</a:t>
            </a:r>
            <a:r>
              <a:rPr lang="ja-JP" alt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 </a:t>
            </a:r>
            <a:r>
              <a:rPr lang="en-US" altLang="ja-JP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ja-JP" alt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計画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51A7458-4697-EA53-8730-871EC430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4689" y="4887261"/>
            <a:ext cx="1669112" cy="10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6600" dirty="0">
                <a:solidFill>
                  <a:srgbClr val="FFFFFF"/>
                </a:solidFill>
              </a:rPr>
              <a:t>３</a:t>
            </a:r>
            <a:endParaRPr kumimoji="1" lang="en-US" altLang="ja-JP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8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9315A272C4B1743B5996CDEEC5E1523" ma:contentTypeVersion="14" ma:contentTypeDescription="新しいドキュメントを作成します。" ma:contentTypeScope="" ma:versionID="fd1414deb967eebef39c9b8474897a4d">
  <xsd:schema xmlns:xsd="http://www.w3.org/2001/XMLSchema" xmlns:xs="http://www.w3.org/2001/XMLSchema" xmlns:p="http://schemas.microsoft.com/office/2006/metadata/properties" xmlns:ns3="504908d3-6153-479b-966b-10c3c81a024a" xmlns:ns4="bf4acfb3-15df-4b83-b517-f60725f74afe" targetNamespace="http://schemas.microsoft.com/office/2006/metadata/properties" ma:root="true" ma:fieldsID="9ec666b7479d332787ec000c8648096d" ns3:_="" ns4:_="">
    <xsd:import namespace="504908d3-6153-479b-966b-10c3c81a024a"/>
    <xsd:import namespace="bf4acfb3-15df-4b83-b517-f60725f74a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908d3-6153-479b-966b-10c3c81a02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acfb3-15df-4b83-b517-f60725f74a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908d3-6153-479b-966b-10c3c81a024a" xsi:nil="true"/>
  </documentManagement>
</p:properties>
</file>

<file path=customXml/itemProps1.xml><?xml version="1.0" encoding="utf-8"?>
<ds:datastoreItem xmlns:ds="http://schemas.openxmlformats.org/officeDocument/2006/customXml" ds:itemID="{D477D5B4-E418-4ACF-8220-D109146EF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908d3-6153-479b-966b-10c3c81a024a"/>
    <ds:schemaRef ds:uri="bf4acfb3-15df-4b83-b517-f60725f74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31903E-4FF3-4CE6-9F2E-AB30C3489C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07B761-2F70-43B2-971F-20D7EEA420FC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bf4acfb3-15df-4b83-b517-f60725f74afe"/>
    <ds:schemaRef ds:uri="504908d3-6153-479b-966b-10c3c81a024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509</Words>
  <Application>Microsoft Office PowerPoint</Application>
  <PresentationFormat>ワイド画面</PresentationFormat>
  <Paragraphs>147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CMR10</vt:lpstr>
      <vt:lpstr>HaranoAjiMincho-Regular-Identity-H</vt:lpstr>
      <vt:lpstr>HGPｺﾞｼｯｸM</vt:lpstr>
      <vt:lpstr>ＭＳ Ｐゴシック</vt:lpstr>
      <vt:lpstr>游ゴシック</vt:lpstr>
      <vt:lpstr>Aptos</vt:lpstr>
      <vt:lpstr>Aptos Display</vt:lpstr>
      <vt:lpstr>Arial</vt:lpstr>
      <vt:lpstr>Office テーマ</vt:lpstr>
      <vt:lpstr> 中間発表</vt:lpstr>
      <vt:lpstr>PowerPoint プレゼンテーション</vt:lpstr>
      <vt:lpstr>システムの概要</vt:lpstr>
      <vt:lpstr>製品の機能</vt:lpstr>
      <vt:lpstr>想定する利用者</vt:lpstr>
      <vt:lpstr>PowerPoint プレゼンテーション</vt:lpstr>
      <vt:lpstr>PowerPoint プレゼンテーション</vt:lpstr>
      <vt:lpstr>必要なモジュール</vt:lpstr>
      <vt:lpstr>PowerPoint プレゼンテーション</vt:lpstr>
      <vt:lpstr>開発体制</vt:lpstr>
      <vt:lpstr>開発スケジュール</vt:lpstr>
      <vt:lpstr>開発スケジュール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ひぐちあつひろ</dc:creator>
  <cp:lastModifiedBy>樋口 敦大(is0739xp)</cp:lastModifiedBy>
  <cp:revision>2</cp:revision>
  <dcterms:created xsi:type="dcterms:W3CDTF">2024-06-12T04:58:14Z</dcterms:created>
  <dcterms:modified xsi:type="dcterms:W3CDTF">2024-06-15T14:28:01Z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0x01010079315A272C4B1743B5996CDEEC5E1523</vt:lpwstr>
  </property>
</Properties>
</file>