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5"/>
  </p:notesMasterIdLst>
  <p:sldIdLst>
    <p:sldId id="256" r:id="rId2"/>
    <p:sldId id="257" r:id="rId3"/>
    <p:sldId id="260" r:id="rId4"/>
    <p:sldId id="261" r:id="rId5"/>
    <p:sldId id="267" r:id="rId6"/>
    <p:sldId id="262" r:id="rId7"/>
    <p:sldId id="258" r:id="rId8"/>
    <p:sldId id="263" r:id="rId9"/>
    <p:sldId id="264" r:id="rId10"/>
    <p:sldId id="268" r:id="rId11"/>
    <p:sldId id="259" r:id="rId12"/>
    <p:sldId id="265" r:id="rId13"/>
    <p:sldId id="266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3" autoAdjust="0"/>
    <p:restoredTop sz="94620"/>
  </p:normalViewPr>
  <p:slideViewPr>
    <p:cSldViewPr snapToGrid="0">
      <p:cViewPr varScale="1">
        <p:scale>
          <a:sx n="88" d="100"/>
          <a:sy n="88" d="100"/>
        </p:scale>
        <p:origin x="17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25628-074B-4687-AA48-D57745DE35CD}" type="datetimeFigureOut">
              <a:rPr kumimoji="1" lang="ja-JP" altLang="en-US" smtClean="0"/>
              <a:t>2024/6/18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052B4-9BB4-45B5-BA60-A1AAC01247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6114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688DF5-6B5D-18C1-1768-4B16F16B56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0D1502F-3CD9-60C2-8038-D4CFFC3158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637D62-5651-ECA4-99BE-6A3024791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51F17E-D602-7DE2-EC3B-CB27FC8AB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C36661-AB9E-7A1E-71FD-5E2703ED1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0794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E40C00-FD9E-5597-3577-3C7FEA5FE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4CB9E97-EBEE-7248-4D9C-AF4B73A20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F527A6-6567-0DAE-9633-2AFD94C8B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3F02E8-8778-E1F3-CCC2-BFDED39C8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40A905-C66D-18BC-B580-41B9ACE5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6103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BC9B8B8-7A29-E141-8CD5-C2BF697F31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1A5132C-EBD6-8E08-A2AF-D86DE3823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8B135C-B38C-8EC0-DDA0-AA51F6473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1EA950-C00E-6DAC-26F3-3F66D1FDE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348A90-7418-F99D-B1BB-FF63AE99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7013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AD9C32-4A0E-8846-FF5F-9B36BC70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E676FD-9307-8DAF-845B-336D4291A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C090EE-CE81-BD47-03FE-81DA33220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C96FF8-18FC-1834-3072-5B2D9F288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CCE1B5-F63A-0442-415E-C74D11339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050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0D1D23-851A-3DF7-F240-5158685B7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7C28B93-1FB0-9DA8-693F-9BB6AACB6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025BFF-BD35-ECC0-0AD7-5A5416270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5609D2-121F-5E2A-5F33-84F85CA46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52E4DC-49B4-EAE2-E2D7-607FAD41D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265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3C9597-21AB-2523-8EED-019606407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DB04D2-C19A-CEE2-9F19-7D49D5D44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0E96E09-4311-C1EA-8AC2-5B183B737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E329DD-B0C4-9B20-589B-44D87FD74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0EBEA88-8F4F-E045-6DCC-4EC0DADCE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2FC2B7-B336-00BC-851B-B35A7DDC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908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3789F8-180C-8538-70B8-1FCC36C13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C7BD8F-C3C6-E552-2078-7EDD1CB83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6BABD61-9C68-B30E-A694-5587BEC57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D44A83D-55D7-8D95-BFBA-B10DEADAA1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5972A8B-F183-39D7-DF6C-D2F0351EDE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E83FD04-0AB3-944E-93E3-34251179C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DDB0E7C-7F9C-6C14-5079-7CEDE85F4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4227997-4FFB-503A-5461-A9311F17B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0771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0D5C39-0B10-6650-0261-2F0434195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418364D-139D-11D2-6407-AB70D39A9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60BC640-641A-E198-192F-1772057F0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1ACF205-CEFA-67AF-DB48-A55CDB23F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5904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BC43B95-978B-CEDD-0F00-94E957D55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D7633EB-6E11-691C-95AF-2F22D8F88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5FBE64-D70B-F681-DCC6-7730C140B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7448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0C9593-359F-ABEB-1810-71DE0B965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E53559-3524-112C-0893-931B2F090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1B09C26-AE6F-1CB3-07B1-3F9D181B2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FCF444-C464-0622-EF05-3DBE71151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71DE43D-9A05-5E7B-41D5-CE7C4E34F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7FF158C-179B-C87C-FA16-15B01D58E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8811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8BD3B0-FAE3-C366-7E4B-3EED837E5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E0ECD8D-2B8F-6491-87B3-4B7726ACC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CFD12A8-99FC-1926-125A-A230947031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776DD6E-2818-11D5-2802-7D8A01AAE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62FAE95-1151-44CB-39D8-BBC0261D3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472C823-4315-8D8F-8403-A854CEEEA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0163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833C3B4-3A43-4CDC-A3D3-66F6B08E3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3EAEB94-0ADF-0C19-C0DF-1AF96B8BB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535197-01F4-5A78-5D18-DFA106B4CC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C77D2F-196F-46E9-A70B-A01B64FA0316}" type="datetimeFigureOut">
              <a:rPr kumimoji="1" lang="ja-JP" altLang="en-US" smtClean="0"/>
              <a:t>2024/6/18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BDF9EA-FE9D-F3EC-FDC3-EDA01E2451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01A443-E88F-6940-88D9-6C90BAA6E6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4751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1B8EFC7-BDB9-C7CE-C5BF-D2C9DFD64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ja-JP" altLang="en-US" sz="8000" dirty="0">
                <a:latin typeface="MS Gothic" panose="020B0609070205080204" pitchFamily="49" charset="-128"/>
                <a:ea typeface="MS Gothic" panose="020B0609070205080204" pitchFamily="49" charset="-128"/>
              </a:rPr>
              <a:t>中間発表</a:t>
            </a:r>
            <a:endParaRPr kumimoji="1" lang="ja-JP" altLang="en-US" sz="80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8204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05951FE-D981-83BB-09A0-8F4E4B8EC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189" y="1711881"/>
            <a:ext cx="11838709" cy="32558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・ユーザーの現在位置特定用のプログラム</a:t>
            </a:r>
            <a:r>
              <a:rPr lang="en-US" alt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(Geolocation API)</a:t>
            </a:r>
          </a:p>
          <a:p>
            <a:pPr marL="0" indent="0">
              <a:buNone/>
            </a:pPr>
            <a:endParaRPr kumimoji="1" lang="en-US" altLang="ja-JP"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・自宅の位置情報用のプログラム</a:t>
            </a:r>
            <a:r>
              <a:rPr lang="en-US" alt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(Geolocation API)</a:t>
            </a:r>
          </a:p>
          <a:p>
            <a:pPr marL="0" indent="0">
              <a:buNone/>
            </a:pPr>
            <a:endParaRPr kumimoji="1" lang="en-US" altLang="ja-JP"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・距離の計算 </a:t>
            </a:r>
            <a:r>
              <a:rPr lang="en-US" altLang="ja-JP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(</a:t>
            </a:r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ハバーシンの公式</a:t>
            </a:r>
            <a:r>
              <a:rPr lang="en-US" altLang="ja-JP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)</a:t>
            </a:r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プログラム</a:t>
            </a:r>
            <a:endParaRPr lang="en-US" altLang="ja-JP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kumimoji="1" lang="ja-JP" altLang="en-US"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5801B7A-36EC-6EF2-E384-F8BE1D5C16BC}"/>
              </a:ext>
            </a:extLst>
          </p:cNvPr>
          <p:cNvSpPr txBox="1"/>
          <p:nvPr/>
        </p:nvSpPr>
        <p:spPr>
          <a:xfrm>
            <a:off x="340111" y="571405"/>
            <a:ext cx="744343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4000">
                <a:solidFill>
                  <a:schemeClr val="accent2">
                    <a:lumMod val="7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必要なモジュール</a:t>
            </a:r>
            <a:r>
              <a:rPr kumimoji="1" lang="en-US" altLang="ja-JP" sz="4000" dirty="0">
                <a:solidFill>
                  <a:schemeClr val="accent2">
                    <a:lumMod val="7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(.</a:t>
            </a:r>
            <a:r>
              <a:rPr kumimoji="1" lang="en-US" altLang="ja-JP" sz="4000" dirty="0" err="1">
                <a:solidFill>
                  <a:schemeClr val="accent2">
                    <a:lumMod val="7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gs</a:t>
            </a:r>
            <a:r>
              <a:rPr kumimoji="1" lang="ja-JP" altLang="en-US" sz="4000">
                <a:solidFill>
                  <a:schemeClr val="accent2">
                    <a:lumMod val="7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ファイル</a:t>
            </a:r>
            <a:r>
              <a:rPr kumimoji="1" lang="en-US" altLang="ja-JP" sz="4000" dirty="0">
                <a:solidFill>
                  <a:schemeClr val="accent2">
                    <a:lumMod val="7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)</a:t>
            </a:r>
            <a:endParaRPr lang="ja-JP" altLang="en-US" sz="4000"/>
          </a:p>
        </p:txBody>
      </p:sp>
    </p:spTree>
    <p:extLst>
      <p:ext uri="{BB962C8B-B14F-4D97-AF65-F5344CB8AC3E}">
        <p14:creationId xmlns:p14="http://schemas.microsoft.com/office/powerpoint/2010/main" val="2363244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D7BC4F8-6D7E-24C9-AEDB-60ECCF603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794290"/>
            <a:ext cx="10506455" cy="12667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ja-JP" sz="8000" kern="1200" dirty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3 </a:t>
            </a:r>
            <a:r>
              <a:rPr kumimoji="1" lang="ja-JP" altLang="en-US" sz="8000" kern="120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プロジェクト計画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3990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CA3F59-63D4-CA69-5CFF-535C5D9E3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547" y="521242"/>
            <a:ext cx="2707888" cy="772299"/>
          </a:xfrm>
        </p:spPr>
        <p:txBody>
          <a:bodyPr>
            <a:normAutofit/>
          </a:bodyPr>
          <a:lstStyle/>
          <a:p>
            <a:r>
              <a:rPr kumimoji="1" lang="ja-JP" altLang="en-US" sz="4000" dirty="0">
                <a:solidFill>
                  <a:schemeClr val="accent2">
                    <a:lumMod val="7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開発体制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5FC7FF76-23F5-B162-E896-AC41B3C4D72F}"/>
              </a:ext>
            </a:extLst>
          </p:cNvPr>
          <p:cNvSpPr/>
          <p:nvPr/>
        </p:nvSpPr>
        <p:spPr>
          <a:xfrm>
            <a:off x="7364875" y="4363749"/>
            <a:ext cx="4495802" cy="9144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29F11FC-B5B3-1A84-E0AD-C5E6CD2B15C9}"/>
              </a:ext>
            </a:extLst>
          </p:cNvPr>
          <p:cNvSpPr/>
          <p:nvPr/>
        </p:nvSpPr>
        <p:spPr>
          <a:xfrm>
            <a:off x="7295602" y="2971800"/>
            <a:ext cx="4495802" cy="9144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1E29C4F-B378-3187-83F7-A0E276063733}"/>
              </a:ext>
            </a:extLst>
          </p:cNvPr>
          <p:cNvSpPr/>
          <p:nvPr/>
        </p:nvSpPr>
        <p:spPr>
          <a:xfrm>
            <a:off x="347547" y="2971800"/>
            <a:ext cx="5334000" cy="9144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30961C12-7237-F22B-39BC-E7795D774C9E}"/>
              </a:ext>
            </a:extLst>
          </p:cNvPr>
          <p:cNvSpPr/>
          <p:nvPr/>
        </p:nvSpPr>
        <p:spPr>
          <a:xfrm>
            <a:off x="7295602" y="1579851"/>
            <a:ext cx="4495802" cy="9144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34D3BDC-801B-F140-DFED-9B92AE7D4334}"/>
              </a:ext>
            </a:extLst>
          </p:cNvPr>
          <p:cNvSpPr txBox="1"/>
          <p:nvPr/>
        </p:nvSpPr>
        <p:spPr>
          <a:xfrm>
            <a:off x="305978" y="3198166"/>
            <a:ext cx="5375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リーダー</a:t>
            </a:r>
            <a:r>
              <a:rPr lang="ja-JP" altLang="en-US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兼開発文書責任者</a:t>
            </a:r>
            <a:r>
              <a:rPr kumimoji="1" lang="ja-JP" altLang="en-US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：山元雅貴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5C39F8A-E5CC-A8E9-2472-62A7FC66F265}"/>
              </a:ext>
            </a:extLst>
          </p:cNvPr>
          <p:cNvSpPr txBox="1"/>
          <p:nvPr/>
        </p:nvSpPr>
        <p:spPr>
          <a:xfrm>
            <a:off x="7364875" y="1834359"/>
            <a:ext cx="4357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開発文書責任者</a:t>
            </a:r>
            <a:r>
              <a:rPr kumimoji="1" lang="ja-JP" altLang="en-US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：</a:t>
            </a:r>
            <a:r>
              <a:rPr kumimoji="1" lang="en-US" altLang="ja-JP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WU </a:t>
            </a:r>
            <a:r>
              <a:rPr kumimoji="1" lang="en-US" altLang="ja-JP" sz="24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Junting</a:t>
            </a:r>
            <a:endParaRPr kumimoji="1" lang="ja-JP" altLang="en-US" sz="2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DCA1B89-3F64-F08E-82FC-6265FD80CE06}"/>
              </a:ext>
            </a:extLst>
          </p:cNvPr>
          <p:cNvSpPr txBox="1"/>
          <p:nvPr/>
        </p:nvSpPr>
        <p:spPr>
          <a:xfrm>
            <a:off x="7413366" y="3198166"/>
            <a:ext cx="4308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プログラム責任者</a:t>
            </a:r>
            <a:r>
              <a:rPr kumimoji="1" lang="ja-JP" altLang="en-US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：阿曽有作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C972C02-B311-4027-8A7B-ECFB8A98B13E}"/>
              </a:ext>
            </a:extLst>
          </p:cNvPr>
          <p:cNvSpPr txBox="1"/>
          <p:nvPr/>
        </p:nvSpPr>
        <p:spPr>
          <a:xfrm>
            <a:off x="7413366" y="4629880"/>
            <a:ext cx="4308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発表資料責任者</a:t>
            </a:r>
            <a:r>
              <a:rPr kumimoji="1" lang="ja-JP" altLang="en-US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：千田唯人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85189302-35AF-0D5C-F3FD-45F6086EAF84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>
            <a:off x="5681547" y="3428999"/>
            <a:ext cx="1614055" cy="1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56078490-DD6B-BA20-E6D5-C6A78DC2F780}"/>
              </a:ext>
            </a:extLst>
          </p:cNvPr>
          <p:cNvCxnSpPr>
            <a:cxnSpLocks/>
          </p:cNvCxnSpPr>
          <p:nvPr/>
        </p:nvCxnSpPr>
        <p:spPr>
          <a:xfrm>
            <a:off x="6388131" y="2022763"/>
            <a:ext cx="0" cy="2819400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EE440FFE-1828-E7C0-7E67-95A75B65AC11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6388131" y="2037051"/>
            <a:ext cx="907471" cy="0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8B9FC4DC-0FFE-EA29-4ECF-FD1F532C5328}"/>
              </a:ext>
            </a:extLst>
          </p:cNvPr>
          <p:cNvCxnSpPr>
            <a:cxnSpLocks/>
          </p:cNvCxnSpPr>
          <p:nvPr/>
        </p:nvCxnSpPr>
        <p:spPr>
          <a:xfrm>
            <a:off x="6388131" y="4828742"/>
            <a:ext cx="976744" cy="0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39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210EAD-0609-5A36-6D24-DF17BF4F7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36" y="0"/>
            <a:ext cx="4835236" cy="944130"/>
          </a:xfrm>
        </p:spPr>
        <p:txBody>
          <a:bodyPr>
            <a:normAutofit/>
          </a:bodyPr>
          <a:lstStyle/>
          <a:p>
            <a:r>
              <a:rPr kumimoji="1" lang="ja-JP" altLang="en-US" sz="4000" dirty="0">
                <a:solidFill>
                  <a:schemeClr val="accent2">
                    <a:lumMod val="7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開発スケジュール</a:t>
            </a:r>
          </a:p>
        </p:txBody>
      </p:sp>
      <p:pic>
        <p:nvPicPr>
          <p:cNvPr id="5" name="コンテンツ プレースホルダー 4" descr="タイムライン が含まれている画像&#10;&#10;自動的に生成された説明">
            <a:extLst>
              <a:ext uri="{FF2B5EF4-FFF2-40B4-BE49-F238E27FC236}">
                <a16:creationId xmlns:a16="http://schemas.microsoft.com/office/drawing/2014/main" id="{0B6BCDF6-5B6F-33C0-D987-7751E200B4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" y="886692"/>
            <a:ext cx="11949544" cy="5839690"/>
          </a:xfrm>
        </p:spPr>
      </p:pic>
    </p:spTree>
    <p:extLst>
      <p:ext uri="{BB962C8B-B14F-4D97-AF65-F5344CB8AC3E}">
        <p14:creationId xmlns:p14="http://schemas.microsoft.com/office/powerpoint/2010/main" val="6219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CC874CE-2DDD-0A13-86DF-9F52DC27E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618068"/>
            <a:ext cx="10506455" cy="14429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ja-JP" sz="8000" kern="1200" dirty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1</a:t>
            </a:r>
            <a:r>
              <a:rPr kumimoji="1" lang="en-US" altLang="ja-JP" sz="8000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ja-JP" altLang="en-US" sz="8000" kern="120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要求</a:t>
            </a:r>
            <a:r>
              <a:rPr lang="ja-JP" altLang="en-US" sz="8000" kern="1200" dirty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仕様</a:t>
            </a:r>
            <a:endParaRPr kumimoji="1" lang="en-US" altLang="ja-JP" sz="8000" kern="1200" dirty="0">
              <a:solidFill>
                <a:schemeClr val="tx1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881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B316EC-9A06-B5C1-C791-C6D93E7C9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546" y="588151"/>
            <a:ext cx="4224454" cy="660786"/>
          </a:xfrm>
        </p:spPr>
        <p:txBody>
          <a:bodyPr>
            <a:normAutofit fontScale="90000"/>
          </a:bodyPr>
          <a:lstStyle/>
          <a:p>
            <a:r>
              <a:rPr kumimoji="1" lang="ja-JP" altLang="en-US">
                <a:solidFill>
                  <a:schemeClr val="accent2">
                    <a:lumMod val="7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システムの概要</a:t>
            </a:r>
            <a:endParaRPr kumimoji="1" lang="ja-JP" altLang="en-US" dirty="0">
              <a:solidFill>
                <a:schemeClr val="accent2">
                  <a:lumMod val="75000"/>
                </a:schemeClr>
              </a:solidFill>
              <a:latin typeface="HGSGothicE" panose="020B0900000000000000" pitchFamily="34" charset="-128"/>
              <a:ea typeface="HGSGothicE" panose="020B0900000000000000" pitchFamily="34" charset="-128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6B54ED4A-A81F-5261-5A21-03E8F0F3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658" y="1738540"/>
            <a:ext cx="10515600" cy="25576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ja-JP" altLang="en-US" sz="3200">
                <a:latin typeface="MS Gothic" panose="020B0609070205080204" pitchFamily="49" charset="-128"/>
                <a:ea typeface="MS Gothic" panose="020B0609070205080204" pitchFamily="49" charset="-128"/>
              </a:rPr>
              <a:t>・外出または帰宅に応じて自動でエアコンを稼働、停止、操作</a:t>
            </a:r>
            <a:endParaRPr kumimoji="1" lang="en-US" altLang="ja-JP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lang="en-US" altLang="ja-JP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kumimoji="1" lang="ja-JP" altLang="en-US" sz="3200">
                <a:latin typeface="MS Gothic" panose="020B0609070205080204" pitchFamily="49" charset="-128"/>
                <a:ea typeface="MS Gothic" panose="020B0609070205080204" pitchFamily="49" charset="-128"/>
              </a:rPr>
              <a:t>・ユーザは</a:t>
            </a:r>
            <a:r>
              <a:rPr kumimoji="1" lang="en-US" altLang="ja-JP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LINE</a:t>
            </a:r>
            <a:r>
              <a:rPr kumimoji="1" lang="ja-JP" altLang="en-US" sz="3200">
                <a:latin typeface="MS Gothic" panose="020B0609070205080204" pitchFamily="49" charset="-128"/>
                <a:ea typeface="MS Gothic" panose="020B0609070205080204" pitchFamily="49" charset="-128"/>
              </a:rPr>
              <a:t>でエアコンやシステムの稼働条件の設定や参照することができる。</a:t>
            </a:r>
            <a:endParaRPr kumimoji="1" lang="ja-JP" altLang="en-US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24622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9D4B51-BF81-DC4B-17FA-418D7F6D2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3" y="1787510"/>
            <a:ext cx="11292114" cy="49256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ja-JP" altLang="en-US" sz="3000" dirty="0">
                <a:latin typeface="MS Gothic" panose="020B0609070205080204" pitchFamily="49" charset="-128"/>
                <a:ea typeface="MS Gothic" panose="020B0609070205080204" pitchFamily="49" charset="-128"/>
              </a:rPr>
              <a:t>・ユーザはエアコンの設定温度、稼働・停止範囲と自宅の位置</a:t>
            </a:r>
            <a:endParaRPr lang="en-US" altLang="ja-JP" sz="30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sz="3000" dirty="0">
                <a:latin typeface="MS Gothic" panose="020B0609070205080204" pitchFamily="49" charset="-128"/>
                <a:ea typeface="MS Gothic" panose="020B0609070205080204" pitchFamily="49" charset="-128"/>
              </a:rPr>
              <a:t>を任意に設定できること</a:t>
            </a:r>
            <a:endParaRPr lang="en-US" altLang="ja-JP" sz="30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lang="en-US" altLang="ja-JP" sz="30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sz="3000" dirty="0">
                <a:latin typeface="MS Gothic" panose="020B0609070205080204" pitchFamily="49" charset="-128"/>
                <a:ea typeface="MS Gothic" panose="020B0609070205080204" pitchFamily="49" charset="-128"/>
              </a:rPr>
              <a:t>・位置情報からユーザと家までの距離を</a:t>
            </a:r>
            <a:r>
              <a:rPr lang="ja-JP" altLang="en-US" sz="3000">
                <a:latin typeface="MS Gothic" panose="020B0609070205080204" pitchFamily="49" charset="-128"/>
                <a:ea typeface="MS Gothic" panose="020B0609070205080204" pitchFamily="49" charset="-128"/>
              </a:rPr>
              <a:t>計測し、</a:t>
            </a:r>
            <a:r>
              <a:rPr lang="ja-JP" altLang="en-US" sz="3000" dirty="0">
                <a:latin typeface="MS Gothic" panose="020B0609070205080204" pitchFamily="49" charset="-128"/>
                <a:ea typeface="MS Gothic" panose="020B0609070205080204" pitchFamily="49" charset="-128"/>
              </a:rPr>
              <a:t>設定範囲と比較してエアコンを条件に沿った操作が できること</a:t>
            </a:r>
            <a:endParaRPr lang="en-US" altLang="ja-JP" sz="30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lang="en-US" altLang="ja-JP" sz="30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sz="3000" dirty="0">
                <a:latin typeface="MS Gothic" panose="020B0609070205080204" pitchFamily="49" charset="-128"/>
                <a:ea typeface="MS Gothic" panose="020B0609070205080204" pitchFamily="49" charset="-128"/>
              </a:rPr>
              <a:t>・ユーザが </a:t>
            </a:r>
            <a:r>
              <a:rPr lang="en-US" altLang="ja-JP" sz="3000" dirty="0">
                <a:solidFill>
                  <a:schemeClr val="accent3">
                    <a:lumMod val="60000"/>
                    <a:lumOff val="4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LINE</a:t>
            </a:r>
            <a:r>
              <a:rPr lang="en-US" altLang="ja-JP" sz="3000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ja-JP" altLang="en-US" sz="3000" dirty="0">
                <a:latin typeface="MS Gothic" panose="020B0609070205080204" pitchFamily="49" charset="-128"/>
                <a:ea typeface="MS Gothic" panose="020B0609070205080204" pitchFamily="49" charset="-128"/>
              </a:rPr>
              <a:t>を通じて設定の変更ができること</a:t>
            </a:r>
            <a:endParaRPr lang="en-US" altLang="ja-JP" sz="30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lang="en-US" altLang="ja-JP" sz="30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sz="3000" dirty="0">
                <a:latin typeface="MS Gothic" panose="020B0609070205080204" pitchFamily="49" charset="-128"/>
                <a:ea typeface="MS Gothic" panose="020B0609070205080204" pitchFamily="49" charset="-128"/>
              </a:rPr>
              <a:t>・ユーザが </a:t>
            </a:r>
            <a:r>
              <a:rPr lang="en-US" altLang="ja-JP" sz="3000" dirty="0">
                <a:latin typeface="MS Gothic" panose="020B0609070205080204" pitchFamily="49" charset="-128"/>
                <a:ea typeface="MS Gothic" panose="020B0609070205080204" pitchFamily="49" charset="-128"/>
              </a:rPr>
              <a:t>LINE </a:t>
            </a:r>
            <a:r>
              <a:rPr lang="ja-JP" altLang="en-US" sz="3000" dirty="0">
                <a:latin typeface="MS Gothic" panose="020B0609070205080204" pitchFamily="49" charset="-128"/>
                <a:ea typeface="MS Gothic" panose="020B0609070205080204" pitchFamily="49" charset="-128"/>
              </a:rPr>
              <a:t>を通じて設定・エアコンの状態を確認できること </a:t>
            </a:r>
          </a:p>
          <a:p>
            <a:pPr marL="0" indent="0">
              <a:buNone/>
            </a:pPr>
            <a:endParaRPr kumimoji="1" lang="ja-JP" altLang="en-US" sz="16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FCDA4B9-159E-227C-7B46-5CC7D7A79D66}"/>
              </a:ext>
            </a:extLst>
          </p:cNvPr>
          <p:cNvSpPr txBox="1"/>
          <p:nvPr/>
        </p:nvSpPr>
        <p:spPr>
          <a:xfrm>
            <a:off x="334537" y="560769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solidFill>
                  <a:schemeClr val="accent2">
                    <a:lumMod val="7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機能要求</a:t>
            </a:r>
            <a:endParaRPr kumimoji="1" lang="en-US" altLang="ja-JP" sz="4000" dirty="0">
              <a:solidFill>
                <a:schemeClr val="accent2">
                  <a:lumMod val="75000"/>
                </a:schemeClr>
              </a:solidFill>
              <a:latin typeface="HGSGothicE" panose="020B0900000000000000" pitchFamily="34" charset="-128"/>
              <a:ea typeface="HGSGothicE" panose="020B09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1857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90C6143-A3AF-5931-D6CC-7B677CDCB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258" y="1749741"/>
            <a:ext cx="10515600" cy="39731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• </a:t>
            </a:r>
            <a:r>
              <a:rPr lang="ja-JP" altLang="en-US" sz="3200">
                <a:latin typeface="MS Gothic" panose="020B0609070205080204" pitchFamily="49" charset="-128"/>
                <a:ea typeface="MS Gothic" panose="020B0609070205080204" pitchFamily="49" charset="-128"/>
              </a:rPr>
              <a:t>ユーザの</a:t>
            </a:r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設定要求が不可能または過剰な時に要求を否定できること</a:t>
            </a:r>
            <a:endParaRPr lang="en-US" altLang="ja-JP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kumimoji="1" lang="en-US" altLang="ja-JP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kumimoji="1" lang="en-US" altLang="ja-JP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• </a:t>
            </a:r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要求を否定した場合に </a:t>
            </a:r>
            <a:r>
              <a:rPr lang="en-US" altLang="ja-JP"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LINE </a:t>
            </a:r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を通じてその旨を返答できること</a:t>
            </a:r>
            <a:endParaRPr kumimoji="1" lang="ja-JP" altLang="en-US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endParaRPr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AC9634E-C39D-4E39-9218-DD33257B9FC6}"/>
              </a:ext>
            </a:extLst>
          </p:cNvPr>
          <p:cNvSpPr txBox="1"/>
          <p:nvPr/>
        </p:nvSpPr>
        <p:spPr>
          <a:xfrm>
            <a:off x="334538" y="568713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solidFill>
                  <a:schemeClr val="accent2">
                    <a:lumMod val="7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非機能要求</a:t>
            </a:r>
          </a:p>
        </p:txBody>
      </p:sp>
    </p:spTree>
    <p:extLst>
      <p:ext uri="{BB962C8B-B14F-4D97-AF65-F5344CB8AC3E}">
        <p14:creationId xmlns:p14="http://schemas.microsoft.com/office/powerpoint/2010/main" val="792212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BDEE82-33F3-AD06-AC31-33366F5AF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881" y="543545"/>
            <a:ext cx="3834161" cy="727695"/>
          </a:xfrm>
        </p:spPr>
        <p:txBody>
          <a:bodyPr>
            <a:normAutofit/>
          </a:bodyPr>
          <a:lstStyle/>
          <a:p>
            <a:r>
              <a:rPr kumimoji="1" lang="ja-JP" altLang="en-US" sz="4000" dirty="0">
                <a:solidFill>
                  <a:schemeClr val="accent2">
                    <a:lumMod val="7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想定する利用者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4052A4-0281-371C-5E0A-288CE725C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013" y="1755693"/>
            <a:ext cx="10439973" cy="36000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>
                <a:latin typeface="MS Gothic" panose="020B0609070205080204" pitchFamily="49" charset="-128"/>
                <a:ea typeface="MS Gothic" panose="020B0609070205080204" pitchFamily="49" charset="-128"/>
              </a:rPr>
              <a:t>1. iPhone</a:t>
            </a:r>
            <a:r>
              <a:rPr lang="ja-JP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ユーザのエアコンの使用者全体</a:t>
            </a:r>
            <a:endParaRPr lang="en-US" altLang="ja-JP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lang="en-US" altLang="ja-JP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MS Gothic" panose="020B0609070205080204" pitchFamily="49" charset="-128"/>
                <a:ea typeface="MS Gothic" panose="020B0609070205080204" pitchFamily="49" charset="-128"/>
              </a:rPr>
              <a:t>2. </a:t>
            </a:r>
            <a:r>
              <a:rPr lang="ja-JP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外出時に電源を落とすことを忘れるもしくは面倒と感じる人</a:t>
            </a:r>
            <a:endParaRPr lang="en-US" altLang="ja-JP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lang="en-US" altLang="ja-JP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MS Gothic" panose="020B0609070205080204" pitchFamily="49" charset="-128"/>
                <a:ea typeface="MS Gothic" panose="020B0609070205080204" pitchFamily="49" charset="-128"/>
              </a:rPr>
              <a:t>3. </a:t>
            </a:r>
            <a:r>
              <a:rPr lang="ja-JP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帰宅時の家の室温に暑いまたは寒いなど不満を持つ人</a:t>
            </a:r>
            <a:endParaRPr lang="en-US" altLang="ja-JP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kumimoji="1" lang="en-US" altLang="ja-JP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MS Gothic" panose="020B0609070205080204" pitchFamily="49" charset="-128"/>
                <a:ea typeface="MS Gothic" panose="020B0609070205080204" pitchFamily="49" charset="-128"/>
              </a:rPr>
              <a:t>4. </a:t>
            </a:r>
            <a:r>
              <a:rPr lang="ja-JP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電気代に困る人</a:t>
            </a:r>
            <a:endParaRPr kumimoji="1" lang="ja-JP" altLang="en-US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8945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C85CBCE-B7F0-6C7D-30C7-7BDC5F055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ja-JP" sz="8000" kern="1200" dirty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2 </a:t>
            </a:r>
            <a:r>
              <a:rPr kumimoji="1" lang="ja-JP" altLang="en-US" sz="8000" kern="120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設計</a:t>
            </a:r>
            <a:endParaRPr kumimoji="1" lang="ja-JP" altLang="en-US" sz="8000" kern="1200" dirty="0">
              <a:solidFill>
                <a:schemeClr val="tx1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8226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oogleスプレッドシートがなにげに便利！Googleドライブでいくらでも作れます - シン・チャンネル ブログ">
            <a:extLst>
              <a:ext uri="{FF2B5EF4-FFF2-40B4-BE49-F238E27FC236}">
                <a16:creationId xmlns:a16="http://schemas.microsoft.com/office/drawing/2014/main" id="{C66DAE0C-EAF4-0EA7-A69B-0034B48C2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77" y="3273106"/>
            <a:ext cx="1774138" cy="181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図 12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B3713DCC-C8F4-83D4-3570-195C65466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6206" y="3677043"/>
            <a:ext cx="1197166" cy="1144474"/>
          </a:xfrm>
          <a:prstGeom prst="rect">
            <a:avLst/>
          </a:prstGeom>
        </p:spPr>
      </p:pic>
      <p:pic>
        <p:nvPicPr>
          <p:cNvPr id="46" name="図 45" descr="ipod, 電子機器 が含まれている画像&#10;&#10;自動的に生成された説明">
            <a:extLst>
              <a:ext uri="{FF2B5EF4-FFF2-40B4-BE49-F238E27FC236}">
                <a16:creationId xmlns:a16="http://schemas.microsoft.com/office/drawing/2014/main" id="{EA29994F-BC4A-EA23-F0A4-10E5FA21DA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825" y="3316816"/>
            <a:ext cx="1774139" cy="1752169"/>
          </a:xfrm>
          <a:prstGeom prst="rect">
            <a:avLst/>
          </a:prstGeom>
        </p:spPr>
      </p:pic>
      <p:pic>
        <p:nvPicPr>
          <p:cNvPr id="48" name="図 47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9BADA238-9E19-6E75-5BA6-6222E7D4C0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02" y="2859401"/>
            <a:ext cx="2667001" cy="2667001"/>
          </a:xfrm>
          <a:prstGeom prst="rect">
            <a:avLst/>
          </a:prstGeom>
        </p:spPr>
      </p:pic>
      <p:pic>
        <p:nvPicPr>
          <p:cNvPr id="50" name="図 49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019D6CA1-75DD-020B-5A4E-62427BD81F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372" y="356673"/>
            <a:ext cx="2540000" cy="2540000"/>
          </a:xfrm>
          <a:prstGeom prst="rect">
            <a:avLst/>
          </a:prstGeom>
        </p:spPr>
      </p:pic>
      <p:pic>
        <p:nvPicPr>
          <p:cNvPr id="52" name="図 51" descr="シャツ, 時計 が含まれている画像&#10;&#10;自動的に生成された説明">
            <a:extLst>
              <a:ext uri="{FF2B5EF4-FFF2-40B4-BE49-F238E27FC236}">
                <a16:creationId xmlns:a16="http://schemas.microsoft.com/office/drawing/2014/main" id="{03ECB561-2B4B-2721-37A2-ECBD26B69A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794" y="-155943"/>
            <a:ext cx="2010228" cy="2010228"/>
          </a:xfrm>
          <a:prstGeom prst="rect">
            <a:avLst/>
          </a:prstGeom>
        </p:spPr>
      </p:pic>
      <p:sp>
        <p:nvSpPr>
          <p:cNvPr id="55" name="右矢印 54">
            <a:extLst>
              <a:ext uri="{FF2B5EF4-FFF2-40B4-BE49-F238E27FC236}">
                <a16:creationId xmlns:a16="http://schemas.microsoft.com/office/drawing/2014/main" id="{EFCDAB2D-2ADE-AF0E-E4DF-525A6CDEEB79}"/>
              </a:ext>
            </a:extLst>
          </p:cNvPr>
          <p:cNvSpPr/>
          <p:nvPr/>
        </p:nvSpPr>
        <p:spPr>
          <a:xfrm flipV="1">
            <a:off x="7605486" y="4294999"/>
            <a:ext cx="1382397" cy="45719"/>
          </a:xfrm>
          <a:prstGeom prst="rightArrow">
            <a:avLst/>
          </a:prstGeom>
          <a:ln w="1524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93BB531-16A9-F53F-609D-B0AD5EFDDB6B}"/>
              </a:ext>
            </a:extLst>
          </p:cNvPr>
          <p:cNvSpPr txBox="1"/>
          <p:nvPr/>
        </p:nvSpPr>
        <p:spPr>
          <a:xfrm>
            <a:off x="7275451" y="4847046"/>
            <a:ext cx="433965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MS Gothic" panose="020B0609070205080204" pitchFamily="49" charset="-128"/>
                <a:ea typeface="MS Gothic" panose="020B0609070205080204" pitchFamily="49" charset="-128"/>
              </a:rPr>
              <a:t>ユーザが設定を変更した場合</a:t>
            </a:r>
            <a:endParaRPr kumimoji="1" lang="en-US" altLang="ja-JP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ja-JP" altLang="en-US">
                <a:latin typeface="MS Gothic" panose="020B0609070205080204" pitchFamily="49" charset="-128"/>
                <a:ea typeface="MS Gothic" panose="020B0609070205080204" pitchFamily="49" charset="-128"/>
              </a:rPr>
              <a:t>・エアコンの温度</a:t>
            </a:r>
            <a:endParaRPr lang="en-US" altLang="ja-JP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kumimoji="1" lang="ja-JP" altLang="en-US">
                <a:latin typeface="MS Gothic" panose="020B0609070205080204" pitchFamily="49" charset="-128"/>
                <a:ea typeface="MS Gothic" panose="020B0609070205080204" pitchFamily="49" charset="-128"/>
              </a:rPr>
              <a:t>・稼働</a:t>
            </a:r>
            <a:r>
              <a:rPr lang="ja-JP" altLang="en-US">
                <a:latin typeface="MS Gothic" panose="020B0609070205080204" pitchFamily="49" charset="-128"/>
                <a:ea typeface="MS Gothic" panose="020B0609070205080204" pitchFamily="49" charset="-128"/>
              </a:rPr>
              <a:t>・停止</a:t>
            </a:r>
            <a:r>
              <a:rPr kumimoji="1" lang="ja-JP" altLang="en-US">
                <a:latin typeface="MS Gothic" panose="020B0609070205080204" pitchFamily="49" charset="-128"/>
                <a:ea typeface="MS Gothic" panose="020B0609070205080204" pitchFamily="49" charset="-128"/>
              </a:rPr>
              <a:t>範囲</a:t>
            </a:r>
            <a:endParaRPr kumimoji="1" lang="en-US" altLang="ja-JP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kumimoji="1" lang="ja-JP" altLang="en-US">
                <a:latin typeface="MS Gothic" panose="020B0609070205080204" pitchFamily="49" charset="-128"/>
                <a:ea typeface="MS Gothic" panose="020B0609070205080204" pitchFamily="49" charset="-128"/>
              </a:rPr>
              <a:t>稼働・停止範囲の条件に当てはまる場合</a:t>
            </a:r>
            <a:endParaRPr kumimoji="1" lang="en-US" altLang="ja-JP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ja-JP" altLang="en-US">
                <a:latin typeface="MS Gothic" panose="020B0609070205080204" pitchFamily="49" charset="-128"/>
                <a:ea typeface="MS Gothic" panose="020B0609070205080204" pitchFamily="49" charset="-128"/>
              </a:rPr>
              <a:t>・エアコンの状態・温度</a:t>
            </a:r>
            <a:endParaRPr lang="en-US" altLang="ja-JP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kumimoji="1" lang="ja-JP" altLang="en-US">
                <a:latin typeface="MS Gothic" panose="020B0609070205080204" pitchFamily="49" charset="-128"/>
                <a:ea typeface="MS Gothic" panose="020B0609070205080204" pitchFamily="49" charset="-128"/>
              </a:rPr>
              <a:t>・室内の</a:t>
            </a:r>
            <a:r>
              <a:rPr lang="ja-JP" altLang="en-US">
                <a:latin typeface="MS Gothic" panose="020B0609070205080204" pitchFamily="49" charset="-128"/>
                <a:ea typeface="MS Gothic" panose="020B0609070205080204" pitchFamily="49" charset="-128"/>
              </a:rPr>
              <a:t>気温</a:t>
            </a:r>
            <a:endParaRPr kumimoji="1" lang="en-US" altLang="ja-JP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B26CBE56-2089-6B06-5078-40C847361FBD}"/>
              </a:ext>
            </a:extLst>
          </p:cNvPr>
          <p:cNvSpPr txBox="1"/>
          <p:nvPr/>
        </p:nvSpPr>
        <p:spPr>
          <a:xfrm>
            <a:off x="6959918" y="2162971"/>
            <a:ext cx="2492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境界値・初期値などの</a:t>
            </a:r>
            <a:endParaRPr lang="en-US" altLang="ja-JP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r>
              <a:rPr lang="ja-JP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ユーザ条件を設定</a:t>
            </a:r>
            <a:endParaRPr kumimoji="1" lang="en-US" altLang="ja-JP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8E06A4BE-DCD7-D152-E7DD-C244071BCF71}"/>
              </a:ext>
            </a:extLst>
          </p:cNvPr>
          <p:cNvSpPr txBox="1"/>
          <p:nvPr/>
        </p:nvSpPr>
        <p:spPr>
          <a:xfrm>
            <a:off x="2606836" y="1982852"/>
            <a:ext cx="38779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>
                <a:latin typeface="MS Gothic" panose="020B0609070205080204" pitchFamily="49" charset="-128"/>
                <a:ea typeface="MS Gothic" panose="020B0609070205080204" pitchFamily="49" charset="-128"/>
              </a:rPr>
              <a:t>エアコンを</a:t>
            </a:r>
            <a:endParaRPr kumimoji="1" lang="en-US" altLang="ja-JP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r>
              <a:rPr lang="en-US" altLang="ja-JP" dirty="0">
                <a:latin typeface="MS Gothic" panose="020B0609070205080204" pitchFamily="49" charset="-128"/>
                <a:ea typeface="MS Gothic" panose="020B0609070205080204" pitchFamily="49" charset="-128"/>
              </a:rPr>
              <a:t>Remo3</a:t>
            </a:r>
            <a:r>
              <a:rPr lang="ja-JP" altLang="en-US">
                <a:latin typeface="MS Gothic" panose="020B0609070205080204" pitchFamily="49" charset="-128"/>
                <a:ea typeface="MS Gothic" panose="020B0609070205080204" pitchFamily="49" charset="-128"/>
              </a:rPr>
              <a:t>を通じて稼働・停止・調整</a:t>
            </a:r>
            <a:endParaRPr lang="en-US" altLang="ja-JP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r>
              <a:rPr kumimoji="1" lang="en-US" altLang="ja-JP" dirty="0">
                <a:latin typeface="MS Gothic" panose="020B0609070205080204" pitchFamily="49" charset="-128"/>
                <a:ea typeface="MS Gothic" panose="020B0609070205080204" pitchFamily="49" charset="-128"/>
              </a:rPr>
              <a:t>(</a:t>
            </a:r>
            <a:r>
              <a:rPr kumimoji="1" lang="ja-JP" altLang="en-US">
                <a:latin typeface="MS Gothic" panose="020B0609070205080204" pitchFamily="49" charset="-128"/>
                <a:ea typeface="MS Gothic" panose="020B0609070205080204" pitchFamily="49" charset="-128"/>
              </a:rPr>
              <a:t>設定範囲の条件に当てはまるとき</a:t>
            </a:r>
            <a:r>
              <a:rPr kumimoji="1" lang="en-US" altLang="ja-JP" dirty="0">
                <a:latin typeface="MS Gothic" panose="020B0609070205080204" pitchFamily="49" charset="-128"/>
                <a:ea typeface="MS Gothic" panose="020B0609070205080204" pitchFamily="49" charset="-128"/>
              </a:rPr>
              <a:t>)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8BF19CB8-F7C0-B827-E772-94E3E998B2AB}"/>
              </a:ext>
            </a:extLst>
          </p:cNvPr>
          <p:cNvSpPr txBox="1"/>
          <p:nvPr/>
        </p:nvSpPr>
        <p:spPr>
          <a:xfrm>
            <a:off x="2604609" y="5384583"/>
            <a:ext cx="3762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>
                <a:latin typeface="MS Gothic" panose="020B0609070205080204" pitchFamily="49" charset="-128"/>
                <a:ea typeface="MS Gothic" panose="020B0609070205080204" pitchFamily="49" charset="-128"/>
              </a:rPr>
              <a:t>室内の気温の情報を</a:t>
            </a:r>
            <a:r>
              <a:rPr kumimoji="1" lang="en-US" altLang="ja-JP" dirty="0">
                <a:latin typeface="MS Gothic" panose="020B0609070205080204" pitchFamily="49" charset="-128"/>
                <a:ea typeface="MS Gothic" panose="020B0609070205080204" pitchFamily="49" charset="-128"/>
              </a:rPr>
              <a:t>Remo3</a:t>
            </a:r>
            <a:r>
              <a:rPr kumimoji="1" lang="ja-JP" altLang="en-US">
                <a:latin typeface="MS Gothic" panose="020B0609070205080204" pitchFamily="49" charset="-128"/>
                <a:ea typeface="MS Gothic" panose="020B0609070205080204" pitchFamily="49" charset="-128"/>
              </a:rPr>
              <a:t>を通じて</a:t>
            </a:r>
            <a:endParaRPr kumimoji="1" lang="en-US" altLang="ja-JP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r>
              <a:rPr kumimoji="1" lang="ja-JP" altLang="en-US">
                <a:latin typeface="MS Gothic" panose="020B0609070205080204" pitchFamily="49" charset="-128"/>
                <a:ea typeface="MS Gothic" panose="020B0609070205080204" pitchFamily="49" charset="-128"/>
              </a:rPr>
              <a:t>ユーザが設定した時間ごとに取得</a:t>
            </a:r>
            <a:endParaRPr kumimoji="1" lang="en-US" altLang="ja-JP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B6FF60C8-01D4-D650-1C59-D978620A3ACA}"/>
              </a:ext>
            </a:extLst>
          </p:cNvPr>
          <p:cNvSpPr txBox="1"/>
          <p:nvPr/>
        </p:nvSpPr>
        <p:spPr>
          <a:xfrm>
            <a:off x="9243372" y="3028888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ユーザの位置情報を取得</a:t>
            </a:r>
            <a:endParaRPr kumimoji="1" lang="en-US" altLang="ja-JP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61" name="右矢印 60">
            <a:extLst>
              <a:ext uri="{FF2B5EF4-FFF2-40B4-BE49-F238E27FC236}">
                <a16:creationId xmlns:a16="http://schemas.microsoft.com/office/drawing/2014/main" id="{17D3B663-C2F8-0B65-5A6F-472F6A4921DB}"/>
              </a:ext>
            </a:extLst>
          </p:cNvPr>
          <p:cNvSpPr/>
          <p:nvPr/>
        </p:nvSpPr>
        <p:spPr>
          <a:xfrm rot="5400000">
            <a:off x="6329009" y="2591235"/>
            <a:ext cx="1117746" cy="45719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 w="1524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右矢印 61">
            <a:extLst>
              <a:ext uri="{FF2B5EF4-FFF2-40B4-BE49-F238E27FC236}">
                <a16:creationId xmlns:a16="http://schemas.microsoft.com/office/drawing/2014/main" id="{4AFE5AEE-2D88-6AC9-6978-DEA503615173}"/>
              </a:ext>
            </a:extLst>
          </p:cNvPr>
          <p:cNvSpPr/>
          <p:nvPr/>
        </p:nvSpPr>
        <p:spPr>
          <a:xfrm rot="10800000">
            <a:off x="2990577" y="3127699"/>
            <a:ext cx="3013978" cy="45719"/>
          </a:xfrm>
          <a:prstGeom prst="rightArrow">
            <a:avLst/>
          </a:prstGeom>
          <a:ln w="1524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右矢印 62">
            <a:extLst>
              <a:ext uri="{FF2B5EF4-FFF2-40B4-BE49-F238E27FC236}">
                <a16:creationId xmlns:a16="http://schemas.microsoft.com/office/drawing/2014/main" id="{9BC9BFF1-4BA0-9ED6-8511-C55876481D59}"/>
              </a:ext>
            </a:extLst>
          </p:cNvPr>
          <p:cNvSpPr/>
          <p:nvPr/>
        </p:nvSpPr>
        <p:spPr>
          <a:xfrm>
            <a:off x="2990578" y="5068985"/>
            <a:ext cx="2990629" cy="45719"/>
          </a:xfrm>
          <a:prstGeom prst="rightArrow">
            <a:avLst/>
          </a:prstGeom>
          <a:ln w="1524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4" name="右矢印 1023">
            <a:extLst>
              <a:ext uri="{FF2B5EF4-FFF2-40B4-BE49-F238E27FC236}">
                <a16:creationId xmlns:a16="http://schemas.microsoft.com/office/drawing/2014/main" id="{C44563D0-00AB-A8BA-CCE9-ED385C68116E}"/>
              </a:ext>
            </a:extLst>
          </p:cNvPr>
          <p:cNvSpPr/>
          <p:nvPr/>
        </p:nvSpPr>
        <p:spPr>
          <a:xfrm rot="9195403" flipV="1">
            <a:off x="7788094" y="3160678"/>
            <a:ext cx="1871915" cy="80337"/>
          </a:xfrm>
          <a:prstGeom prst="rightArrow">
            <a:avLst/>
          </a:prstGeom>
          <a:ln w="1524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5" name="テキスト ボックス 1024">
            <a:extLst>
              <a:ext uri="{FF2B5EF4-FFF2-40B4-BE49-F238E27FC236}">
                <a16:creationId xmlns:a16="http://schemas.microsoft.com/office/drawing/2014/main" id="{A166FEFB-4479-89D4-3AE1-4A8226DD5046}"/>
              </a:ext>
            </a:extLst>
          </p:cNvPr>
          <p:cNvSpPr txBox="1"/>
          <p:nvPr/>
        </p:nvSpPr>
        <p:spPr>
          <a:xfrm>
            <a:off x="331618" y="547810"/>
            <a:ext cx="4801314" cy="707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solidFill>
                  <a:schemeClr val="accent2">
                    <a:lumMod val="7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システム処理の流れ</a:t>
            </a:r>
          </a:p>
        </p:txBody>
      </p:sp>
    </p:spTree>
    <p:extLst>
      <p:ext uri="{BB962C8B-B14F-4D97-AF65-F5344CB8AC3E}">
        <p14:creationId xmlns:p14="http://schemas.microsoft.com/office/powerpoint/2010/main" val="259803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813D9B-7791-0DED-0214-7604BFEA5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406" y="533184"/>
            <a:ext cx="7333785" cy="760357"/>
          </a:xfrm>
        </p:spPr>
        <p:txBody>
          <a:bodyPr>
            <a:normAutofit/>
          </a:bodyPr>
          <a:lstStyle/>
          <a:p>
            <a:r>
              <a:rPr kumimoji="1" lang="ja-JP" altLang="en-US" sz="4000" dirty="0">
                <a:solidFill>
                  <a:schemeClr val="accent2">
                    <a:lumMod val="7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必要なモジュール</a:t>
            </a:r>
            <a:r>
              <a:rPr kumimoji="1" lang="en-US" altLang="ja-JP" sz="4000" dirty="0">
                <a:solidFill>
                  <a:schemeClr val="accent2">
                    <a:lumMod val="7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(.</a:t>
            </a:r>
            <a:r>
              <a:rPr kumimoji="1" lang="en-US" altLang="ja-JP" sz="4000" dirty="0" err="1">
                <a:solidFill>
                  <a:schemeClr val="accent2">
                    <a:lumMod val="7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gs</a:t>
            </a:r>
            <a:r>
              <a:rPr kumimoji="1" lang="ja-JP" altLang="en-US" sz="4000" dirty="0">
                <a:solidFill>
                  <a:schemeClr val="accent2">
                    <a:lumMod val="7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ファイル</a:t>
            </a:r>
            <a:r>
              <a:rPr kumimoji="1" lang="en-US" altLang="ja-JP" sz="4000" dirty="0">
                <a:solidFill>
                  <a:schemeClr val="accent2">
                    <a:lumMod val="7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)</a:t>
            </a:r>
            <a:endParaRPr kumimoji="1" lang="ja-JP" altLang="en-US" sz="4000" dirty="0">
              <a:solidFill>
                <a:schemeClr val="accent2">
                  <a:lumMod val="75000"/>
                </a:schemeClr>
              </a:solidFill>
              <a:latin typeface="HGSGothicE" panose="020B0900000000000000" pitchFamily="34" charset="-128"/>
              <a:ea typeface="HGSGothicE" panose="020B0900000000000000" pitchFamily="34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292E07-46DE-BB30-3720-D3FE97918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595" y="1716262"/>
            <a:ext cx="10764982" cy="4433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・</a:t>
            </a:r>
            <a:r>
              <a:rPr lang="en-US" altLang="ja-JP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スプレッドシート用管理プログラム </a:t>
            </a:r>
            <a:endParaRPr lang="en-US" altLang="ja-JP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lang="en-US" altLang="ja-JP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・</a:t>
            </a:r>
            <a:r>
              <a:rPr lang="en-US" altLang="ja-JP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Remo3 </a:t>
            </a:r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からのデータ取得用プログラム </a:t>
            </a:r>
            <a:endParaRPr lang="en-US" altLang="ja-JP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lang="en-US" altLang="ja-JP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・センサデータ用管理プログラム </a:t>
            </a:r>
            <a:r>
              <a:rPr lang="en-US" altLang="ja-JP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(</a:t>
            </a:r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室内</a:t>
            </a:r>
            <a:r>
              <a:rPr lang="ja-JP" altLang="en-US" sz="3200">
                <a:latin typeface="MS Gothic" panose="020B0609070205080204" pitchFamily="49" charset="-128"/>
                <a:ea typeface="MS Gothic" panose="020B0609070205080204" pitchFamily="49" charset="-128"/>
              </a:rPr>
              <a:t>の温度・湿度</a:t>
            </a:r>
            <a:r>
              <a:rPr lang="en-US" altLang="ja-JP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)</a:t>
            </a:r>
          </a:p>
          <a:p>
            <a:pPr marL="0" indent="0">
              <a:buNone/>
            </a:pPr>
            <a:endParaRPr lang="en-US" altLang="ja-JP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・エアコン操作用プログラム </a:t>
            </a:r>
            <a:r>
              <a:rPr lang="en-US" altLang="ja-JP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(</a:t>
            </a:r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ユーザ設定、稼働状況、室内の温度、設定情報確認に応じて操作</a:t>
            </a:r>
            <a:r>
              <a:rPr lang="en-US" altLang="ja-JP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) </a:t>
            </a:r>
          </a:p>
          <a:p>
            <a:pPr marL="0" indent="0">
              <a:buNone/>
            </a:pPr>
            <a:endParaRPr lang="en-US" altLang="ja-JP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8C00169-343E-74C6-F113-CCD1C24299C2}"/>
              </a:ext>
            </a:extLst>
          </p:cNvPr>
          <p:cNvCxnSpPr>
            <a:cxnSpLocks/>
          </p:cNvCxnSpPr>
          <p:nvPr/>
        </p:nvCxnSpPr>
        <p:spPr>
          <a:xfrm>
            <a:off x="10955956" y="6127752"/>
            <a:ext cx="0" cy="623454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A985DAA-ED42-B3F3-169B-861557D4B77C}"/>
              </a:ext>
            </a:extLst>
          </p:cNvPr>
          <p:cNvSpPr txBox="1"/>
          <p:nvPr/>
        </p:nvSpPr>
        <p:spPr>
          <a:xfrm>
            <a:off x="11100480" y="612775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続き</a:t>
            </a:r>
            <a:endParaRPr kumimoji="1" lang="ja-JP" altLang="en-US"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8477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>
            <a:lumMod val="10000"/>
            <a:lumOff val="90000"/>
          </a:schemeClr>
        </a:solidFill>
        <a:ln w="63500">
          <a:solidFill>
            <a:schemeClr val="tx2">
              <a:lumMod val="25000"/>
              <a:lumOff val="75000"/>
            </a:schemeClr>
          </a:solidFill>
        </a:ln>
      </a:spPr>
      <a:bodyPr rtlCol="0" anchor="ctr"/>
      <a:lstStyle>
        <a:defPPr algn="ctr">
          <a:defRPr kumimoji="1">
            <a:solidFill>
              <a:schemeClr val="accent2">
                <a:lumMod val="75000"/>
              </a:schemeClr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2283</TotalTime>
  <Words>428</Words>
  <Application>Microsoft Macintosh PowerPoint</Application>
  <PresentationFormat>ワイド画面</PresentationFormat>
  <Paragraphs>66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21" baseType="lpstr">
      <vt:lpstr>HGSGothicE</vt:lpstr>
      <vt:lpstr>MS Gothic</vt:lpstr>
      <vt:lpstr>MS Gothic</vt:lpstr>
      <vt:lpstr>游ゴシック</vt:lpstr>
      <vt:lpstr>游ゴシック Light</vt:lpstr>
      <vt:lpstr>Arial</vt:lpstr>
      <vt:lpstr>Calibri</vt:lpstr>
      <vt:lpstr>Office テーマ</vt:lpstr>
      <vt:lpstr>中間発表</vt:lpstr>
      <vt:lpstr>1 要求仕様</vt:lpstr>
      <vt:lpstr>システムの概要</vt:lpstr>
      <vt:lpstr>PowerPoint プレゼンテーション</vt:lpstr>
      <vt:lpstr>PowerPoint プレゼンテーション</vt:lpstr>
      <vt:lpstr>想定する利用者</vt:lpstr>
      <vt:lpstr>2 設計</vt:lpstr>
      <vt:lpstr>PowerPoint プレゼンテーション</vt:lpstr>
      <vt:lpstr>必要なモジュール(.gsファイル)</vt:lpstr>
      <vt:lpstr>PowerPoint プレゼンテーション</vt:lpstr>
      <vt:lpstr>3 プロジェクト計画</vt:lpstr>
      <vt:lpstr>開発体制</vt:lpstr>
      <vt:lpstr>開発スケジュール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中間発表</dc:title>
  <dc:creator>千田 唯人(is0728vf)</dc:creator>
  <cp:lastModifiedBy>阿曽 有作(is0708ve)</cp:lastModifiedBy>
  <cp:revision>21</cp:revision>
  <dcterms:created xsi:type="dcterms:W3CDTF">2024-06-12T16:10:39Z</dcterms:created>
  <dcterms:modified xsi:type="dcterms:W3CDTF">2024-06-18T02:01:06Z</dcterms:modified>
</cp:coreProperties>
</file>