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7" r:id="rId6"/>
    <p:sldId id="262" r:id="rId7"/>
    <p:sldId id="258" r:id="rId8"/>
    <p:sldId id="263" r:id="rId9"/>
    <p:sldId id="264" r:id="rId10"/>
    <p:sldId id="268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4620"/>
  </p:normalViewPr>
  <p:slideViewPr>
    <p:cSldViewPr snapToGrid="0">
      <p:cViewPr varScale="1">
        <p:scale>
          <a:sx n="88" d="100"/>
          <a:sy n="88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5628-074B-4687-AA48-D57745DE35CD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52B4-9BB4-45B5-BA60-A1AAC0124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1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88DF5-6B5D-18C1-1768-4B16F16B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1502F-3CD9-60C2-8038-D4CFFC31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37D62-5651-ECA4-99BE-6A302479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1F17E-D602-7DE2-EC3B-CB27FC8A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6661-AB9E-7A1E-71FD-5E2703E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9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40C00-FD9E-5597-3577-3C7FEA5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B9E97-EBEE-7248-4D9C-AF4B73A2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27A6-6567-0DAE-9633-2AFD94C8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F02E8-8778-E1F3-CCC2-BFDED39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A905-C66D-18BC-B580-41B9ACE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9B8B8-7A29-E141-8CD5-C2BF697F3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A5132C-EBD6-8E08-A2AF-D86DE382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B135C-B38C-8EC0-DDA0-AA51F647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EA950-C00E-6DAC-26F3-3F66D1FD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48A90-7418-F99D-B1BB-FF63AE9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9C32-4A0E-8846-FF5F-9B36BC7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676FD-9307-8DAF-845B-336D4291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90EE-CE81-BD47-03FE-81DA332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96FF8-18FC-1834-3072-5B2D9F28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CE1B5-F63A-0442-415E-C74D1133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D1D23-851A-3DF7-F240-5158685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C28B93-1FB0-9DA8-693F-9BB6AAC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25BFF-BD35-ECC0-0AD7-5A54162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609D2-121F-5E2A-5F33-84F85CA4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2E4DC-49B4-EAE2-E2D7-607FAD41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C9597-21AB-2523-8EED-01960640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B04D2-C19A-CEE2-9F19-7D49D5D4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E96E09-4311-C1EA-8AC2-5B183B73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329DD-B0C4-9B20-589B-44D87FD7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EA88-8F4F-E045-6DCC-4EC0DADC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FC2B7-B336-00BC-851B-B35A7DD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789F8-180C-8538-70B8-1FCC36C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7BD8F-C3C6-E552-2078-7EDD1CB8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ABD61-9C68-B30E-A694-5587BEC5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4A83D-55D7-8D95-BFBA-B10DEADA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72A8B-F183-39D7-DF6C-D2F0351E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83FD04-0AB3-944E-93E3-34251179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DB0E7C-7F9C-6C14-5079-7CEDE85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27997-4FFB-503A-5461-A9311F17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D5C39-0B10-6650-0261-2F04341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18364D-139D-11D2-6407-AB70D39A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BC640-641A-E198-192F-1772057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CF205-CEFA-67AF-DB48-A55CDB2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C43B95-978B-CEDD-0F00-94E957D5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7633EB-6E11-691C-95AF-2F22D8F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5FBE64-D70B-F681-DCC6-7730C140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C9593-359F-ABEB-1810-71DE0B96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53559-3524-112C-0893-931B2F09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B09C26-AE6F-1CB3-07B1-3F9D181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CF444-C464-0622-EF05-3DBE711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DE43D-9A05-5E7B-41D5-CE7C4E34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F158C-179B-C87C-FA16-15B01D58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D3B0-FAE3-C366-7E4B-3EED837E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0ECD8D-2B8F-6491-87B3-4B7726AC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12A8-99FC-1926-125A-A2309470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6DD6E-2818-11D5-2802-7D8A01AA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FAE95-1151-44CB-39D8-BBC0261D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2C823-4315-8D8F-8403-A854CEEE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3C3B4-3A43-4CDC-A3D3-66F6B08E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AEB94-0ADF-0C19-C0DF-1AF96B8B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35197-01F4-5A78-5D18-DFA106B4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DF9EA-FE9D-F3EC-FDC3-EDA01E245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1A443-E88F-6940-88D9-6C90BAA6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B8EFC7-BDB9-C7CE-C5BF-D2C9DFD6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ja-JP" altLang="en-US" sz="8000" dirty="0">
                <a:latin typeface="MS Gothic" panose="020B0609070205080204" pitchFamily="49" charset="-128"/>
                <a:ea typeface="MS Gothic" panose="020B0609070205080204" pitchFamily="49" charset="-128"/>
              </a:rPr>
              <a:t>中間発表</a:t>
            </a:r>
            <a:endParaRPr kumimoji="1" lang="ja-JP" altLang="en-US" sz="8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20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951FE-D981-83BB-09A0-8F4E4B8E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132" y="1728519"/>
            <a:ext cx="11708609" cy="4193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ユーザー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の現在位置特定用の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プログラム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(.swift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ファイル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自宅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の位置情報用のプログラム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(Geolocation API)</a:t>
            </a: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範囲内外の判定するプログラム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距離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の計算 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ハバーシンの公式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801B7A-36EC-6EF2-E384-F8BE1D5C16BC}"/>
              </a:ext>
            </a:extLst>
          </p:cNvPr>
          <p:cNvSpPr txBox="1"/>
          <p:nvPr/>
        </p:nvSpPr>
        <p:spPr>
          <a:xfrm>
            <a:off x="340111" y="571405"/>
            <a:ext cx="7443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endParaRPr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36324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7BC4F8-6D7E-24C9-AEDB-60ECCF60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4290"/>
            <a:ext cx="10506455" cy="12667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 </a:t>
            </a:r>
            <a:r>
              <a:rPr kumimoji="1"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プロジェクト計画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99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A3F59-63D4-CA69-5CFF-535C5D9E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521242"/>
            <a:ext cx="2707888" cy="77229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開発体制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C7FF76-23F5-B162-E896-AC41B3C4D72F}"/>
              </a:ext>
            </a:extLst>
          </p:cNvPr>
          <p:cNvSpPr/>
          <p:nvPr/>
        </p:nvSpPr>
        <p:spPr>
          <a:xfrm>
            <a:off x="7364875" y="4363749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9F11FC-B5B3-1A84-E0AD-C5E6CD2B15C9}"/>
              </a:ext>
            </a:extLst>
          </p:cNvPr>
          <p:cNvSpPr/>
          <p:nvPr/>
        </p:nvSpPr>
        <p:spPr>
          <a:xfrm>
            <a:off x="7295602" y="2971800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E29C4F-B378-3187-83F7-A0E276063733}"/>
              </a:ext>
            </a:extLst>
          </p:cNvPr>
          <p:cNvSpPr/>
          <p:nvPr/>
        </p:nvSpPr>
        <p:spPr>
          <a:xfrm>
            <a:off x="347547" y="2971800"/>
            <a:ext cx="5334000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961C12-7237-F22B-39BC-E7795D774C9E}"/>
              </a:ext>
            </a:extLst>
          </p:cNvPr>
          <p:cNvSpPr/>
          <p:nvPr/>
        </p:nvSpPr>
        <p:spPr>
          <a:xfrm>
            <a:off x="7295602" y="1579851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4D3BDC-801B-F140-DFED-9B92AE7D4334}"/>
              </a:ext>
            </a:extLst>
          </p:cNvPr>
          <p:cNvSpPr txBox="1"/>
          <p:nvPr/>
        </p:nvSpPr>
        <p:spPr>
          <a:xfrm>
            <a:off x="305978" y="3198166"/>
            <a:ext cx="537556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3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リーダー</a:t>
            </a:r>
            <a:r>
              <a:rPr lang="ja-JP" altLang="en-US" sz="23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兼開発文書責任者</a:t>
            </a:r>
            <a:r>
              <a:rPr kumimoji="1" lang="ja-JP" altLang="en-US" sz="23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：山元雅貴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C39F8A-E5CC-A8E9-2472-62A7FC66F265}"/>
              </a:ext>
            </a:extLst>
          </p:cNvPr>
          <p:cNvSpPr txBox="1"/>
          <p:nvPr/>
        </p:nvSpPr>
        <p:spPr>
          <a:xfrm>
            <a:off x="7364875" y="1834359"/>
            <a:ext cx="435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開発文書責任者</a:t>
            </a:r>
            <a:r>
              <a:rPr kumimoji="1"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kumimoji="1" lang="en-US" altLang="ja-JP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WU </a:t>
            </a:r>
            <a:r>
              <a:rPr kumimoji="1" lang="en-US" altLang="ja-JP" sz="24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Junting</a:t>
            </a:r>
            <a:endParaRPr kumimoji="1" lang="ja-JP" altLang="en-US" sz="24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A1B89-3F64-F08E-82FC-6265FD80CE06}"/>
              </a:ext>
            </a:extLst>
          </p:cNvPr>
          <p:cNvSpPr txBox="1"/>
          <p:nvPr/>
        </p:nvSpPr>
        <p:spPr>
          <a:xfrm>
            <a:off x="7413366" y="3198166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プログラム責任者</a:t>
            </a:r>
            <a:r>
              <a:rPr kumimoji="1"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：阿曽有作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972C02-B311-4027-8A7B-ECFB8A98B13E}"/>
              </a:ext>
            </a:extLst>
          </p:cNvPr>
          <p:cNvSpPr txBox="1"/>
          <p:nvPr/>
        </p:nvSpPr>
        <p:spPr>
          <a:xfrm>
            <a:off x="7413366" y="4629880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発表資料責任者</a:t>
            </a:r>
            <a:r>
              <a:rPr kumimoji="1"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：千田唯人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5189302-35AF-0D5C-F3FD-45F6086EAF8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681547" y="3421304"/>
            <a:ext cx="1614055" cy="7696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6078490-DD6B-BA20-E6D5-C6A78DC2F780}"/>
              </a:ext>
            </a:extLst>
          </p:cNvPr>
          <p:cNvCxnSpPr>
            <a:cxnSpLocks/>
          </p:cNvCxnSpPr>
          <p:nvPr/>
        </p:nvCxnSpPr>
        <p:spPr>
          <a:xfrm>
            <a:off x="6388131" y="2022763"/>
            <a:ext cx="0" cy="281940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E440FFE-1828-E7C0-7E67-95A75B65AC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88131" y="2037051"/>
            <a:ext cx="907471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B9FC4DC-0FFE-EA29-4ECF-FD1F532C5328}"/>
              </a:ext>
            </a:extLst>
          </p:cNvPr>
          <p:cNvCxnSpPr>
            <a:cxnSpLocks/>
          </p:cNvCxnSpPr>
          <p:nvPr/>
        </p:nvCxnSpPr>
        <p:spPr>
          <a:xfrm>
            <a:off x="6388131" y="4828742"/>
            <a:ext cx="976744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10EAD-0609-5A36-6D24-DF17BF4F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0"/>
            <a:ext cx="4835236" cy="94413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開発スケジュール</a:t>
            </a:r>
          </a:p>
        </p:txBody>
      </p:sp>
      <p:pic>
        <p:nvPicPr>
          <p:cNvPr id="5" name="コンテンツ プレースホルダー 4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0B6BCDF6-5B6F-33C0-D987-7751E20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886692"/>
            <a:ext cx="11949544" cy="5839690"/>
          </a:xfrm>
        </p:spPr>
      </p:pic>
    </p:spTree>
    <p:extLst>
      <p:ext uri="{BB962C8B-B14F-4D97-AF65-F5344CB8AC3E}">
        <p14:creationId xmlns:p14="http://schemas.microsoft.com/office/powerpoint/2010/main" val="62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C874CE-2DDD-0A13-86DF-9F52D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18068"/>
            <a:ext cx="10506455" cy="144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en-US" altLang="ja-JP" sz="80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要求</a:t>
            </a:r>
            <a:r>
              <a:rPr lang="ja-JP" altLang="en-US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仕様</a:t>
            </a:r>
            <a:endParaRPr kumimoji="1" lang="en-US" altLang="ja-JP" sz="8000" kern="12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316EC-9A06-B5C1-C791-C6D93E7C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588151"/>
            <a:ext cx="4224454" cy="660786"/>
          </a:xfrm>
        </p:spPr>
        <p:txBody>
          <a:bodyPr>
            <a:normAutofit fontScale="90000"/>
          </a:bodyPr>
          <a:lstStyle/>
          <a:p>
            <a:r>
              <a:rPr kumimoji="1" lang="ja-JP" altLang="en-US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システムの概要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B54ED4A-A81F-5261-5A21-03E8F0F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8" y="1738540"/>
            <a:ext cx="10515600" cy="2557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kumimoji="1"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外出または帰宅に応じて自動でエアコンを稼働、停止、操作</a:t>
            </a:r>
            <a:endParaRPr kumimoji="1"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kumimoji="1"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ユーザは</a:t>
            </a:r>
            <a:r>
              <a:rPr kumimoji="1"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kumimoji="1"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でエアコンやシステムの稼働条件の設定や参照することができる。</a:t>
            </a:r>
            <a:endParaRPr kumimoji="1" lang="ja-JP" altLang="en-US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6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D4B51-BF81-DC4B-17FA-418D7F6D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787510"/>
            <a:ext cx="11292114" cy="4925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ユーザ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はエアコンの設定温度、稼働・停止範囲と自宅の位置</a:t>
            </a: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を任意に設定できること</a:t>
            </a: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28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位置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情報からユーザと家までの距離を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計測し、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設定範囲と比較してエアコンを条件に沿った操作が できること</a:t>
            </a: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28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ユーザ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が </a:t>
            </a:r>
            <a:r>
              <a:rPr lang="en-US" altLang="ja-JP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を通じて設定の変更ができること</a:t>
            </a: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28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ユーザ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が </a:t>
            </a:r>
            <a:r>
              <a:rPr lang="en-US" altLang="ja-JP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を通じて設定・エアコン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の状態・室内の気温および湿度を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確認できること 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DA4B9-159E-227C-7B46-5CC7D7A79D66}"/>
              </a:ext>
            </a:extLst>
          </p:cNvPr>
          <p:cNvSpPr txBox="1"/>
          <p:nvPr/>
        </p:nvSpPr>
        <p:spPr>
          <a:xfrm>
            <a:off x="334537" y="5607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機能要求</a:t>
            </a:r>
            <a:endParaRPr kumimoji="1" lang="en-US" altLang="ja-JP" sz="4000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8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C6143-A3AF-5931-D6CC-7B677CDC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8" y="1749741"/>
            <a:ext cx="10515600" cy="3973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◆ユーザの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設定要求が不可能または過剰な時に要求を否定できること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◆要求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を否定した場合に 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lang="en-US" altLang="ja-JP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を通じてその旨を返答できること</a:t>
            </a:r>
            <a:endParaRPr kumimoji="1" lang="ja-JP" altLang="en-US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C9634E-C39D-4E39-9218-DD33257B9FC6}"/>
              </a:ext>
            </a:extLst>
          </p:cNvPr>
          <p:cNvSpPr txBox="1"/>
          <p:nvPr/>
        </p:nvSpPr>
        <p:spPr>
          <a:xfrm>
            <a:off x="334538" y="5687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非機能要求</a:t>
            </a:r>
          </a:p>
        </p:txBody>
      </p:sp>
    </p:spTree>
    <p:extLst>
      <p:ext uri="{BB962C8B-B14F-4D97-AF65-F5344CB8AC3E}">
        <p14:creationId xmlns:p14="http://schemas.microsoft.com/office/powerpoint/2010/main" val="7922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DEE82-33F3-AD06-AC31-33366F5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81" y="543545"/>
            <a:ext cx="3834161" cy="72769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想定する利用者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FDA5D818-8AFB-6789-55E6-F9D6CBD1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89" y="3711888"/>
            <a:ext cx="2543639" cy="2099398"/>
          </a:xfrm>
          <a:prstGeom prst="rect">
            <a:avLst/>
          </a:prstGeom>
        </p:spPr>
      </p:pic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AD8CC077-EC34-FF93-1B2E-DA337CA20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5" y="3711888"/>
            <a:ext cx="2543639" cy="2095572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7F871DFF-0EA5-126A-C611-89CE73ACC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33" y="375909"/>
            <a:ext cx="2172288" cy="206857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4D7C2B9-344F-DE0E-54AC-F421753C8D7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496457" y="2876061"/>
            <a:ext cx="3641043" cy="552939"/>
          </a:xfrm>
          <a:prstGeom prst="line">
            <a:avLst/>
          </a:prstGeom>
          <a:ln w="889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BCCF81F-D7B1-819E-109F-AF0F6B51F68F}"/>
              </a:ext>
            </a:extLst>
          </p:cNvPr>
          <p:cNvCxnSpPr>
            <a:cxnSpLocks/>
          </p:cNvCxnSpPr>
          <p:nvPr/>
        </p:nvCxnSpPr>
        <p:spPr>
          <a:xfrm flipH="1" flipV="1">
            <a:off x="6091812" y="2879921"/>
            <a:ext cx="3595358" cy="528771"/>
          </a:xfrm>
          <a:prstGeom prst="line">
            <a:avLst/>
          </a:prstGeom>
          <a:ln w="889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1441ECC-E892-F825-69EE-4A32D572F39F}"/>
              </a:ext>
            </a:extLst>
          </p:cNvPr>
          <p:cNvCxnSpPr>
            <a:cxnSpLocks/>
          </p:cNvCxnSpPr>
          <p:nvPr/>
        </p:nvCxnSpPr>
        <p:spPr>
          <a:xfrm>
            <a:off x="6100188" y="2884392"/>
            <a:ext cx="0" cy="564917"/>
          </a:xfrm>
          <a:prstGeom prst="line">
            <a:avLst/>
          </a:prstGeom>
          <a:ln w="889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8D8BA6-B0C2-9F6F-6C0E-EFF3EFA53B69}"/>
              </a:ext>
            </a:extLst>
          </p:cNvPr>
          <p:cNvSpPr txBox="1"/>
          <p:nvPr/>
        </p:nvSpPr>
        <p:spPr>
          <a:xfrm>
            <a:off x="3947637" y="2475951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iPhone</a:t>
            </a:r>
            <a:r>
              <a:rPr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を持っていてエアコン所有者</a:t>
            </a:r>
            <a:endParaRPr kumimoji="1" lang="ja-JP" altLang="en-US" sz="2000" b="1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015C18-B54F-10AD-A4AA-F5338A28566B}"/>
              </a:ext>
            </a:extLst>
          </p:cNvPr>
          <p:cNvSpPr txBox="1"/>
          <p:nvPr/>
        </p:nvSpPr>
        <p:spPr>
          <a:xfrm>
            <a:off x="345602" y="5921437"/>
            <a:ext cx="3842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外出時に電源を落とすことを</a:t>
            </a:r>
            <a:endParaRPr kumimoji="1" lang="en-US" altLang="ja-JP" sz="2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忘れるもしくは面倒と感じる人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6F53C2C-1A81-F842-CDAA-002E9F28D2A8}"/>
              </a:ext>
            </a:extLst>
          </p:cNvPr>
          <p:cNvSpPr txBox="1"/>
          <p:nvPr/>
        </p:nvSpPr>
        <p:spPr>
          <a:xfrm>
            <a:off x="4341301" y="5921437"/>
            <a:ext cx="4104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帰宅時に家の室温に</a:t>
            </a:r>
            <a:endParaRPr kumimoji="1" lang="en-US" altLang="ja-JP" sz="2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暑いまたは寒いなど不満を持つ人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A1B1F65-E118-9B65-F50C-5D159B09EA36}"/>
              </a:ext>
            </a:extLst>
          </p:cNvPr>
          <p:cNvSpPr txBox="1"/>
          <p:nvPr/>
        </p:nvSpPr>
        <p:spPr>
          <a:xfrm>
            <a:off x="9292135" y="612978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電気代に困る人</a:t>
            </a:r>
            <a:endParaRPr kumimoji="1" lang="ja-JP" altLang="en-US" sz="2000" b="1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56" name="図 5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583C8513-2F5B-9B95-025B-9723D3556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41" y="3818856"/>
            <a:ext cx="1743873" cy="2102581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D8817654-98CE-2B54-D7F8-59AA0A17F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14" y="3785908"/>
            <a:ext cx="1645084" cy="2068571"/>
          </a:xfrm>
          <a:prstGeom prst="rect">
            <a:avLst/>
          </a:prstGeom>
        </p:spPr>
      </p:pic>
      <p:pic>
        <p:nvPicPr>
          <p:cNvPr id="59" name="図 5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02E8BF8-0F52-9C0A-8CC1-0A33A6D03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40" y="150433"/>
            <a:ext cx="2667001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85CBCE-B7F0-6C7D-30C7-7BDC5F0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 </a:t>
            </a:r>
            <a:r>
              <a:rPr kumimoji="1"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設計</a:t>
            </a:r>
            <a:endParaRPr kumimoji="1" lang="ja-JP" altLang="en-US" sz="8000" kern="12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スプレッドシートがなにげに便利！Googleドライブでいくらでも作れます - シン・チャンネル ブログ">
            <a:extLst>
              <a:ext uri="{FF2B5EF4-FFF2-40B4-BE49-F238E27FC236}">
                <a16:creationId xmlns:a16="http://schemas.microsoft.com/office/drawing/2014/main" id="{C66DAE0C-EAF4-0EA7-A69B-0034B48C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975" y="3429000"/>
            <a:ext cx="1774138" cy="18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713DCC-C8F4-83D4-3570-195C6546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04" y="3832937"/>
            <a:ext cx="1197166" cy="1144474"/>
          </a:xfrm>
          <a:prstGeom prst="rect">
            <a:avLst/>
          </a:prstGeom>
        </p:spPr>
      </p:pic>
      <p:pic>
        <p:nvPicPr>
          <p:cNvPr id="46" name="図 45" descr="ipod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EA29994F-BC4A-EA23-F0A4-10E5FA21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23" y="3472710"/>
            <a:ext cx="1774139" cy="1752169"/>
          </a:xfrm>
          <a:prstGeom prst="rect">
            <a:avLst/>
          </a:prstGeom>
        </p:spPr>
      </p:pic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9BADA238-9E19-6E75-5BA6-6222E7D4C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295"/>
            <a:ext cx="2667001" cy="2667001"/>
          </a:xfrm>
          <a:prstGeom prst="rect">
            <a:avLst/>
          </a:prstGeom>
        </p:spPr>
      </p:pic>
      <p:pic>
        <p:nvPicPr>
          <p:cNvPr id="50" name="図 4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19D6CA1-75DD-020B-5A4E-62427BD81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59" y="100734"/>
            <a:ext cx="1999045" cy="1999045"/>
          </a:xfrm>
          <a:prstGeom prst="rect">
            <a:avLst/>
          </a:prstGeom>
        </p:spPr>
      </p:pic>
      <p:pic>
        <p:nvPicPr>
          <p:cNvPr id="52" name="図 51" descr="シャツ, 時計 が含まれている画像&#10;&#10;自動的に生成された説明">
            <a:extLst>
              <a:ext uri="{FF2B5EF4-FFF2-40B4-BE49-F238E27FC236}">
                <a16:creationId xmlns:a16="http://schemas.microsoft.com/office/drawing/2014/main" id="{03ECB561-2B4B-2721-37A2-ECBD26B69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30" y="-90756"/>
            <a:ext cx="2010228" cy="2010228"/>
          </a:xfrm>
          <a:prstGeom prst="rect">
            <a:avLst/>
          </a:prstGeom>
        </p:spPr>
      </p:pic>
      <p:sp>
        <p:nvSpPr>
          <p:cNvPr id="55" name="右矢印 54">
            <a:extLst>
              <a:ext uri="{FF2B5EF4-FFF2-40B4-BE49-F238E27FC236}">
                <a16:creationId xmlns:a16="http://schemas.microsoft.com/office/drawing/2014/main" id="{EFCDAB2D-2ADE-AF0E-E4DF-525A6CDEEB79}"/>
              </a:ext>
            </a:extLst>
          </p:cNvPr>
          <p:cNvSpPr/>
          <p:nvPr/>
        </p:nvSpPr>
        <p:spPr>
          <a:xfrm flipV="1">
            <a:off x="7355384" y="4450893"/>
            <a:ext cx="1382397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3BB531-16A9-F53F-609D-B0AD5EFDDB6B}"/>
              </a:ext>
            </a:extLst>
          </p:cNvPr>
          <p:cNvSpPr txBox="1"/>
          <p:nvPr/>
        </p:nvSpPr>
        <p:spPr>
          <a:xfrm>
            <a:off x="7025349" y="5002940"/>
            <a:ext cx="44262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ユーザが設定を変更した場合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・エアコンの温度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・稼働</a:t>
            </a:r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・停止</a:t>
            </a: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範囲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稼働・停止範囲の条件に当てはまる場合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・エアコンの状態・温度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・室内の</a:t>
            </a:r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気温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26CBE56-2089-6B06-5078-40C847361FBD}"/>
              </a:ext>
            </a:extLst>
          </p:cNvPr>
          <p:cNvSpPr txBox="1"/>
          <p:nvPr/>
        </p:nvSpPr>
        <p:spPr>
          <a:xfrm>
            <a:off x="6685771" y="2318865"/>
            <a:ext cx="254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境界値・初期値などの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ユーザ条件を設定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06A4BE-DCD7-D152-E7DD-C244071BCF71}"/>
              </a:ext>
            </a:extLst>
          </p:cNvPr>
          <p:cNvSpPr txBox="1"/>
          <p:nvPr/>
        </p:nvSpPr>
        <p:spPr>
          <a:xfrm>
            <a:off x="2315858" y="2138746"/>
            <a:ext cx="3959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エアコンを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を通じて稼働・停止・調整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設定範囲の条件に当てはまるとき</a:t>
            </a:r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F19CB8-F7C0-B827-E772-94E3E998B2AB}"/>
              </a:ext>
            </a:extLst>
          </p:cNvPr>
          <p:cNvSpPr txBox="1"/>
          <p:nvPr/>
        </p:nvSpPr>
        <p:spPr>
          <a:xfrm>
            <a:off x="2311226" y="5540477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室内の気温の情報を</a:t>
            </a:r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を通じて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ユーザが設定した時間ごとに取得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6FF60C8-01D4-D650-1C59-D978620A3ACA}"/>
              </a:ext>
            </a:extLst>
          </p:cNvPr>
          <p:cNvSpPr txBox="1"/>
          <p:nvPr/>
        </p:nvSpPr>
        <p:spPr>
          <a:xfrm>
            <a:off x="8966821" y="2981586"/>
            <a:ext cx="277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5</a:t>
            </a: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分おきに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ユーザ</a:t>
            </a:r>
            <a:r>
              <a:rPr kumimoji="1" lang="ja-JP" alt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の位置情報を取得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17D3B663-C2F8-0B65-5A6F-472F6A4921DB}"/>
              </a:ext>
            </a:extLst>
          </p:cNvPr>
          <p:cNvSpPr/>
          <p:nvPr/>
        </p:nvSpPr>
        <p:spPr>
          <a:xfrm rot="5400000">
            <a:off x="6078907" y="2747129"/>
            <a:ext cx="1117746" cy="4571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4AFE5AEE-2D88-6AC9-6978-DEA503615173}"/>
              </a:ext>
            </a:extLst>
          </p:cNvPr>
          <p:cNvSpPr/>
          <p:nvPr/>
        </p:nvSpPr>
        <p:spPr>
          <a:xfrm rot="10800000">
            <a:off x="2740475" y="3283593"/>
            <a:ext cx="3013978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>
            <a:extLst>
              <a:ext uri="{FF2B5EF4-FFF2-40B4-BE49-F238E27FC236}">
                <a16:creationId xmlns:a16="http://schemas.microsoft.com/office/drawing/2014/main" id="{9BC9BFF1-4BA0-9ED6-8511-C55876481D59}"/>
              </a:ext>
            </a:extLst>
          </p:cNvPr>
          <p:cNvSpPr/>
          <p:nvPr/>
        </p:nvSpPr>
        <p:spPr>
          <a:xfrm>
            <a:off x="2740476" y="5224879"/>
            <a:ext cx="2990629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>
            <a:extLst>
              <a:ext uri="{FF2B5EF4-FFF2-40B4-BE49-F238E27FC236}">
                <a16:creationId xmlns:a16="http://schemas.microsoft.com/office/drawing/2014/main" id="{C44563D0-00AB-A8BA-CCE9-ED385C68116E}"/>
              </a:ext>
            </a:extLst>
          </p:cNvPr>
          <p:cNvSpPr/>
          <p:nvPr/>
        </p:nvSpPr>
        <p:spPr>
          <a:xfrm rot="9195403" flipV="1">
            <a:off x="7537992" y="3316572"/>
            <a:ext cx="1871915" cy="80337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A166FEFB-4479-89D4-3AE1-4A8226DD5046}"/>
              </a:ext>
            </a:extLst>
          </p:cNvPr>
          <p:cNvSpPr txBox="1"/>
          <p:nvPr/>
        </p:nvSpPr>
        <p:spPr>
          <a:xfrm>
            <a:off x="338914" y="554902"/>
            <a:ext cx="480131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システム処理の流れ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24A6C76D-5753-A480-C365-CFEB71CCE6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748" y="1826101"/>
            <a:ext cx="1064012" cy="1113790"/>
          </a:xfrm>
          <a:prstGeom prst="rect">
            <a:avLst/>
          </a:prstGeom>
        </p:spPr>
      </p:pic>
      <p:sp>
        <p:nvSpPr>
          <p:cNvPr id="4" name="右矢印 3">
            <a:extLst>
              <a:ext uri="{FF2B5EF4-FFF2-40B4-BE49-F238E27FC236}">
                <a16:creationId xmlns:a16="http://schemas.microsoft.com/office/drawing/2014/main" id="{FBF9050F-DC15-E46B-6BA6-58350C632023}"/>
              </a:ext>
            </a:extLst>
          </p:cNvPr>
          <p:cNvSpPr/>
          <p:nvPr/>
        </p:nvSpPr>
        <p:spPr>
          <a:xfrm rot="2261869">
            <a:off x="8635093" y="1248657"/>
            <a:ext cx="1117746" cy="4571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136D14-74AD-2614-0952-D60787534E59}"/>
              </a:ext>
            </a:extLst>
          </p:cNvPr>
          <p:cNvSpPr txBox="1"/>
          <p:nvPr/>
        </p:nvSpPr>
        <p:spPr>
          <a:xfrm>
            <a:off x="9285648" y="819664"/>
            <a:ext cx="18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位置情報を送信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3D9B-7791-0DED-0214-7604BFEA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6" y="533184"/>
            <a:ext cx="7333785" cy="7603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</a:t>
            </a:r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なモジュール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92E07-46DE-BB30-3720-D3FE9791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595" y="1716262"/>
            <a:ext cx="10764982" cy="443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スプレッドシート用管理プログラム 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Remo3 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からのデータ取得用プログラム 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◆センサデータ用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管理プログラム 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室内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の温度・湿度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◆エアコン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操作用プログラム 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ユーザ設定、稼働状況、室内の温度、設定情報確認に応じて操作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) 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8C00169-343E-74C6-F113-CCD1C24299C2}"/>
              </a:ext>
            </a:extLst>
          </p:cNvPr>
          <p:cNvCxnSpPr>
            <a:cxnSpLocks/>
          </p:cNvCxnSpPr>
          <p:nvPr/>
        </p:nvCxnSpPr>
        <p:spPr>
          <a:xfrm>
            <a:off x="10955956" y="6127752"/>
            <a:ext cx="0" cy="62345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985DAA-ED42-B3F3-169B-861557D4B77C}"/>
              </a:ext>
            </a:extLst>
          </p:cNvPr>
          <p:cNvSpPr txBox="1"/>
          <p:nvPr/>
        </p:nvSpPr>
        <p:spPr>
          <a:xfrm>
            <a:off x="11100480" y="61277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続き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4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10000"/>
            <a:lumOff val="90000"/>
          </a:schemeClr>
        </a:solidFill>
        <a:ln w="63500">
          <a:solidFill>
            <a:schemeClr val="tx2">
              <a:lumMod val="25000"/>
              <a:lumOff val="75000"/>
            </a:schemeClr>
          </a:solidFill>
        </a:ln>
      </a:spPr>
      <a:bodyPr rtlCol="0" anchor="ctr"/>
      <a:lstStyle>
        <a:defPPr algn="ctr">
          <a:defRPr kumimoji="1">
            <a:solidFill>
              <a:schemeClr val="accent2">
                <a:lumMod val="75000"/>
              </a:schemeClr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</TotalTime>
  <Words>432</Words>
  <Application>Microsoft Macintosh PowerPoint</Application>
  <PresentationFormat>ワイド画面</PresentationFormat>
  <Paragraphs>68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HGSGothicE</vt:lpstr>
      <vt:lpstr>MS Gothic</vt:lpstr>
      <vt:lpstr>MS Gothic</vt:lpstr>
      <vt:lpstr>游ゴシック</vt:lpstr>
      <vt:lpstr>游ゴシック Light</vt:lpstr>
      <vt:lpstr>Arial</vt:lpstr>
      <vt:lpstr>Calibri</vt:lpstr>
      <vt:lpstr>Office テーマ</vt:lpstr>
      <vt:lpstr>中間発表</vt:lpstr>
      <vt:lpstr>1 要求仕様</vt:lpstr>
      <vt:lpstr>システムの概要</vt:lpstr>
      <vt:lpstr>PowerPoint プレゼンテーション</vt:lpstr>
      <vt:lpstr>PowerPoint プレゼンテーション</vt:lpstr>
      <vt:lpstr>想定する利用者</vt:lpstr>
      <vt:lpstr>2 設計</vt:lpstr>
      <vt:lpstr>PowerPoint プレゼンテーション</vt:lpstr>
      <vt:lpstr>必要なモジュール</vt:lpstr>
      <vt:lpstr>PowerPoint プレゼンテーション</vt:lpstr>
      <vt:lpstr>3 プロジェクト計画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千田 唯人(is0728vf)</dc:creator>
  <cp:lastModifiedBy>阿曽 有作(is0708ve)</cp:lastModifiedBy>
  <cp:revision>30</cp:revision>
  <dcterms:created xsi:type="dcterms:W3CDTF">2024-06-12T16:10:39Z</dcterms:created>
  <dcterms:modified xsi:type="dcterms:W3CDTF">2024-06-19T03:44:22Z</dcterms:modified>
</cp:coreProperties>
</file>