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60" r:id="rId6"/>
    <p:sldId id="270" r:id="rId7"/>
    <p:sldId id="258" r:id="rId8"/>
    <p:sldId id="257" r:id="rId9"/>
    <p:sldId id="274" r:id="rId10"/>
    <p:sldId id="273" r:id="rId11"/>
    <p:sldId id="264" r:id="rId12"/>
    <p:sldId id="265" r:id="rId13"/>
    <p:sldId id="269" r:id="rId14"/>
    <p:sldId id="268"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CD0C915-3FBA-4F33-A1D4-838483E1F919}">
          <p14:sldIdLst>
            <p14:sldId id="256"/>
            <p14:sldId id="260"/>
          </p14:sldIdLst>
        </p14:section>
        <p14:section name="何を作ったのか？" id="{26FD9065-ED4F-452A-961B-0486AFE0CB1C}">
          <p14:sldIdLst>
            <p14:sldId id="270"/>
            <p14:sldId id="258"/>
            <p14:sldId id="257"/>
          </p14:sldIdLst>
        </p14:section>
        <p14:section name="どのように作ったのか" id="{650D1CF2-CAAE-433D-8114-E11E6AA74A08}">
          <p14:sldIdLst>
            <p14:sldId id="274"/>
            <p14:sldId id="273"/>
          </p14:sldIdLst>
        </p14:section>
        <p14:section name="予定していた開発ができたか" id="{52B42E22-0EE8-4AB9-91A6-DFB38B14A916}">
          <p14:sldIdLst>
            <p14:sldId id="264"/>
            <p14:sldId id="265"/>
          </p14:sldIdLst>
        </p14:section>
        <p14:section name="感想" id="{D5498F72-CA41-4255-9275-9EB743724CC9}">
          <p14:sldIdLst>
            <p14:sldId id="269"/>
          </p14:sldIdLst>
        </p14:section>
        <p14:section name="デモンストレーション" id="{674A26AA-D21A-4F54-A2F8-FD5693CC1BA3}">
          <p14:sldIdLst>
            <p14:sldId id="26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4256C-8F88-4509-81D7-56E285D8ACB3}" v="140" dt="2024-07-17T04:43:31.296"/>
    <p1510:client id="{518D5C13-155C-4606-8D28-77A9644D9964}" v="58" dt="2024-07-17T05:32:54.433"/>
    <p1510:client id="{520529C4-94AD-47F6-AB74-187904B9894A}" v="70" dt="2024-07-17T05:10:38.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316DC8-C938-407D-9C0D-2CB9B75D1F8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4748DC0-B930-4C58-8190-6C1995236A06}">
      <dgm:prSet/>
      <dgm:spPr/>
      <dgm:t>
        <a:bodyPr/>
        <a:lstStyle/>
        <a:p>
          <a:pPr rtl="0"/>
          <a:r>
            <a:rPr lang="ja-JP"/>
            <a:t>室内の温度・湿度を取得し、情報を提示する。</a:t>
          </a:r>
          <a:endParaRPr lang="en-US"/>
        </a:p>
      </dgm:t>
    </dgm:pt>
    <dgm:pt modelId="{C4AC8C7F-8583-47D4-8ACC-83E2FF3503B3}" type="parTrans" cxnId="{02A42EBC-3E89-401F-BBBC-04F6D0DD328F}">
      <dgm:prSet/>
      <dgm:spPr/>
      <dgm:t>
        <a:bodyPr/>
        <a:lstStyle/>
        <a:p>
          <a:endParaRPr lang="en-US"/>
        </a:p>
      </dgm:t>
    </dgm:pt>
    <dgm:pt modelId="{C5031F06-601F-43EE-9DC0-16AE4535BC0C}" type="sibTrans" cxnId="{02A42EBC-3E89-401F-BBBC-04F6D0DD328F}">
      <dgm:prSet/>
      <dgm:spPr/>
      <dgm:t>
        <a:bodyPr/>
        <a:lstStyle/>
        <a:p>
          <a:endParaRPr lang="en-US"/>
        </a:p>
      </dgm:t>
    </dgm:pt>
    <dgm:pt modelId="{55DAC370-9A29-4C5D-9895-0EF2DE6FDAB3}">
      <dgm:prSet/>
      <dgm:spPr/>
      <dgm:t>
        <a:bodyPr/>
        <a:lstStyle/>
        <a:p>
          <a:pPr rtl="0"/>
          <a:r>
            <a:rPr lang="ja-JP"/>
            <a:t>温度・湿度から暑さ指数を計算し、警告を出す。</a:t>
          </a:r>
          <a:endParaRPr lang="en-US"/>
        </a:p>
      </dgm:t>
    </dgm:pt>
    <dgm:pt modelId="{80DC7767-40D7-40BD-857E-1A7757CE0EAD}" type="parTrans" cxnId="{E43B5493-2F18-43D1-AE20-B88FDF8632A7}">
      <dgm:prSet/>
      <dgm:spPr/>
      <dgm:t>
        <a:bodyPr/>
        <a:lstStyle/>
        <a:p>
          <a:endParaRPr lang="en-US"/>
        </a:p>
      </dgm:t>
    </dgm:pt>
    <dgm:pt modelId="{8CD69D41-3370-447B-BE9D-480FB6150F8A}" type="sibTrans" cxnId="{E43B5493-2F18-43D1-AE20-B88FDF8632A7}">
      <dgm:prSet/>
      <dgm:spPr/>
      <dgm:t>
        <a:bodyPr/>
        <a:lstStyle/>
        <a:p>
          <a:endParaRPr lang="en-US"/>
        </a:p>
      </dgm:t>
    </dgm:pt>
    <dgm:pt modelId="{0A5B4B28-C416-49DF-ADD3-5AF74C92841F}" type="pres">
      <dgm:prSet presAssocID="{FC316DC8-C938-407D-9C0D-2CB9B75D1F81}" presName="hierChild1" presStyleCnt="0">
        <dgm:presLayoutVars>
          <dgm:chPref val="1"/>
          <dgm:dir/>
          <dgm:animOne val="branch"/>
          <dgm:animLvl val="lvl"/>
          <dgm:resizeHandles/>
        </dgm:presLayoutVars>
      </dgm:prSet>
      <dgm:spPr/>
    </dgm:pt>
    <dgm:pt modelId="{2C1928E1-25BE-41DD-9586-BA7E6BEA6475}" type="pres">
      <dgm:prSet presAssocID="{94748DC0-B930-4C58-8190-6C1995236A06}" presName="hierRoot1" presStyleCnt="0"/>
      <dgm:spPr/>
    </dgm:pt>
    <dgm:pt modelId="{0C70ED4B-F881-408A-8EEC-0D13F2EC4867}" type="pres">
      <dgm:prSet presAssocID="{94748DC0-B930-4C58-8190-6C1995236A06}" presName="composite" presStyleCnt="0"/>
      <dgm:spPr/>
    </dgm:pt>
    <dgm:pt modelId="{1DFF9354-B7DB-4547-BCB1-EA63158EED39}" type="pres">
      <dgm:prSet presAssocID="{94748DC0-B930-4C58-8190-6C1995236A06}" presName="background" presStyleLbl="node0" presStyleIdx="0" presStyleCnt="2"/>
      <dgm:spPr/>
    </dgm:pt>
    <dgm:pt modelId="{69B211EC-6D41-453B-A88F-1A88753825C3}" type="pres">
      <dgm:prSet presAssocID="{94748DC0-B930-4C58-8190-6C1995236A06}" presName="text" presStyleLbl="fgAcc0" presStyleIdx="0" presStyleCnt="2">
        <dgm:presLayoutVars>
          <dgm:chPref val="3"/>
        </dgm:presLayoutVars>
      </dgm:prSet>
      <dgm:spPr/>
    </dgm:pt>
    <dgm:pt modelId="{5E3EFC86-F7D2-4774-B64A-B75CA1E25F4D}" type="pres">
      <dgm:prSet presAssocID="{94748DC0-B930-4C58-8190-6C1995236A06}" presName="hierChild2" presStyleCnt="0"/>
      <dgm:spPr/>
    </dgm:pt>
    <dgm:pt modelId="{A01A0246-305D-4883-A4B1-B0438003E569}" type="pres">
      <dgm:prSet presAssocID="{55DAC370-9A29-4C5D-9895-0EF2DE6FDAB3}" presName="hierRoot1" presStyleCnt="0"/>
      <dgm:spPr/>
    </dgm:pt>
    <dgm:pt modelId="{F25A592D-C2AD-46FB-A1D0-70A8E4A14497}" type="pres">
      <dgm:prSet presAssocID="{55DAC370-9A29-4C5D-9895-0EF2DE6FDAB3}" presName="composite" presStyleCnt="0"/>
      <dgm:spPr/>
    </dgm:pt>
    <dgm:pt modelId="{677B833A-8C00-48C5-8347-0DAA7AEC6232}" type="pres">
      <dgm:prSet presAssocID="{55DAC370-9A29-4C5D-9895-0EF2DE6FDAB3}" presName="background" presStyleLbl="node0" presStyleIdx="1" presStyleCnt="2"/>
      <dgm:spPr/>
    </dgm:pt>
    <dgm:pt modelId="{B788406D-F15F-4979-B3F7-199206D5B21E}" type="pres">
      <dgm:prSet presAssocID="{55DAC370-9A29-4C5D-9895-0EF2DE6FDAB3}" presName="text" presStyleLbl="fgAcc0" presStyleIdx="1" presStyleCnt="2">
        <dgm:presLayoutVars>
          <dgm:chPref val="3"/>
        </dgm:presLayoutVars>
      </dgm:prSet>
      <dgm:spPr/>
    </dgm:pt>
    <dgm:pt modelId="{5F44AAC4-6D35-41A6-B8AF-219574463C23}" type="pres">
      <dgm:prSet presAssocID="{55DAC370-9A29-4C5D-9895-0EF2DE6FDAB3}" presName="hierChild2" presStyleCnt="0"/>
      <dgm:spPr/>
    </dgm:pt>
  </dgm:ptLst>
  <dgm:cxnLst>
    <dgm:cxn modelId="{E7E2D325-2CF8-4011-ACAE-4291F0127C54}" type="presOf" srcId="{55DAC370-9A29-4C5D-9895-0EF2DE6FDAB3}" destId="{B788406D-F15F-4979-B3F7-199206D5B21E}" srcOrd="0" destOrd="0" presId="urn:microsoft.com/office/officeart/2005/8/layout/hierarchy1"/>
    <dgm:cxn modelId="{B04C6A51-6F85-4E6E-AD6D-3B8ECAEAA9B2}" type="presOf" srcId="{FC316DC8-C938-407D-9C0D-2CB9B75D1F81}" destId="{0A5B4B28-C416-49DF-ADD3-5AF74C92841F}" srcOrd="0" destOrd="0" presId="urn:microsoft.com/office/officeart/2005/8/layout/hierarchy1"/>
    <dgm:cxn modelId="{E43B5493-2F18-43D1-AE20-B88FDF8632A7}" srcId="{FC316DC8-C938-407D-9C0D-2CB9B75D1F81}" destId="{55DAC370-9A29-4C5D-9895-0EF2DE6FDAB3}" srcOrd="1" destOrd="0" parTransId="{80DC7767-40D7-40BD-857E-1A7757CE0EAD}" sibTransId="{8CD69D41-3370-447B-BE9D-480FB6150F8A}"/>
    <dgm:cxn modelId="{02A42EBC-3E89-401F-BBBC-04F6D0DD328F}" srcId="{FC316DC8-C938-407D-9C0D-2CB9B75D1F81}" destId="{94748DC0-B930-4C58-8190-6C1995236A06}" srcOrd="0" destOrd="0" parTransId="{C4AC8C7F-8583-47D4-8ACC-83E2FF3503B3}" sibTransId="{C5031F06-601F-43EE-9DC0-16AE4535BC0C}"/>
    <dgm:cxn modelId="{246D0BD5-5E50-44D8-AF3C-751C4557A30B}" type="presOf" srcId="{94748DC0-B930-4C58-8190-6C1995236A06}" destId="{69B211EC-6D41-453B-A88F-1A88753825C3}" srcOrd="0" destOrd="0" presId="urn:microsoft.com/office/officeart/2005/8/layout/hierarchy1"/>
    <dgm:cxn modelId="{57AB7C17-BB0B-4E60-A57E-84C8A3D08878}" type="presParOf" srcId="{0A5B4B28-C416-49DF-ADD3-5AF74C92841F}" destId="{2C1928E1-25BE-41DD-9586-BA7E6BEA6475}" srcOrd="0" destOrd="0" presId="urn:microsoft.com/office/officeart/2005/8/layout/hierarchy1"/>
    <dgm:cxn modelId="{0B0C07AA-6E95-4B6E-A45B-42DC24422CF5}" type="presParOf" srcId="{2C1928E1-25BE-41DD-9586-BA7E6BEA6475}" destId="{0C70ED4B-F881-408A-8EEC-0D13F2EC4867}" srcOrd="0" destOrd="0" presId="urn:microsoft.com/office/officeart/2005/8/layout/hierarchy1"/>
    <dgm:cxn modelId="{0F398CB9-2099-4BEC-A6E3-3C828CE68E32}" type="presParOf" srcId="{0C70ED4B-F881-408A-8EEC-0D13F2EC4867}" destId="{1DFF9354-B7DB-4547-BCB1-EA63158EED39}" srcOrd="0" destOrd="0" presId="urn:microsoft.com/office/officeart/2005/8/layout/hierarchy1"/>
    <dgm:cxn modelId="{3A204B00-8A12-4069-983A-CBE41D7ED8BD}" type="presParOf" srcId="{0C70ED4B-F881-408A-8EEC-0D13F2EC4867}" destId="{69B211EC-6D41-453B-A88F-1A88753825C3}" srcOrd="1" destOrd="0" presId="urn:microsoft.com/office/officeart/2005/8/layout/hierarchy1"/>
    <dgm:cxn modelId="{ACBF3CB2-A8E9-4280-BFE9-8B9AF9419E29}" type="presParOf" srcId="{2C1928E1-25BE-41DD-9586-BA7E6BEA6475}" destId="{5E3EFC86-F7D2-4774-B64A-B75CA1E25F4D}" srcOrd="1" destOrd="0" presId="urn:microsoft.com/office/officeart/2005/8/layout/hierarchy1"/>
    <dgm:cxn modelId="{AAD4ABE6-5DF8-4438-B4FE-7672892ACFA7}" type="presParOf" srcId="{0A5B4B28-C416-49DF-ADD3-5AF74C92841F}" destId="{A01A0246-305D-4883-A4B1-B0438003E569}" srcOrd="1" destOrd="0" presId="urn:microsoft.com/office/officeart/2005/8/layout/hierarchy1"/>
    <dgm:cxn modelId="{3D4C7E72-FD99-48F2-B734-9028E170AAD4}" type="presParOf" srcId="{A01A0246-305D-4883-A4B1-B0438003E569}" destId="{F25A592D-C2AD-46FB-A1D0-70A8E4A14497}" srcOrd="0" destOrd="0" presId="urn:microsoft.com/office/officeart/2005/8/layout/hierarchy1"/>
    <dgm:cxn modelId="{6E9D652A-0340-4688-AB12-B2F8373D04F5}" type="presParOf" srcId="{F25A592D-C2AD-46FB-A1D0-70A8E4A14497}" destId="{677B833A-8C00-48C5-8347-0DAA7AEC6232}" srcOrd="0" destOrd="0" presId="urn:microsoft.com/office/officeart/2005/8/layout/hierarchy1"/>
    <dgm:cxn modelId="{5DD8343D-756F-4F13-9010-9C0876AB2AC1}" type="presParOf" srcId="{F25A592D-C2AD-46FB-A1D0-70A8E4A14497}" destId="{B788406D-F15F-4979-B3F7-199206D5B21E}" srcOrd="1" destOrd="0" presId="urn:microsoft.com/office/officeart/2005/8/layout/hierarchy1"/>
    <dgm:cxn modelId="{0193993B-16BE-4A36-BED6-259C5503D33D}" type="presParOf" srcId="{A01A0246-305D-4883-A4B1-B0438003E569}" destId="{5F44AAC4-6D35-41A6-B8AF-219574463C2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F9354-B7DB-4547-BCB1-EA63158EED39}">
      <dsp:nvSpPr>
        <dsp:cNvPr id="0" name=""/>
        <dsp:cNvSpPr/>
      </dsp:nvSpPr>
      <dsp:spPr>
        <a:xfrm>
          <a:off x="1281" y="81306"/>
          <a:ext cx="4496337" cy="285517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211EC-6D41-453B-A88F-1A88753825C3}">
      <dsp:nvSpPr>
        <dsp:cNvPr id="0" name=""/>
        <dsp:cNvSpPr/>
      </dsp:nvSpPr>
      <dsp:spPr>
        <a:xfrm>
          <a:off x="500874" y="555919"/>
          <a:ext cx="4496337" cy="28551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r>
            <a:rPr lang="ja-JP" sz="4100" kern="1200"/>
            <a:t>室内の温度・湿度を取得し、情報を提示する。</a:t>
          </a:r>
          <a:endParaRPr lang="en-US" sz="4100" kern="1200"/>
        </a:p>
      </dsp:txBody>
      <dsp:txXfrm>
        <a:off x="584499" y="639544"/>
        <a:ext cx="4329087" cy="2687924"/>
      </dsp:txXfrm>
    </dsp:sp>
    <dsp:sp modelId="{677B833A-8C00-48C5-8347-0DAA7AEC6232}">
      <dsp:nvSpPr>
        <dsp:cNvPr id="0" name=""/>
        <dsp:cNvSpPr/>
      </dsp:nvSpPr>
      <dsp:spPr>
        <a:xfrm>
          <a:off x="5496805" y="81306"/>
          <a:ext cx="4496337" cy="285517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88406D-F15F-4979-B3F7-199206D5B21E}">
      <dsp:nvSpPr>
        <dsp:cNvPr id="0" name=""/>
        <dsp:cNvSpPr/>
      </dsp:nvSpPr>
      <dsp:spPr>
        <a:xfrm>
          <a:off x="5996398" y="555919"/>
          <a:ext cx="4496337" cy="28551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r>
            <a:rPr lang="ja-JP" sz="4100" kern="1200"/>
            <a:t>温度・湿度から暑さ指数を計算し、警告を出す。</a:t>
          </a:r>
          <a:endParaRPr lang="en-US" sz="4100" kern="1200"/>
        </a:p>
      </dsp:txBody>
      <dsp:txXfrm>
        <a:off x="6080023" y="639544"/>
        <a:ext cx="4329087" cy="26879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7FF3C-5EF8-4CED-8129-6F7F955CBE8D}" type="datetimeFigureOut">
              <a:rPr kumimoji="1" lang="ja-JP" altLang="en-US" smtClean="0"/>
              <a:t>2024/7/17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0E728-D9BC-40FB-BB5B-AEC03CDAE258}" type="slidenum">
              <a:rPr kumimoji="1" lang="ja-JP" altLang="en-US" smtClean="0"/>
              <a:t>‹#›</a:t>
            </a:fld>
            <a:endParaRPr kumimoji="1" lang="ja-JP" altLang="en-US"/>
          </a:p>
        </p:txBody>
      </p:sp>
    </p:spTree>
    <p:extLst>
      <p:ext uri="{BB962C8B-B14F-4D97-AF65-F5344CB8AC3E}">
        <p14:creationId xmlns:p14="http://schemas.microsoft.com/office/powerpoint/2010/main" val="17392112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320E728-D9BC-40FB-BB5B-AEC03CDAE258}" type="slidenum">
              <a:rPr kumimoji="1" lang="ja-JP" altLang="en-US" smtClean="0"/>
              <a:t>1</a:t>
            </a:fld>
            <a:endParaRPr kumimoji="1" lang="ja-JP" altLang="en-US"/>
          </a:p>
        </p:txBody>
      </p:sp>
    </p:spTree>
    <p:extLst>
      <p:ext uri="{BB962C8B-B14F-4D97-AF65-F5344CB8AC3E}">
        <p14:creationId xmlns:p14="http://schemas.microsoft.com/office/powerpoint/2010/main" val="41089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320E728-D9BC-40FB-BB5B-AEC03CDAE258}" type="slidenum">
              <a:rPr kumimoji="1" lang="ja-JP" altLang="en-US" smtClean="0"/>
              <a:t>6</a:t>
            </a:fld>
            <a:endParaRPr kumimoji="1" lang="ja-JP" altLang="en-US"/>
          </a:p>
        </p:txBody>
      </p:sp>
    </p:spTree>
    <p:extLst>
      <p:ext uri="{BB962C8B-B14F-4D97-AF65-F5344CB8AC3E}">
        <p14:creationId xmlns:p14="http://schemas.microsoft.com/office/powerpoint/2010/main" val="327683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320E728-D9BC-40FB-BB5B-AEC03CDAE258}" type="slidenum">
              <a:rPr kumimoji="1" lang="ja-JP" altLang="en-US" smtClean="0"/>
              <a:t>7</a:t>
            </a:fld>
            <a:endParaRPr kumimoji="1" lang="ja-JP" altLang="en-US"/>
          </a:p>
        </p:txBody>
      </p:sp>
    </p:spTree>
    <p:extLst>
      <p:ext uri="{BB962C8B-B14F-4D97-AF65-F5344CB8AC3E}">
        <p14:creationId xmlns:p14="http://schemas.microsoft.com/office/powerpoint/2010/main" val="147068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次の予定していた開発との差異についてです。</a:t>
            </a:r>
            <a:endParaRPr kumimoji="1" lang="en-US" altLang="ja-JP"/>
          </a:p>
          <a:p>
            <a:r>
              <a:rPr kumimoji="1" lang="ja-JP" altLang="en-US"/>
              <a:t>中間発表時では</a:t>
            </a:r>
            <a:r>
              <a:rPr kumimoji="1" lang="en-US" altLang="ja-JP"/>
              <a:t>Remo</a:t>
            </a:r>
            <a:r>
              <a:rPr kumimoji="1" lang="ja-JP" altLang="en-US"/>
              <a:t>から取得したデータをもとに文章を作成し、</a:t>
            </a:r>
            <a:r>
              <a:rPr kumimoji="1" lang="en-US" altLang="ja-JP"/>
              <a:t>Google Home</a:t>
            </a:r>
            <a:r>
              <a:rPr kumimoji="1" lang="ja-JP" altLang="en-US"/>
              <a:t>にて音声を再生するシステムを考えていましたが、</a:t>
            </a:r>
            <a:r>
              <a:rPr kumimoji="1" lang="en-US" altLang="ja-JP"/>
              <a:t>(Click)</a:t>
            </a:r>
          </a:p>
          <a:p>
            <a:r>
              <a:rPr kumimoji="1" lang="ja-JP" altLang="en-US"/>
              <a:t>ネットワーク上での</a:t>
            </a:r>
            <a:r>
              <a:rPr kumimoji="1" lang="en-US" altLang="ja-JP"/>
              <a:t>Google Home</a:t>
            </a:r>
            <a:r>
              <a:rPr kumimoji="1" lang="ja-JP" altLang="en-US"/>
              <a:t>の探知</a:t>
            </a:r>
            <a:r>
              <a:rPr kumimoji="1" lang="en-US" altLang="ja-JP"/>
              <a:t>(</a:t>
            </a:r>
            <a:r>
              <a:rPr kumimoji="1" lang="ja-JP" altLang="en-US"/>
              <a:t>これはクリアできました</a:t>
            </a:r>
            <a:r>
              <a:rPr kumimoji="1" lang="en-US" altLang="ja-JP"/>
              <a:t>)</a:t>
            </a:r>
            <a:r>
              <a:rPr kumimoji="1" lang="ja-JP" altLang="en-US"/>
              <a:t>、音声再生にあたっての問題、</a:t>
            </a:r>
            <a:r>
              <a:rPr kumimoji="1" lang="en-US" altLang="ja-JP"/>
              <a:t>URL</a:t>
            </a:r>
            <a:r>
              <a:rPr kumimoji="1" lang="ja-JP" altLang="en-US"/>
              <a:t>化した</a:t>
            </a:r>
            <a:r>
              <a:rPr kumimoji="1" lang="en-US" altLang="ja-JP"/>
              <a:t>mp3</a:t>
            </a:r>
            <a:r>
              <a:rPr kumimoji="1" lang="ja-JP" altLang="en-US"/>
              <a:t>ファイルの処理、ポート番号の照合、</a:t>
            </a:r>
            <a:r>
              <a:rPr kumimoji="1" lang="en-US" altLang="ja-JP"/>
              <a:t>IP</a:t>
            </a:r>
            <a:r>
              <a:rPr kumimoji="1" lang="ja-JP" altLang="en-US"/>
              <a:t>アドレスが合わないなどの問題により、開発するシステムの一部を変更し、</a:t>
            </a:r>
            <a:r>
              <a:rPr kumimoji="1" lang="en-US" altLang="ja-JP"/>
              <a:t>(</a:t>
            </a:r>
            <a:r>
              <a:rPr kumimoji="1" lang="ja-JP" altLang="en-US"/>
              <a:t>次ページ</a:t>
            </a:r>
            <a:r>
              <a:rPr kumimoji="1" lang="en-US" altLang="ja-JP"/>
              <a:t>)</a:t>
            </a:r>
            <a:endParaRPr kumimoji="1" lang="ja-JP" altLang="en-US"/>
          </a:p>
        </p:txBody>
      </p:sp>
      <p:sp>
        <p:nvSpPr>
          <p:cNvPr id="4" name="スライド番号プレースホルダー 3"/>
          <p:cNvSpPr>
            <a:spLocks noGrp="1"/>
          </p:cNvSpPr>
          <p:nvPr>
            <p:ph type="sldNum" sz="quarter" idx="5"/>
          </p:nvPr>
        </p:nvSpPr>
        <p:spPr/>
        <p:txBody>
          <a:bodyPr/>
          <a:lstStyle/>
          <a:p>
            <a:fld id="{A320E728-D9BC-40FB-BB5B-AEC03CDAE258}" type="slidenum">
              <a:rPr kumimoji="1" lang="ja-JP" altLang="en-US" smtClean="0"/>
              <a:t>8</a:t>
            </a:fld>
            <a:endParaRPr kumimoji="1" lang="ja-JP" altLang="en-US"/>
          </a:p>
        </p:txBody>
      </p:sp>
    </p:spTree>
    <p:extLst>
      <p:ext uri="{BB962C8B-B14F-4D97-AF65-F5344CB8AC3E}">
        <p14:creationId xmlns:p14="http://schemas.microsoft.com/office/powerpoint/2010/main" val="3390813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前述したとおり、</a:t>
            </a:r>
            <a:r>
              <a:rPr kumimoji="1" lang="en-US" altLang="ja-JP"/>
              <a:t>Remo</a:t>
            </a:r>
            <a:r>
              <a:rPr kumimoji="1" lang="ja-JP" altLang="en-US"/>
              <a:t>によって取得されたデータをもとに文章を作成、</a:t>
            </a:r>
            <a:r>
              <a:rPr kumimoji="1" lang="en-US" altLang="ja-JP"/>
              <a:t>LINE</a:t>
            </a:r>
            <a:r>
              <a:rPr kumimoji="1" lang="ja-JP" altLang="en-US"/>
              <a:t>にて通知し、また</a:t>
            </a:r>
            <a:r>
              <a:rPr kumimoji="1" lang="en-US" altLang="ja-JP"/>
              <a:t>PC</a:t>
            </a:r>
            <a:r>
              <a:rPr kumimoji="1" lang="ja-JP" altLang="en-US"/>
              <a:t>上</a:t>
            </a:r>
            <a:r>
              <a:rPr kumimoji="1" lang="en-US" altLang="ja-JP"/>
              <a:t>(Python</a:t>
            </a:r>
            <a:r>
              <a:rPr kumimoji="1" lang="ja-JP" altLang="en-US"/>
              <a:t>のコード上</a:t>
            </a:r>
            <a:r>
              <a:rPr kumimoji="1" lang="en-US" altLang="ja-JP"/>
              <a:t>)</a:t>
            </a:r>
            <a:r>
              <a:rPr kumimoji="1" lang="ja-JP" altLang="en-US"/>
              <a:t>で再生するシステムを構築しました。違いは</a:t>
            </a:r>
            <a:r>
              <a:rPr kumimoji="1" lang="en-US" altLang="ja-JP"/>
              <a:t>Google Home</a:t>
            </a:r>
            <a:r>
              <a:rPr kumimoji="1" lang="ja-JP" altLang="en-US"/>
              <a:t>を利用するか否かの点です。プロジェクト計画との差異に関しては大きなものはなく、概ね予定通りに進みました。</a:t>
            </a:r>
          </a:p>
        </p:txBody>
      </p:sp>
      <p:sp>
        <p:nvSpPr>
          <p:cNvPr id="4" name="スライド番号プレースホルダー 3"/>
          <p:cNvSpPr>
            <a:spLocks noGrp="1"/>
          </p:cNvSpPr>
          <p:nvPr>
            <p:ph type="sldNum" sz="quarter" idx="5"/>
          </p:nvPr>
        </p:nvSpPr>
        <p:spPr/>
        <p:txBody>
          <a:bodyPr/>
          <a:lstStyle/>
          <a:p>
            <a:fld id="{A320E728-D9BC-40FB-BB5B-AEC03CDAE258}" type="slidenum">
              <a:rPr kumimoji="1" lang="ja-JP" altLang="en-US" smtClean="0"/>
              <a:t>9</a:t>
            </a:fld>
            <a:endParaRPr kumimoji="1" lang="ja-JP" altLang="en-US"/>
          </a:p>
        </p:txBody>
      </p:sp>
    </p:spTree>
    <p:extLst>
      <p:ext uri="{BB962C8B-B14F-4D97-AF65-F5344CB8AC3E}">
        <p14:creationId xmlns:p14="http://schemas.microsoft.com/office/powerpoint/2010/main" val="2288772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a:t>
            </a:r>
            <a:r>
              <a:rPr kumimoji="1" lang="ja-JP" altLang="en-US"/>
              <a:t>スライドに挿入できないので</a:t>
            </a:r>
            <a:r>
              <a:rPr kumimoji="1" lang="en-US" altLang="ja-JP"/>
              <a:t>PC</a:t>
            </a:r>
            <a:r>
              <a:rPr kumimoji="1" lang="ja-JP" altLang="en-US"/>
              <a:t>で再生する</a:t>
            </a:r>
            <a:r>
              <a:rPr kumimoji="1" lang="en-US" altLang="ja-JP"/>
              <a:t>)</a:t>
            </a:r>
            <a:endParaRPr kumimoji="1" lang="ja-JP" altLang="en-US"/>
          </a:p>
        </p:txBody>
      </p:sp>
      <p:sp>
        <p:nvSpPr>
          <p:cNvPr id="4" name="スライド番号プレースホルダー 3"/>
          <p:cNvSpPr>
            <a:spLocks noGrp="1"/>
          </p:cNvSpPr>
          <p:nvPr>
            <p:ph type="sldNum" sz="quarter" idx="5"/>
          </p:nvPr>
        </p:nvSpPr>
        <p:spPr/>
        <p:txBody>
          <a:bodyPr/>
          <a:lstStyle/>
          <a:p>
            <a:fld id="{A320E728-D9BC-40FB-BB5B-AEC03CDAE258}" type="slidenum">
              <a:rPr kumimoji="1" lang="ja-JP" altLang="en-US" smtClean="0"/>
              <a:t>11</a:t>
            </a:fld>
            <a:endParaRPr kumimoji="1" lang="ja-JP" altLang="en-US"/>
          </a:p>
        </p:txBody>
      </p:sp>
    </p:spTree>
    <p:extLst>
      <p:ext uri="{BB962C8B-B14F-4D97-AF65-F5344CB8AC3E}">
        <p14:creationId xmlns:p14="http://schemas.microsoft.com/office/powerpoint/2010/main" val="387590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D853B-22C2-8D69-1587-72D590CB24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182522-0643-3E72-9A14-36F8BBA6B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BC9495-9347-DD25-57C7-4CAD6AA91B67}"/>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5568A908-DBDD-06A0-1757-FD4B975D3F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C5BD71-5507-BFDD-9687-DDFA626E3162}"/>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156376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F8B38-FCED-8ACA-098F-104C524FE71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EE4D903-BD0E-D154-DD8A-DA63908C2D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B8020B-8CFD-1739-1A75-0BF6AD46093C}"/>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C9940564-1D66-1423-7DE4-4E21309B66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3274B4-257F-EDF9-ED9C-0007A164B4F6}"/>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32811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48D5B06-174B-9694-079E-7DECD17BCA7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2F004E-5D17-00C9-A9ED-4A57EF2C183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16140E-01F3-2DC6-AB88-807188228672}"/>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C8F9CACF-3A91-EE02-C6C7-7FEDE96B93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A288C7-142D-D9A9-CC96-B380F5189A6A}"/>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1550173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9CB8F-91EE-363B-83A4-0650CC0E26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E613F7-13C6-A054-CD08-E0F14262A7A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7AAFED-D8BA-BE52-808B-036D0445F392}"/>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2EB356CC-9C3D-D3A0-3086-6CEED20E88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79D870-4A15-5AFF-7475-FBE456751F44}"/>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3777335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351C97-72FA-04FB-5F5A-A1396B7C05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742EFA-240F-8CDE-93ED-082C69B6D4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5C07993-E858-F762-04A8-E55503917508}"/>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328CFB37-7DA7-B982-2F17-46A1FA998A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9E5104-EADC-FA46-7230-FB4C580BD33F}"/>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397240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2D9D3-C597-BD86-ADD6-9FACBB2B355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70B6A7-FCE5-1C8C-C9EA-43F3224E8DA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4A7D9A2-C60C-61E8-72D9-1B93B9FDF57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7A21229-C06A-1DB7-A1C5-0711F80A84AA}"/>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6" name="フッター プレースホルダー 5">
            <a:extLst>
              <a:ext uri="{FF2B5EF4-FFF2-40B4-BE49-F238E27FC236}">
                <a16:creationId xmlns:a16="http://schemas.microsoft.com/office/drawing/2014/main" id="{8AF35EC7-7955-F887-B10C-2C38088314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DF13FE-5C11-64D3-7477-D147D089AE21}"/>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2078975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7FC76-93E5-188E-253D-9E6F4348D7A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98A416-96EC-5EF0-F664-E0C5C5ADE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892CDF7-3249-B0FF-E1FA-D18F3D30F82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3ACC47F-27C8-F572-E6A8-C21943CA4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056AA3D-2FD1-9201-8E39-9CF19445A01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FCCF899-76F3-E14B-1A13-2167DFD258E6}"/>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8" name="フッター プレースホルダー 7">
            <a:extLst>
              <a:ext uri="{FF2B5EF4-FFF2-40B4-BE49-F238E27FC236}">
                <a16:creationId xmlns:a16="http://schemas.microsoft.com/office/drawing/2014/main" id="{FB422AA2-14FF-F675-3866-77C05210C9B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AF93298-0885-0ABC-B1BD-57804119FB4C}"/>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349466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8E2C90-2ECB-DE63-D9DD-679DAD9CA87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F130576-6171-54EC-FFF0-9ECF36BFA25D}"/>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4" name="フッター プレースホルダー 3">
            <a:extLst>
              <a:ext uri="{FF2B5EF4-FFF2-40B4-BE49-F238E27FC236}">
                <a16:creationId xmlns:a16="http://schemas.microsoft.com/office/drawing/2014/main" id="{D23E1A23-1256-28E4-AF60-ABA557461F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E95ADAB-AA10-F11E-517A-2976EA257FBA}"/>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164088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8FAEA21-58B6-1BD5-C18A-27047E7FF3DF}"/>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3" name="フッター プレースホルダー 2">
            <a:extLst>
              <a:ext uri="{FF2B5EF4-FFF2-40B4-BE49-F238E27FC236}">
                <a16:creationId xmlns:a16="http://schemas.microsoft.com/office/drawing/2014/main" id="{6CB4965F-EF5D-727B-263C-B8A0E24432E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57DF17B-95E5-9D2A-0DAA-121CFABE2141}"/>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148852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CCF85-F300-4EC0-49DB-CABFFAA89B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5A54D1-9ADF-2146-BD3A-86D609DCB5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9056D08-3E3F-6551-DAED-3530605D2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C20262-7C71-E6E5-8F12-A76855FA1401}"/>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6" name="フッター プレースホルダー 5">
            <a:extLst>
              <a:ext uri="{FF2B5EF4-FFF2-40B4-BE49-F238E27FC236}">
                <a16:creationId xmlns:a16="http://schemas.microsoft.com/office/drawing/2014/main" id="{1E37C31D-FD1C-976A-EB0F-712380829C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2DC96D-DFA3-D2D6-B79E-4052B2B99A96}"/>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173854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4C789-45A4-8A26-C3D7-30BD9B948B0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D3AA47C-F0BC-F34D-8D0B-ACAF03F24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EB0CD7-2588-0D87-585C-6BBC23F8A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E39DC2-18F3-F94F-D1D1-7A8FD04827B5}"/>
              </a:ext>
            </a:extLst>
          </p:cNvPr>
          <p:cNvSpPr>
            <a:spLocks noGrp="1"/>
          </p:cNvSpPr>
          <p:nvPr>
            <p:ph type="dt" sz="half" idx="10"/>
          </p:nvPr>
        </p:nvSpPr>
        <p:spPr/>
        <p:txBody>
          <a:bodyPr/>
          <a:lstStyle/>
          <a:p>
            <a:fld id="{A510FAF6-56F6-47EC-927A-E83A2E8C2C69}" type="datetimeFigureOut">
              <a:rPr kumimoji="1" lang="ja-JP" altLang="en-US" smtClean="0"/>
              <a:t>2024/7/17</a:t>
            </a:fld>
            <a:endParaRPr kumimoji="1" lang="ja-JP" altLang="en-US"/>
          </a:p>
        </p:txBody>
      </p:sp>
      <p:sp>
        <p:nvSpPr>
          <p:cNvPr id="6" name="フッター プレースホルダー 5">
            <a:extLst>
              <a:ext uri="{FF2B5EF4-FFF2-40B4-BE49-F238E27FC236}">
                <a16:creationId xmlns:a16="http://schemas.microsoft.com/office/drawing/2014/main" id="{67ACF021-4E35-65E2-C7D6-C00082EC67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59732D-437F-32DB-EE8E-3E74D98A01B4}"/>
              </a:ext>
            </a:extLst>
          </p:cNvPr>
          <p:cNvSpPr>
            <a:spLocks noGrp="1"/>
          </p:cNvSpPr>
          <p:nvPr>
            <p:ph type="sldNum" sz="quarter" idx="12"/>
          </p:nvPr>
        </p:nvSpPr>
        <p:spPr/>
        <p:txBody>
          <a:body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32041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12143A-52E6-4C01-B2DD-52C280CDE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45F54D-EC53-926E-A8D7-53DFCF7A8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ADE5E5-6DBE-AD87-A28B-0573C8B95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10FAF6-56F6-47EC-927A-E83A2E8C2C6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4EFD9662-21FB-5C64-8BE8-9D0C5D9996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4DCFF1-4A51-FC2C-98F0-A48912FDAB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E3B97B-A55F-401A-B558-408452AE091D}" type="slidenum">
              <a:rPr kumimoji="1" lang="ja-JP" altLang="en-US" smtClean="0"/>
              <a:t>‹#›</a:t>
            </a:fld>
            <a:endParaRPr kumimoji="1" lang="ja-JP" altLang="en-US"/>
          </a:p>
        </p:txBody>
      </p:sp>
    </p:spTree>
    <p:extLst>
      <p:ext uri="{BB962C8B-B14F-4D97-AF65-F5344CB8AC3E}">
        <p14:creationId xmlns:p14="http://schemas.microsoft.com/office/powerpoint/2010/main" val="1742026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5F273-AEC9-453D-3350-E2DEAF7260C3}"/>
              </a:ext>
            </a:extLst>
          </p:cNvPr>
          <p:cNvSpPr>
            <a:spLocks noGrp="1"/>
          </p:cNvSpPr>
          <p:nvPr>
            <p:ph type="ctrTitle"/>
          </p:nvPr>
        </p:nvSpPr>
        <p:spPr>
          <a:xfrm>
            <a:off x="1524000" y="754063"/>
            <a:ext cx="9144000" cy="2387600"/>
          </a:xfrm>
        </p:spPr>
        <p:txBody>
          <a:bodyPr/>
          <a:lstStyle/>
          <a:p>
            <a:r>
              <a:rPr kumimoji="1" lang="en-US" altLang="ja-JP" b="1">
                <a:latin typeface="游ゴシック"/>
                <a:ea typeface="游ゴシック Light"/>
              </a:rPr>
              <a:t>SA</a:t>
            </a:r>
            <a:r>
              <a:rPr kumimoji="1" lang="ja-JP" altLang="en-US" b="1">
                <a:latin typeface="游ゴシック"/>
                <a:ea typeface="游ゴシック"/>
              </a:rPr>
              <a:t>組込み実験成果発表</a:t>
            </a:r>
            <a:endParaRPr lang="ja-JP" altLang="en-US" b="1">
              <a:latin typeface="游ゴシック"/>
              <a:ea typeface="游ゴシック"/>
            </a:endParaRPr>
          </a:p>
        </p:txBody>
      </p:sp>
      <p:sp>
        <p:nvSpPr>
          <p:cNvPr id="3" name="字幕 2">
            <a:extLst>
              <a:ext uri="{FF2B5EF4-FFF2-40B4-BE49-F238E27FC236}">
                <a16:creationId xmlns:a16="http://schemas.microsoft.com/office/drawing/2014/main" id="{B4690D08-FF19-4934-552C-26FB89276C54}"/>
              </a:ext>
            </a:extLst>
          </p:cNvPr>
          <p:cNvSpPr>
            <a:spLocks noGrp="1"/>
          </p:cNvSpPr>
          <p:nvPr>
            <p:ph type="subTitle" idx="1"/>
          </p:nvPr>
        </p:nvSpPr>
        <p:spPr/>
        <p:txBody>
          <a:bodyPr vert="horz" lIns="91440" tIns="45720" rIns="91440" bIns="45720" rtlCol="0" anchor="t">
            <a:normAutofit/>
          </a:bodyPr>
          <a:lstStyle/>
          <a:p>
            <a:r>
              <a:rPr kumimoji="1" lang="en-US" altLang="ja-JP" b="1">
                <a:ea typeface="游ゴシック"/>
              </a:rPr>
              <a:t>Grou</a:t>
            </a:r>
            <a:r>
              <a:rPr lang="en-US" altLang="ja-JP" b="1">
                <a:ea typeface="游ゴシック"/>
              </a:rPr>
              <a:t>p 17</a:t>
            </a:r>
          </a:p>
          <a:p>
            <a:r>
              <a:rPr kumimoji="1" lang="ja-JP" altLang="en-US" b="1">
                <a:ea typeface="游ゴシック"/>
              </a:rPr>
              <a:t>岩井</a:t>
            </a:r>
            <a:r>
              <a:rPr lang="ja-JP" altLang="en-US" b="1">
                <a:ea typeface="游ゴシック"/>
              </a:rPr>
              <a:t> </a:t>
            </a:r>
            <a:r>
              <a:rPr kumimoji="1" lang="ja-JP" altLang="en-US" b="1">
                <a:ea typeface="游ゴシック"/>
              </a:rPr>
              <a:t>颯希</a:t>
            </a:r>
            <a:r>
              <a:rPr lang="ja-JP" altLang="en-US" b="1">
                <a:ea typeface="游ゴシック"/>
              </a:rPr>
              <a:t>、工藤 玲遠、荻原 孝太、久郷 恒介</a:t>
            </a:r>
          </a:p>
        </p:txBody>
      </p:sp>
      <p:pic>
        <p:nvPicPr>
          <p:cNvPr id="13" name="図 12" descr="アイコン&#10;&#10;自動的に生成された説明">
            <a:extLst>
              <a:ext uri="{FF2B5EF4-FFF2-40B4-BE49-F238E27FC236}">
                <a16:creationId xmlns:a16="http://schemas.microsoft.com/office/drawing/2014/main" id="{229657BC-DF87-FA7B-BF96-DA643B8ED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4" y="5444636"/>
            <a:ext cx="1655763" cy="1655763"/>
          </a:xfrm>
          <a:prstGeom prst="rect">
            <a:avLst/>
          </a:prstGeom>
        </p:spPr>
      </p:pic>
      <p:pic>
        <p:nvPicPr>
          <p:cNvPr id="15" name="図 14" descr="食品, 時計 が含まれている画像&#10;&#10;自動的に生成された説明">
            <a:extLst>
              <a:ext uri="{FF2B5EF4-FFF2-40B4-BE49-F238E27FC236}">
                <a16:creationId xmlns:a16="http://schemas.microsoft.com/office/drawing/2014/main" id="{C608C493-26C8-2B76-9982-F09BFEABC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62" y="5146554"/>
            <a:ext cx="1655762" cy="1655762"/>
          </a:xfrm>
          <a:prstGeom prst="rect">
            <a:avLst/>
          </a:prstGeom>
        </p:spPr>
      </p:pic>
      <p:pic>
        <p:nvPicPr>
          <p:cNvPr id="16" name="図 15" descr="食品, 時計 が含まれている画像&#10;&#10;自動的に生成された説明">
            <a:extLst>
              <a:ext uri="{FF2B5EF4-FFF2-40B4-BE49-F238E27FC236}">
                <a16:creationId xmlns:a16="http://schemas.microsoft.com/office/drawing/2014/main" id="{493FF720-1527-E2B2-AE9E-A1EB0FAD3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704" y="5276056"/>
            <a:ext cx="1655762" cy="1655762"/>
          </a:xfrm>
          <a:prstGeom prst="rect">
            <a:avLst/>
          </a:prstGeom>
        </p:spPr>
      </p:pic>
      <p:pic>
        <p:nvPicPr>
          <p:cNvPr id="18" name="図 17" descr="アイコン&#10;&#10;自動的に生成された説明">
            <a:extLst>
              <a:ext uri="{FF2B5EF4-FFF2-40B4-BE49-F238E27FC236}">
                <a16:creationId xmlns:a16="http://schemas.microsoft.com/office/drawing/2014/main" id="{76A9783E-9FA3-39A8-5385-54674D6C2A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9137" y="5486400"/>
            <a:ext cx="1613999" cy="1613999"/>
          </a:xfrm>
          <a:prstGeom prst="rect">
            <a:avLst/>
          </a:prstGeom>
        </p:spPr>
      </p:pic>
    </p:spTree>
    <p:extLst>
      <p:ext uri="{BB962C8B-B14F-4D97-AF65-F5344CB8AC3E}">
        <p14:creationId xmlns:p14="http://schemas.microsoft.com/office/powerpoint/2010/main" val="13761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3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7C61D69-C27C-B873-33FF-89C07F95AAFF}"/>
              </a:ext>
            </a:extLst>
          </p:cNvPr>
          <p:cNvSpPr>
            <a:spLocks noGrp="1"/>
          </p:cNvSpPr>
          <p:nvPr>
            <p:ph type="title"/>
          </p:nvPr>
        </p:nvSpPr>
        <p:spPr>
          <a:xfrm>
            <a:off x="990600" y="136525"/>
            <a:ext cx="3822189" cy="1311275"/>
          </a:xfrm>
        </p:spPr>
        <p:txBody>
          <a:bodyPr>
            <a:normAutofit/>
          </a:bodyPr>
          <a:lstStyle/>
          <a:p>
            <a:r>
              <a:rPr kumimoji="1" lang="ja-JP" altLang="en-US" sz="4000" b="1"/>
              <a:t>感想</a:t>
            </a:r>
          </a:p>
        </p:txBody>
      </p:sp>
      <p:sp>
        <p:nvSpPr>
          <p:cNvPr id="3" name="コンテンツ プレースホルダー 2">
            <a:extLst>
              <a:ext uri="{FF2B5EF4-FFF2-40B4-BE49-F238E27FC236}">
                <a16:creationId xmlns:a16="http://schemas.microsoft.com/office/drawing/2014/main" id="{856E0FC8-E472-147E-80D6-8670EDB817B8}"/>
              </a:ext>
            </a:extLst>
          </p:cNvPr>
          <p:cNvSpPr>
            <a:spLocks noGrp="1"/>
          </p:cNvSpPr>
          <p:nvPr>
            <p:ph idx="1"/>
          </p:nvPr>
        </p:nvSpPr>
        <p:spPr>
          <a:xfrm>
            <a:off x="1993900" y="1689100"/>
            <a:ext cx="8242300" cy="4749800"/>
          </a:xfrm>
        </p:spPr>
        <p:txBody>
          <a:bodyPr>
            <a:noAutofit/>
          </a:bodyPr>
          <a:lstStyle/>
          <a:p>
            <a:pPr marL="0" indent="0">
              <a:buNone/>
            </a:pPr>
            <a:r>
              <a:rPr kumimoji="1" lang="ja-JP" altLang="en-US" sz="2600"/>
              <a:t>苦労した点</a:t>
            </a:r>
          </a:p>
          <a:p>
            <a:r>
              <a:rPr lang="ja-JP" altLang="en-US" sz="2600"/>
              <a:t>ポート番号を用いて、</a:t>
            </a:r>
            <a:r>
              <a:rPr kumimoji="1" lang="en-US" altLang="ja-JP" sz="2600"/>
              <a:t> Google Home</a:t>
            </a:r>
            <a:r>
              <a:rPr kumimoji="1" lang="ja-JP" altLang="en-US" sz="2600"/>
              <a:t>を</a:t>
            </a:r>
            <a:r>
              <a:rPr lang="ja-JP" altLang="en-US" sz="2600"/>
              <a:t>探知すること</a:t>
            </a:r>
            <a:endParaRPr lang="en-US" altLang="ja-JP" sz="2600"/>
          </a:p>
          <a:p>
            <a:r>
              <a:rPr kumimoji="1" lang="ja-JP" altLang="en-US" sz="2600"/>
              <a:t>取得した情報を音声にして伝えること</a:t>
            </a:r>
            <a:endParaRPr kumimoji="1" lang="en-US" altLang="ja-JP" sz="2600"/>
          </a:p>
          <a:p>
            <a:pPr marL="0" indent="0">
              <a:buNone/>
            </a:pPr>
            <a:r>
              <a:rPr lang="ja-JP" altLang="en-US" sz="2600"/>
              <a:t>→音声を</a:t>
            </a:r>
            <a:r>
              <a:rPr lang="en-US" altLang="ja-JP" sz="2600"/>
              <a:t>PC</a:t>
            </a:r>
            <a:r>
              <a:rPr lang="ja-JP" altLang="en-US" sz="2600"/>
              <a:t>から流すことになってしまったのが残念</a:t>
            </a:r>
            <a:endParaRPr kumimoji="1" lang="en-US" altLang="ja-JP" sz="2600"/>
          </a:p>
          <a:p>
            <a:r>
              <a:rPr kumimoji="1" lang="en-US" altLang="ja-JP" sz="2600"/>
              <a:t>LINE</a:t>
            </a:r>
            <a:r>
              <a:rPr kumimoji="1" lang="ja-JP" altLang="en-US" sz="2600"/>
              <a:t>のアクセストークンを取得することなど、アカウント使用の上で照合を取るのに</a:t>
            </a:r>
            <a:r>
              <a:rPr lang="ja-JP" altLang="en-US" sz="2600"/>
              <a:t>時間がかかった</a:t>
            </a:r>
            <a:endParaRPr kumimoji="1" lang="en-US" altLang="ja-JP" sz="2600"/>
          </a:p>
          <a:p>
            <a:pPr marL="0" indent="0">
              <a:buNone/>
            </a:pPr>
            <a:endParaRPr lang="en-US" altLang="ja-JP" sz="2600"/>
          </a:p>
          <a:p>
            <a:pPr marL="0" indent="0">
              <a:buNone/>
            </a:pPr>
            <a:r>
              <a:rPr lang="ja-JP" altLang="en-US" sz="2600"/>
              <a:t>工夫した点</a:t>
            </a:r>
            <a:endParaRPr lang="en-US" altLang="ja-JP" sz="2600"/>
          </a:p>
          <a:p>
            <a:r>
              <a:rPr kumimoji="1" lang="ja-JP" altLang="en-US" sz="2600"/>
              <a:t>音声だけではなく</a:t>
            </a:r>
            <a:r>
              <a:rPr kumimoji="1" lang="en-US" altLang="ja-JP" sz="2600"/>
              <a:t>LINE</a:t>
            </a:r>
            <a:r>
              <a:rPr kumimoji="1" lang="ja-JP" altLang="en-US" sz="2600"/>
              <a:t>を用いて情報を伝えるようにした</a:t>
            </a:r>
            <a:endParaRPr kumimoji="1" lang="en-US" altLang="ja-JP" sz="2600"/>
          </a:p>
          <a:p>
            <a:endParaRPr lang="en-US" altLang="ja-JP" sz="2600"/>
          </a:p>
          <a:p>
            <a:pPr marL="0" indent="0">
              <a:buNone/>
            </a:pPr>
            <a:endParaRPr kumimoji="1" lang="en-US" altLang="ja-JP" sz="2600"/>
          </a:p>
          <a:p>
            <a:endParaRPr kumimoji="1" lang="en-US" altLang="ja-JP" sz="2600"/>
          </a:p>
          <a:p>
            <a:pPr marL="0" indent="0">
              <a:buNone/>
            </a:pPr>
            <a:endParaRPr lang="en-US" altLang="ja-JP" sz="2600"/>
          </a:p>
          <a:p>
            <a:pPr marL="0" indent="0">
              <a:buNone/>
            </a:pPr>
            <a:endParaRPr kumimoji="1" lang="en-US" altLang="ja-JP" sz="2600"/>
          </a:p>
          <a:p>
            <a:endParaRPr kumimoji="1" lang="en-US" altLang="ja-JP" sz="2600"/>
          </a:p>
          <a:p>
            <a:endParaRPr kumimoji="1" lang="en-US" altLang="ja-JP" sz="2600"/>
          </a:p>
          <a:p>
            <a:pPr marL="0" indent="0">
              <a:buNone/>
            </a:pPr>
            <a:endParaRPr kumimoji="1" lang="en-US" altLang="ja-JP" sz="2600"/>
          </a:p>
          <a:p>
            <a:endParaRPr lang="en-US" altLang="ja-JP" sz="2600"/>
          </a:p>
          <a:p>
            <a:pPr marL="0" indent="0">
              <a:buNone/>
            </a:pPr>
            <a:endParaRPr kumimoji="1" lang="en-US" altLang="ja-JP" sz="2600"/>
          </a:p>
        </p:txBody>
      </p:sp>
      <p:pic>
        <p:nvPicPr>
          <p:cNvPr id="1032" name="Picture 8" descr="リポーターその２">
            <a:extLst>
              <a:ext uri="{FF2B5EF4-FFF2-40B4-BE49-F238E27FC236}">
                <a16:creationId xmlns:a16="http://schemas.microsoft.com/office/drawing/2014/main" id="{A3D565B6-51C7-7193-F798-D507F3D29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5432" y="1549400"/>
            <a:ext cx="5670550" cy="56705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考える人">
            <a:extLst>
              <a:ext uri="{FF2B5EF4-FFF2-40B4-BE49-F238E27FC236}">
                <a16:creationId xmlns:a16="http://schemas.microsoft.com/office/drawing/2014/main" id="{81A4C9CF-65E8-D76B-68C1-E80085A0A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0" y="1282700"/>
            <a:ext cx="5391150" cy="539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8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84C878D-DE92-042E-368E-2D98EDD0BBB2}"/>
              </a:ext>
            </a:extLst>
          </p:cNvPr>
          <p:cNvSpPr txBox="1"/>
          <p:nvPr/>
        </p:nvSpPr>
        <p:spPr>
          <a:xfrm>
            <a:off x="0" y="0"/>
            <a:ext cx="4864608" cy="1200329"/>
          </a:xfrm>
          <a:prstGeom prst="rect">
            <a:avLst/>
          </a:prstGeom>
          <a:noFill/>
        </p:spPr>
        <p:txBody>
          <a:bodyPr wrap="square" rtlCol="0">
            <a:spAutoFit/>
          </a:bodyPr>
          <a:lstStyle/>
          <a:p>
            <a:r>
              <a:rPr kumimoji="1" lang="ja-JP" altLang="en-US" sz="3600" b="1">
                <a:latin typeface="コーポレート・ロゴ ver3 Bold" panose="02000600000000000000" pitchFamily="50" charset="-128"/>
                <a:ea typeface="コーポレート・ロゴ ver3 Bold" panose="02000600000000000000" pitchFamily="50" charset="-128"/>
              </a:rPr>
              <a:t>デモンストレーション</a:t>
            </a:r>
            <a:endParaRPr kumimoji="1" lang="en-US" altLang="ja-JP" sz="3600" b="1">
              <a:latin typeface="コーポレート・ロゴ ver3 Bold" panose="02000600000000000000" pitchFamily="50" charset="-128"/>
              <a:ea typeface="コーポレート・ロゴ ver3 Bold" panose="02000600000000000000" pitchFamily="50" charset="-128"/>
            </a:endParaRPr>
          </a:p>
          <a:p>
            <a:r>
              <a:rPr kumimoji="1" lang="ja-JP" altLang="en-US" sz="3600" b="1">
                <a:latin typeface="コーポレート・ロゴ ver3 Bold" panose="02000600000000000000" pitchFamily="50" charset="-128"/>
                <a:ea typeface="コーポレート・ロゴ ver3 Bold" panose="02000600000000000000" pitchFamily="50" charset="-128"/>
              </a:rPr>
              <a:t>実行の様子</a:t>
            </a:r>
          </a:p>
        </p:txBody>
      </p:sp>
    </p:spTree>
    <p:extLst>
      <p:ext uri="{BB962C8B-B14F-4D97-AF65-F5344CB8AC3E}">
        <p14:creationId xmlns:p14="http://schemas.microsoft.com/office/powerpoint/2010/main" val="303224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10;&#10;自動的に生成された説明">
            <a:extLst>
              <a:ext uri="{FF2B5EF4-FFF2-40B4-BE49-F238E27FC236}">
                <a16:creationId xmlns:a16="http://schemas.microsoft.com/office/drawing/2014/main" id="{3F32E725-FDBB-2A99-D64B-85F41CF96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300"/>
            <a:ext cx="10515600" cy="5600700"/>
          </a:xfrm>
          <a:prstGeom prst="rect">
            <a:avLst/>
          </a:prstGeom>
        </p:spPr>
      </p:pic>
      <p:sp>
        <p:nvSpPr>
          <p:cNvPr id="4" name="テキスト ボックス 3">
            <a:extLst>
              <a:ext uri="{FF2B5EF4-FFF2-40B4-BE49-F238E27FC236}">
                <a16:creationId xmlns:a16="http://schemas.microsoft.com/office/drawing/2014/main" id="{884EE516-1F90-698A-8310-975AD7C89FBF}"/>
              </a:ext>
            </a:extLst>
          </p:cNvPr>
          <p:cNvSpPr txBox="1"/>
          <p:nvPr/>
        </p:nvSpPr>
        <p:spPr>
          <a:xfrm>
            <a:off x="-1" y="0"/>
            <a:ext cx="5912285" cy="646331"/>
          </a:xfrm>
          <a:prstGeom prst="rect">
            <a:avLst/>
          </a:prstGeom>
          <a:noFill/>
        </p:spPr>
        <p:txBody>
          <a:bodyPr wrap="square" rtlCol="0">
            <a:spAutoFit/>
          </a:bodyPr>
          <a:lstStyle/>
          <a:p>
            <a:r>
              <a:rPr lang="en-US" altLang="ja-JP" sz="3600" b="1">
                <a:latin typeface="コーポレート・ロゴ ver3 Bold" panose="02000600000000000000" pitchFamily="50" charset="-128"/>
                <a:ea typeface="コーポレート・ロゴ ver3 Bold" panose="02000600000000000000" pitchFamily="50" charset="-128"/>
              </a:rPr>
              <a:t>LINE</a:t>
            </a:r>
            <a:r>
              <a:rPr lang="ja-JP" altLang="en-US" sz="3600" b="1">
                <a:latin typeface="コーポレート・ロゴ ver3 Bold" panose="02000600000000000000" pitchFamily="50" charset="-128"/>
                <a:ea typeface="コーポレート・ロゴ ver3 Bold" panose="02000600000000000000" pitchFamily="50" charset="-128"/>
              </a:rPr>
              <a:t>での通知の様子</a:t>
            </a:r>
            <a:endParaRPr kumimoji="1" lang="ja-JP" altLang="en-US" sz="3600" b="1">
              <a:latin typeface="コーポレート・ロゴ ver3 Bold" panose="02000600000000000000" pitchFamily="50" charset="-128"/>
              <a:ea typeface="コーポレート・ロゴ ver3 Bold" panose="02000600000000000000" pitchFamily="50" charset="-128"/>
            </a:endParaRPr>
          </a:p>
        </p:txBody>
      </p:sp>
    </p:spTree>
    <p:extLst>
      <p:ext uri="{BB962C8B-B14F-4D97-AF65-F5344CB8AC3E}">
        <p14:creationId xmlns:p14="http://schemas.microsoft.com/office/powerpoint/2010/main" val="412277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プレゼンテーション">
            <a:extLst>
              <a:ext uri="{FF2B5EF4-FFF2-40B4-BE49-F238E27FC236}">
                <a16:creationId xmlns:a16="http://schemas.microsoft.com/office/drawing/2014/main" id="{EA93715E-EA71-E866-58BC-9EFC1DB07A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56" r="5556"/>
          <a:stretch/>
        </p:blipFill>
        <p:spPr bwMode="auto">
          <a:xfrm>
            <a:off x="-1" y="-2"/>
            <a:ext cx="5410198" cy="6858002"/>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57" name="Rectangle 2056">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1C45CEF6-8EEA-559D-DB4C-4BCC5977E753}"/>
              </a:ext>
            </a:extLst>
          </p:cNvPr>
          <p:cNvSpPr txBox="1"/>
          <p:nvPr/>
        </p:nvSpPr>
        <p:spPr>
          <a:xfrm>
            <a:off x="5175517" y="30461"/>
            <a:ext cx="5464968" cy="1559301"/>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1" lang="ja-JP" altLang="en-US" sz="4000">
                <a:latin typeface="コーポレート・ロゴ ver3 Bold" panose="02000600000000000000" pitchFamily="50" charset="-128"/>
                <a:ea typeface="コーポレート・ロゴ ver3 Bold" panose="02000600000000000000" pitchFamily="50" charset="-128"/>
                <a:cs typeface="+mj-cs"/>
              </a:rPr>
              <a:t>目次</a:t>
            </a:r>
          </a:p>
        </p:txBody>
      </p:sp>
      <p:sp>
        <p:nvSpPr>
          <p:cNvPr id="3" name="コンテンツ プレースホルダー 2">
            <a:extLst>
              <a:ext uri="{FF2B5EF4-FFF2-40B4-BE49-F238E27FC236}">
                <a16:creationId xmlns:a16="http://schemas.microsoft.com/office/drawing/2014/main" id="{F5FED321-9C06-9AC6-930F-B0EA7F896D18}"/>
              </a:ext>
            </a:extLst>
          </p:cNvPr>
          <p:cNvSpPr>
            <a:spLocks noGrp="1"/>
          </p:cNvSpPr>
          <p:nvPr>
            <p:ph idx="1"/>
          </p:nvPr>
        </p:nvSpPr>
        <p:spPr>
          <a:xfrm>
            <a:off x="5410196" y="1669476"/>
            <a:ext cx="6781799" cy="4436678"/>
          </a:xfrm>
        </p:spPr>
        <p:txBody>
          <a:bodyPr vert="horz" lIns="91440" tIns="45720" rIns="91440" bIns="45720" rtlCol="0" anchor="ctr">
            <a:noAutofit/>
          </a:bodyPr>
          <a:lstStyle/>
          <a:p>
            <a:r>
              <a:rPr kumimoji="1" lang="ja-JP" altLang="en-US" sz="2400" b="1"/>
              <a:t>何を作ったのか？</a:t>
            </a:r>
          </a:p>
          <a:p>
            <a:pPr lvl="1"/>
            <a:r>
              <a:rPr kumimoji="1" lang="ja-JP" altLang="en-US"/>
              <a:t>概要</a:t>
            </a:r>
            <a:endParaRPr lang="en-US" altLang="ja-JP"/>
          </a:p>
          <a:p>
            <a:pPr lvl="1"/>
            <a:r>
              <a:rPr kumimoji="1" lang="ja-JP" altLang="en-US"/>
              <a:t>製品の機能</a:t>
            </a:r>
            <a:endParaRPr kumimoji="1" lang="en-US" altLang="ja-JP"/>
          </a:p>
          <a:p>
            <a:pPr lvl="1"/>
            <a:r>
              <a:rPr kumimoji="1" lang="ja-JP" altLang="en-US"/>
              <a:t>想定する利⽤者の特性</a:t>
            </a:r>
            <a:endParaRPr kumimoji="1" lang="en-US" altLang="ja-JP"/>
          </a:p>
          <a:p>
            <a:r>
              <a:rPr kumimoji="1" lang="ja-JP" altLang="en-US" sz="2400" b="1"/>
              <a:t>どのように作ったのか？</a:t>
            </a:r>
            <a:r>
              <a:rPr lang="ja-JP" altLang="en-US" sz="2400" b="1"/>
              <a:t>　</a:t>
            </a:r>
          </a:p>
          <a:p>
            <a:pPr lvl="1"/>
            <a:r>
              <a:rPr kumimoji="1" lang="ja-JP" altLang="en-US"/>
              <a:t>設計</a:t>
            </a:r>
          </a:p>
          <a:p>
            <a:pPr lvl="1"/>
            <a:r>
              <a:rPr kumimoji="1" lang="ja-JP" altLang="en-US"/>
              <a:t>計画・分担</a:t>
            </a:r>
          </a:p>
          <a:p>
            <a:r>
              <a:rPr kumimoji="1" lang="ja-JP" altLang="en-US" sz="2400" b="1"/>
              <a:t>予定していた開発ができたか？</a:t>
            </a:r>
          </a:p>
          <a:p>
            <a:pPr lvl="1"/>
            <a:r>
              <a:rPr kumimoji="1" lang="ja-JP" altLang="en-US"/>
              <a:t>要求仕様や設計通り開発できたか？</a:t>
            </a:r>
          </a:p>
          <a:p>
            <a:pPr lvl="1"/>
            <a:r>
              <a:rPr kumimoji="1" lang="ja-JP" altLang="en-US"/>
              <a:t>計画通り開発できたか？</a:t>
            </a:r>
          </a:p>
          <a:p>
            <a:r>
              <a:rPr lang="en-US" altLang="ja-JP" sz="2400" b="1"/>
              <a:t> </a:t>
            </a:r>
            <a:r>
              <a:rPr kumimoji="1" lang="ja-JP" altLang="en-US" sz="2400" b="1"/>
              <a:t>感想</a:t>
            </a:r>
            <a:endParaRPr lang="en-US" altLang="ja-JP" sz="2400" b="1"/>
          </a:p>
          <a:p>
            <a:r>
              <a:rPr lang="en-US" altLang="ja-JP" sz="2400" b="1"/>
              <a:t> </a:t>
            </a:r>
            <a:r>
              <a:rPr kumimoji="1" lang="ja-JP" altLang="en-US" sz="2400" b="1"/>
              <a:t>デモンストレーション（画像や動画）</a:t>
            </a:r>
          </a:p>
        </p:txBody>
      </p:sp>
    </p:spTree>
    <p:extLst>
      <p:ext uri="{BB962C8B-B14F-4D97-AF65-F5344CB8AC3E}">
        <p14:creationId xmlns:p14="http://schemas.microsoft.com/office/powerpoint/2010/main" val="3802553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74E237-E6FA-6BA9-3992-6BDE6886E10F}"/>
              </a:ext>
            </a:extLst>
          </p:cNvPr>
          <p:cNvSpPr txBox="1"/>
          <p:nvPr/>
        </p:nvSpPr>
        <p:spPr>
          <a:xfrm>
            <a:off x="710207" y="591629"/>
            <a:ext cx="79356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800" b="1">
                <a:ea typeface="游ゴシック"/>
              </a:rPr>
              <a:t>何を作ったのか？</a:t>
            </a:r>
          </a:p>
        </p:txBody>
      </p:sp>
      <p:sp>
        <p:nvSpPr>
          <p:cNvPr id="3" name="テキスト ボックス 2">
            <a:extLst>
              <a:ext uri="{FF2B5EF4-FFF2-40B4-BE49-F238E27FC236}">
                <a16:creationId xmlns:a16="http://schemas.microsoft.com/office/drawing/2014/main" id="{2B81E191-1237-00B6-2B05-E6AA8918C095}"/>
              </a:ext>
            </a:extLst>
          </p:cNvPr>
          <p:cNvSpPr txBox="1"/>
          <p:nvPr/>
        </p:nvSpPr>
        <p:spPr>
          <a:xfrm>
            <a:off x="706030" y="1716452"/>
            <a:ext cx="7315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600" b="1">
                <a:ea typeface="游ゴシック"/>
              </a:rPr>
              <a:t>・概要</a:t>
            </a:r>
          </a:p>
        </p:txBody>
      </p:sp>
      <p:graphicFrame>
        <p:nvGraphicFramePr>
          <p:cNvPr id="7" name="テキスト ボックス 4">
            <a:extLst>
              <a:ext uri="{FF2B5EF4-FFF2-40B4-BE49-F238E27FC236}">
                <a16:creationId xmlns:a16="http://schemas.microsoft.com/office/drawing/2014/main" id="{E8D0BC99-D361-3A8B-4018-CDFFBF7821E4}"/>
              </a:ext>
            </a:extLst>
          </p:cNvPr>
          <p:cNvGraphicFramePr/>
          <p:nvPr>
            <p:extLst>
              <p:ext uri="{D42A27DB-BD31-4B8C-83A1-F6EECF244321}">
                <p14:modId xmlns:p14="http://schemas.microsoft.com/office/powerpoint/2010/main" val="2654926311"/>
              </p:ext>
            </p:extLst>
          </p:nvPr>
        </p:nvGraphicFramePr>
        <p:xfrm>
          <a:off x="357553" y="2792696"/>
          <a:ext cx="10494017" cy="3492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18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0A47A6DC-EC77-562F-A279-7DFB43C8E23D}"/>
              </a:ext>
            </a:extLst>
          </p:cNvPr>
          <p:cNvSpPr txBox="1"/>
          <p:nvPr/>
        </p:nvSpPr>
        <p:spPr>
          <a:xfrm>
            <a:off x="312302" y="251970"/>
            <a:ext cx="4977976" cy="145405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ja-JP" altLang="en-US" sz="4400" b="1" kern="1200">
                <a:latin typeface="游ゴシック"/>
                <a:ea typeface="游ゴシック"/>
                <a:cs typeface="+mj-cs"/>
              </a:rPr>
              <a:t>製品の機能</a:t>
            </a:r>
            <a:endParaRPr lang="en-US" altLang="ja-JP" sz="4400" b="1" kern="1200">
              <a:latin typeface="游ゴシック"/>
              <a:ea typeface="游ゴシック"/>
              <a:cs typeface="+mj-cs"/>
            </a:endParaRPr>
          </a:p>
        </p:txBody>
      </p:sp>
      <p:sp>
        <p:nvSpPr>
          <p:cNvPr id="6" name="テキスト ボックス 5">
            <a:extLst>
              <a:ext uri="{FF2B5EF4-FFF2-40B4-BE49-F238E27FC236}">
                <a16:creationId xmlns:a16="http://schemas.microsoft.com/office/drawing/2014/main" id="{4904E5C9-863C-8CDD-3065-3C117DFFE6FE}"/>
              </a:ext>
            </a:extLst>
          </p:cNvPr>
          <p:cNvSpPr txBox="1"/>
          <p:nvPr/>
        </p:nvSpPr>
        <p:spPr>
          <a:xfrm>
            <a:off x="452979" y="2456851"/>
            <a:ext cx="6196776" cy="3639289"/>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ja-JP" altLang="en-US" sz="2000">
                <a:ea typeface="游ゴシック"/>
              </a:rPr>
              <a:t>システム実行ごとに</a:t>
            </a:r>
            <a:r>
              <a:rPr lang="en-US" altLang="ja-JP" sz="2000">
                <a:ea typeface="游ゴシック"/>
              </a:rPr>
              <a:t>Remo3</a:t>
            </a:r>
            <a:r>
              <a:rPr lang="ja-JP" altLang="en-US" sz="2000">
                <a:ea typeface="游ゴシック"/>
              </a:rPr>
              <a:t>のセンサから温度・湿度を取得し、ユーザへ情報を</a:t>
            </a:r>
            <a:r>
              <a:rPr lang="en-US" altLang="ja-JP" sz="2000">
                <a:ea typeface="游ゴシック"/>
              </a:rPr>
              <a:t>LINE</a:t>
            </a:r>
            <a:r>
              <a:rPr lang="ja-JP" altLang="en-US" sz="2000">
                <a:ea typeface="游ゴシック"/>
              </a:rPr>
              <a:t>と音声で報告する。</a:t>
            </a:r>
            <a:endParaRPr lang="en-US" altLang="ja-JP" sz="2000">
              <a:ea typeface="游ゴシック"/>
            </a:endParaRPr>
          </a:p>
          <a:p>
            <a:pPr indent="-228600">
              <a:lnSpc>
                <a:spcPct val="90000"/>
              </a:lnSpc>
              <a:spcAft>
                <a:spcPts val="600"/>
              </a:spcAft>
              <a:buFont typeface="Arial" panose="020B0604020202020204" pitchFamily="34" charset="0"/>
              <a:buChar char="•"/>
            </a:pPr>
            <a:endParaRPr lang="en-US" altLang="ja-JP" sz="2000">
              <a:ea typeface="游ゴシック"/>
            </a:endParaRPr>
          </a:p>
          <a:p>
            <a:pPr indent="-228600">
              <a:lnSpc>
                <a:spcPct val="90000"/>
              </a:lnSpc>
              <a:spcAft>
                <a:spcPts val="600"/>
              </a:spcAft>
              <a:buFont typeface="Arial" panose="020B0604020202020204" pitchFamily="34" charset="0"/>
              <a:buChar char="•"/>
            </a:pPr>
            <a:r>
              <a:rPr lang="ja-JP" altLang="en-US" sz="2000">
                <a:ea typeface="游ゴシック"/>
              </a:rPr>
              <a:t>温度・湿度から暑さ指数を計算し、その値に合った警告を</a:t>
            </a:r>
            <a:r>
              <a:rPr lang="en-US" altLang="ja-JP" sz="2000">
                <a:ea typeface="游ゴシック"/>
              </a:rPr>
              <a:t>LINE</a:t>
            </a:r>
            <a:r>
              <a:rPr lang="ja-JP" altLang="en-US" sz="2000">
                <a:ea typeface="游ゴシック"/>
              </a:rPr>
              <a:t>と音声に出力する。</a:t>
            </a:r>
          </a:p>
          <a:p>
            <a:pPr indent="-228600">
              <a:lnSpc>
                <a:spcPct val="90000"/>
              </a:lnSpc>
              <a:spcAft>
                <a:spcPts val="600"/>
              </a:spcAft>
              <a:buFont typeface="Arial" panose="020B0604020202020204" pitchFamily="34" charset="0"/>
              <a:buChar char="•"/>
            </a:pPr>
            <a:endParaRPr lang="en-US" altLang="ja-JP" sz="2000">
              <a:ea typeface="游ゴシック"/>
            </a:endParaRPr>
          </a:p>
          <a:p>
            <a:pPr>
              <a:lnSpc>
                <a:spcPct val="90000"/>
              </a:lnSpc>
              <a:spcAft>
                <a:spcPts val="600"/>
              </a:spcAft>
            </a:pPr>
            <a:r>
              <a:rPr lang="en-US" altLang="ja-JP" sz="2000">
                <a:ea typeface="游ゴシック"/>
              </a:rPr>
              <a:t>(</a:t>
            </a:r>
            <a:r>
              <a:rPr lang="ja-JP" altLang="en-US" sz="2000">
                <a:ea typeface="游ゴシック"/>
              </a:rPr>
              <a:t>警告の例</a:t>
            </a:r>
            <a:r>
              <a:rPr lang="en-US" altLang="ja-JP" sz="2000">
                <a:ea typeface="游ゴシック"/>
              </a:rPr>
              <a:t>) </a:t>
            </a:r>
          </a:p>
          <a:p>
            <a:pPr indent="-228600">
              <a:lnSpc>
                <a:spcPct val="90000"/>
              </a:lnSpc>
              <a:spcAft>
                <a:spcPts val="600"/>
              </a:spcAft>
              <a:buFont typeface="Arial" panose="020B0604020202020204" pitchFamily="34" charset="0"/>
              <a:buChar char="•"/>
            </a:pPr>
            <a:r>
              <a:rPr lang="ja-JP" altLang="en-US" sz="2000">
                <a:ea typeface="游ゴシック"/>
              </a:rPr>
              <a:t>暑さ指数 </a:t>
            </a:r>
            <a:r>
              <a:rPr lang="en-US" altLang="ja-JP" sz="2000">
                <a:ea typeface="游ゴシック"/>
              </a:rPr>
              <a:t>&lt; 25 : "</a:t>
            </a:r>
            <a:r>
              <a:rPr lang="ja-JP" altLang="en-US" sz="2000">
                <a:ea typeface="游ゴシック"/>
              </a:rPr>
              <a:t>熱中症の危険は少ないですが、激しい運動や重労働時には発生することがあります。適宜 、休憩をとりましょう。</a:t>
            </a:r>
            <a:r>
              <a:rPr lang="en-US" altLang="ja-JP" sz="2000">
                <a:ea typeface="游ゴシック"/>
              </a:rPr>
              <a:t>"</a:t>
            </a:r>
          </a:p>
          <a:p>
            <a:pPr indent="-228600">
              <a:lnSpc>
                <a:spcPct val="90000"/>
              </a:lnSpc>
              <a:spcAft>
                <a:spcPts val="600"/>
              </a:spcAft>
              <a:buFont typeface="Arial" panose="020B0604020202020204" pitchFamily="34" charset="0"/>
              <a:buChar char="•"/>
            </a:pPr>
            <a:endParaRPr lang="en-US" altLang="ja-JP" sz="2000">
              <a:ea typeface="游ゴシック"/>
            </a:endParaRPr>
          </a:p>
          <a:p>
            <a:pPr indent="-228600">
              <a:lnSpc>
                <a:spcPct val="90000"/>
              </a:lnSpc>
              <a:spcAft>
                <a:spcPts val="600"/>
              </a:spcAft>
              <a:buFont typeface="Arial" panose="020B0604020202020204" pitchFamily="34" charset="0"/>
              <a:buChar char="•"/>
            </a:pPr>
            <a:r>
              <a:rPr lang="en-US" altLang="ja-JP" sz="2000">
                <a:ea typeface="游ゴシック"/>
              </a:rPr>
              <a:t>28 &lt;= </a:t>
            </a:r>
            <a:r>
              <a:rPr lang="ja-JP" altLang="en-US" sz="2000">
                <a:ea typeface="游ゴシック"/>
              </a:rPr>
              <a:t>暑さ指数 </a:t>
            </a:r>
            <a:r>
              <a:rPr lang="en-US" altLang="ja-JP" sz="2000">
                <a:ea typeface="游ゴシック"/>
              </a:rPr>
              <a:t>&lt; 31 : "</a:t>
            </a:r>
            <a:r>
              <a:rPr lang="ja-JP" altLang="en-US" sz="2000">
                <a:ea typeface="游ゴシック"/>
              </a:rPr>
              <a:t>熱中症の危険性が高いので、激しい運動は控えましょう。高齢者においては安静状態でも熱中症を発生する危険性が高いです。注意してください。</a:t>
            </a:r>
            <a:r>
              <a:rPr lang="en-US" altLang="ja-JP" sz="2000">
                <a:ea typeface="游ゴシック"/>
              </a:rPr>
              <a:t>"</a:t>
            </a:r>
          </a:p>
          <a:p>
            <a:pPr indent="-228600">
              <a:lnSpc>
                <a:spcPct val="90000"/>
              </a:lnSpc>
              <a:spcAft>
                <a:spcPts val="600"/>
              </a:spcAft>
              <a:buFont typeface="Arial" panose="020B0604020202020204" pitchFamily="34" charset="0"/>
              <a:buChar char="•"/>
            </a:pPr>
            <a:endParaRPr lang="en-US" altLang="ja-JP" sz="1300">
              <a:solidFill>
                <a:schemeClr val="tx2"/>
              </a:solidFill>
            </a:endParaRPr>
          </a:p>
        </p:txBody>
      </p:sp>
      <p:grpSp>
        <p:nvGrpSpPr>
          <p:cNvPr id="17" name="Group 16">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8" name="Freeform: Shape 17">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Graphic 9" descr="電気技師">
            <a:extLst>
              <a:ext uri="{FF2B5EF4-FFF2-40B4-BE49-F238E27FC236}">
                <a16:creationId xmlns:a16="http://schemas.microsoft.com/office/drawing/2014/main" id="{6AACBED2-6377-B031-1346-E573FF19E6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57011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6C6C288C-3C18-BB6E-B130-4BA27F3480B0}"/>
              </a:ext>
            </a:extLst>
          </p:cNvPr>
          <p:cNvSpPr txBox="1"/>
          <p:nvPr/>
        </p:nvSpPr>
        <p:spPr>
          <a:xfrm>
            <a:off x="228601" y="1710"/>
            <a:ext cx="6622916" cy="180730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ja-JP" sz="4400" b="1">
                <a:latin typeface="游ゴシック"/>
                <a:ea typeface="游ゴシック"/>
                <a:cs typeface="+mj-cs"/>
              </a:rPr>
              <a:t>想定する利用者の特性</a:t>
            </a:r>
          </a:p>
        </p:txBody>
      </p:sp>
      <p:sp>
        <p:nvSpPr>
          <p:cNvPr id="3" name="テキスト ボックス 2">
            <a:extLst>
              <a:ext uri="{FF2B5EF4-FFF2-40B4-BE49-F238E27FC236}">
                <a16:creationId xmlns:a16="http://schemas.microsoft.com/office/drawing/2014/main" id="{382288A5-CE8A-7A28-6A82-CE8F6EDF220C}"/>
              </a:ext>
            </a:extLst>
          </p:cNvPr>
          <p:cNvSpPr txBox="1"/>
          <p:nvPr/>
        </p:nvSpPr>
        <p:spPr>
          <a:xfrm>
            <a:off x="216877" y="1805759"/>
            <a:ext cx="8722697" cy="390228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ja-JP" sz="2800">
                <a:ea typeface="游ゴシック"/>
              </a:rPr>
              <a:t>冷房を利用する人全てが対象</a:t>
            </a:r>
          </a:p>
          <a:p>
            <a:pPr indent="-228600">
              <a:lnSpc>
                <a:spcPct val="90000"/>
              </a:lnSpc>
              <a:spcAft>
                <a:spcPts val="600"/>
              </a:spcAft>
              <a:buFont typeface="Arial" panose="020B0604020202020204" pitchFamily="34" charset="0"/>
              <a:buChar char="•"/>
            </a:pPr>
            <a:endParaRPr lang="en-US" altLang="ja-JP" sz="2800">
              <a:ea typeface="游ゴシック"/>
            </a:endParaRPr>
          </a:p>
          <a:p>
            <a:pPr>
              <a:lnSpc>
                <a:spcPct val="90000"/>
              </a:lnSpc>
              <a:spcAft>
                <a:spcPts val="600"/>
              </a:spcAft>
            </a:pPr>
            <a:r>
              <a:rPr lang="ja-JP" sz="2800">
                <a:ea typeface="游ゴシック"/>
              </a:rPr>
              <a:t>特に</a:t>
            </a:r>
            <a:r>
              <a:rPr lang="en-US" sz="2800"/>
              <a:t>. . .</a:t>
            </a:r>
            <a:endParaRPr lang="en-US" sz="2800">
              <a:ea typeface="游ゴシック"/>
            </a:endParaRPr>
          </a:p>
          <a:p>
            <a:pPr indent="-228600">
              <a:lnSpc>
                <a:spcPct val="90000"/>
              </a:lnSpc>
              <a:spcAft>
                <a:spcPts val="600"/>
              </a:spcAft>
              <a:buFont typeface="Arial" panose="020B0604020202020204" pitchFamily="34" charset="0"/>
              <a:buChar char="•"/>
            </a:pPr>
            <a:endParaRPr lang="en-US" altLang="ja-JP" sz="2800">
              <a:ea typeface="游ゴシック"/>
            </a:endParaRPr>
          </a:p>
          <a:p>
            <a:pPr>
              <a:lnSpc>
                <a:spcPct val="90000"/>
              </a:lnSpc>
              <a:spcAft>
                <a:spcPts val="600"/>
              </a:spcAft>
            </a:pPr>
            <a:r>
              <a:rPr lang="ja-JP" sz="2800">
                <a:ea typeface="游ゴシック"/>
              </a:rPr>
              <a:t>・温度管理を自ら行うことを面倒に感じる人</a:t>
            </a:r>
          </a:p>
          <a:p>
            <a:pPr indent="-228600">
              <a:lnSpc>
                <a:spcPct val="90000"/>
              </a:lnSpc>
              <a:spcAft>
                <a:spcPts val="600"/>
              </a:spcAft>
              <a:buFont typeface="Arial" panose="020B0604020202020204" pitchFamily="34" charset="0"/>
              <a:buChar char="•"/>
            </a:pPr>
            <a:endParaRPr lang="en-US" altLang="ja-JP" sz="2800">
              <a:ea typeface="游ゴシック"/>
            </a:endParaRPr>
          </a:p>
          <a:p>
            <a:pPr>
              <a:lnSpc>
                <a:spcPct val="90000"/>
              </a:lnSpc>
              <a:spcAft>
                <a:spcPts val="600"/>
              </a:spcAft>
            </a:pPr>
            <a:r>
              <a:rPr lang="ja-JP" sz="2800">
                <a:ea typeface="游ゴシック"/>
              </a:rPr>
              <a:t>・設定温度を明確な指標を基に決定したい人</a:t>
            </a:r>
          </a:p>
          <a:p>
            <a:pPr indent="-228600">
              <a:lnSpc>
                <a:spcPct val="90000"/>
              </a:lnSpc>
              <a:spcAft>
                <a:spcPts val="600"/>
              </a:spcAft>
              <a:buFont typeface="Arial" panose="020B0604020202020204" pitchFamily="34" charset="0"/>
              <a:buChar char="•"/>
            </a:pPr>
            <a:endParaRPr lang="en-US" altLang="ja-JP" sz="2800">
              <a:ea typeface="游ゴシック"/>
            </a:endParaRPr>
          </a:p>
          <a:p>
            <a:pPr>
              <a:lnSpc>
                <a:spcPct val="90000"/>
              </a:lnSpc>
              <a:spcAft>
                <a:spcPts val="600"/>
              </a:spcAft>
            </a:pPr>
            <a:r>
              <a:rPr lang="ja-JP" sz="2800">
                <a:ea typeface="游ゴシック"/>
              </a:rPr>
              <a:t>・熱中症対策の指標を知りたい人</a:t>
            </a:r>
            <a:r>
              <a:rPr lang="en-US" sz="2800"/>
              <a:t>(</a:t>
            </a:r>
            <a:r>
              <a:rPr lang="ja-JP" sz="2800">
                <a:ea typeface="游ゴシック"/>
              </a:rPr>
              <a:t>高齢者な</a:t>
            </a:r>
            <a:r>
              <a:rPr lang="ja-JP" altLang="en-US" sz="2800">
                <a:ea typeface="游ゴシック"/>
              </a:rPr>
              <a:t>ど</a:t>
            </a:r>
            <a:r>
              <a:rPr lang="ja-JP" sz="2800">
                <a:ea typeface="游ゴシック"/>
              </a:rPr>
              <a:t>）</a:t>
            </a:r>
          </a:p>
        </p:txBody>
      </p:sp>
      <p:pic>
        <p:nvPicPr>
          <p:cNvPr id="5" name="Picture 4" descr="群衆の中の 1 人">
            <a:extLst>
              <a:ext uri="{FF2B5EF4-FFF2-40B4-BE49-F238E27FC236}">
                <a16:creationId xmlns:a16="http://schemas.microsoft.com/office/drawing/2014/main" id="{EF83779A-63AF-777D-CE6E-8ED474B1ADA5}"/>
              </a:ext>
            </a:extLst>
          </p:cNvPr>
          <p:cNvPicPr>
            <a:picLocks noChangeAspect="1"/>
          </p:cNvPicPr>
          <p:nvPr/>
        </p:nvPicPr>
        <p:blipFill rotWithShape="1">
          <a:blip r:embed="rId2"/>
          <a:srcRect l="21032" r="13758"/>
          <a:stretch/>
        </p:blipFill>
        <p:spPr>
          <a:xfrm>
            <a:off x="753047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3895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7EC6F4F-43BA-9B5B-D2F9-43C368950529}"/>
              </a:ext>
            </a:extLst>
          </p:cNvPr>
          <p:cNvSpPr>
            <a:spLocks noGrp="1"/>
          </p:cNvSpPr>
          <p:nvPr>
            <p:ph type="title"/>
          </p:nvPr>
        </p:nvSpPr>
        <p:spPr>
          <a:xfrm>
            <a:off x="313744" y="0"/>
            <a:ext cx="5821880" cy="1708242"/>
          </a:xfrm>
        </p:spPr>
        <p:txBody>
          <a:bodyPr anchor="ctr">
            <a:normAutofit/>
          </a:bodyPr>
          <a:lstStyle/>
          <a:p>
            <a:r>
              <a:rPr lang="ja-JP" altLang="en-US" sz="4000" b="1"/>
              <a:t>どのように作ったのか？</a:t>
            </a:r>
            <a:endParaRPr kumimoji="1" lang="ja-JP" altLang="en-US" sz="4000" b="1"/>
          </a:p>
        </p:txBody>
      </p:sp>
      <p:sp>
        <p:nvSpPr>
          <p:cNvPr id="3" name="コンテンツ プレースホルダー 2">
            <a:extLst>
              <a:ext uri="{FF2B5EF4-FFF2-40B4-BE49-F238E27FC236}">
                <a16:creationId xmlns:a16="http://schemas.microsoft.com/office/drawing/2014/main" id="{3A549B9A-0B7B-CB73-7276-13BCFE93491F}"/>
              </a:ext>
            </a:extLst>
          </p:cNvPr>
          <p:cNvSpPr>
            <a:spLocks noGrp="1"/>
          </p:cNvSpPr>
          <p:nvPr>
            <p:ph idx="1"/>
          </p:nvPr>
        </p:nvSpPr>
        <p:spPr>
          <a:xfrm>
            <a:off x="679504" y="2881724"/>
            <a:ext cx="5334197" cy="3769835"/>
          </a:xfrm>
        </p:spPr>
        <p:txBody>
          <a:bodyPr anchor="ctr">
            <a:normAutofit lnSpcReduction="10000"/>
          </a:bodyPr>
          <a:lstStyle/>
          <a:p>
            <a:r>
              <a:rPr kumimoji="1" lang="ja-JP" altLang="en-US" sz="2000"/>
              <a:t>設計</a:t>
            </a:r>
            <a:endParaRPr kumimoji="1" lang="en-US" altLang="ja-JP" sz="2000"/>
          </a:p>
          <a:p>
            <a:pPr marL="0" indent="0">
              <a:buNone/>
            </a:pPr>
            <a:r>
              <a:rPr lang="ja-JP" altLang="en-US"/>
              <a:t>温度と湿度のデータを</a:t>
            </a:r>
            <a:r>
              <a:rPr lang="en-US" altLang="ja-JP"/>
              <a:t>Remo</a:t>
            </a:r>
            <a:r>
              <a:rPr lang="ja-JP" altLang="en-US"/>
              <a:t>が取得し、そのデータをテキストファイルに書き込み、それらのデータから暑さ指数を計算できるように設計した。そのデータを</a:t>
            </a:r>
            <a:r>
              <a:rPr lang="en-US" altLang="ja-JP"/>
              <a:t>LINE</a:t>
            </a:r>
            <a:r>
              <a:rPr lang="ja-JP" altLang="en-US"/>
              <a:t>に送り、ユーザに通知したり、</a:t>
            </a:r>
            <a:r>
              <a:rPr lang="en-US" altLang="ja-JP"/>
              <a:t>PC</a:t>
            </a:r>
            <a:r>
              <a:rPr lang="ja-JP" altLang="en-US"/>
              <a:t>の音声で知らせるように設計した。また、暑さ指数に応じた警告も通知する。</a:t>
            </a:r>
            <a:endParaRPr kumimoji="1" lang="ja-JP" altLang="en-US"/>
          </a:p>
        </p:txBody>
      </p:sp>
      <p:pic>
        <p:nvPicPr>
          <p:cNvPr id="16" name="Picture 4" descr="感嘆符と黄色の背景">
            <a:extLst>
              <a:ext uri="{FF2B5EF4-FFF2-40B4-BE49-F238E27FC236}">
                <a16:creationId xmlns:a16="http://schemas.microsoft.com/office/drawing/2014/main" id="{B172AF59-EA99-E4D0-2C98-3ED01690DE0F}"/>
              </a:ext>
            </a:extLst>
          </p:cNvPr>
          <p:cNvPicPr>
            <a:picLocks noChangeAspect="1"/>
          </p:cNvPicPr>
          <p:nvPr/>
        </p:nvPicPr>
        <p:blipFill rotWithShape="1">
          <a:blip r:embed="rId3"/>
          <a:srcRect l="27337" r="14419" b="-1"/>
          <a:stretch/>
        </p:blipFill>
        <p:spPr>
          <a:xfrm>
            <a:off x="8412479" y="0"/>
            <a:ext cx="3779521" cy="6858000"/>
          </a:xfrm>
          <a:prstGeom prst="rect">
            <a:avLst/>
          </a:prstGeom>
          <a:effectLst>
            <a:outerShdw blurRad="127000" dist="50800" dir="10800000" sx="99000" sy="99000" algn="r" rotWithShape="0">
              <a:prstClr val="black">
                <a:alpha val="40000"/>
              </a:prstClr>
            </a:outerShdw>
          </a:effectLst>
        </p:spPr>
      </p:pic>
      <p:sp>
        <p:nvSpPr>
          <p:cNvPr id="4" name="テキスト ボックス 3">
            <a:extLst>
              <a:ext uri="{FF2B5EF4-FFF2-40B4-BE49-F238E27FC236}">
                <a16:creationId xmlns:a16="http://schemas.microsoft.com/office/drawing/2014/main" id="{0BF0C649-F1D4-2213-7439-B55A5FFB8EB4}"/>
              </a:ext>
            </a:extLst>
          </p:cNvPr>
          <p:cNvSpPr txBox="1"/>
          <p:nvPr/>
        </p:nvSpPr>
        <p:spPr>
          <a:xfrm>
            <a:off x="256471" y="1580939"/>
            <a:ext cx="7899920" cy="954107"/>
          </a:xfrm>
          <a:prstGeom prst="rect">
            <a:avLst/>
          </a:prstGeom>
          <a:noFill/>
        </p:spPr>
        <p:txBody>
          <a:bodyPr wrap="none" rtlCol="0">
            <a:spAutoFit/>
          </a:bodyPr>
          <a:lstStyle/>
          <a:p>
            <a:r>
              <a:rPr kumimoji="1" lang="ja-JP" altLang="en-US" sz="2800"/>
              <a:t>暑さ指数＝</a:t>
            </a:r>
            <a:r>
              <a:rPr kumimoji="1" lang="en-US" altLang="ja-JP" sz="2800"/>
              <a:t>0.735*</a:t>
            </a:r>
            <a:r>
              <a:rPr kumimoji="1" lang="ja-JP" altLang="en-US" sz="2800"/>
              <a:t>温度＋</a:t>
            </a:r>
            <a:r>
              <a:rPr kumimoji="1" lang="en-US" altLang="ja-JP" sz="2800"/>
              <a:t>0.0374*</a:t>
            </a:r>
            <a:r>
              <a:rPr kumimoji="1" lang="ja-JP" altLang="en-US" sz="2800"/>
              <a:t>湿度</a:t>
            </a:r>
            <a:endParaRPr kumimoji="1" lang="en-US" altLang="ja-JP" sz="2800"/>
          </a:p>
          <a:p>
            <a:r>
              <a:rPr kumimoji="1" lang="ja-JP" altLang="en-US" sz="2800"/>
              <a:t>　　　　　　　　　＋</a:t>
            </a:r>
            <a:r>
              <a:rPr kumimoji="1" lang="en-US" altLang="ja-JP" sz="2800"/>
              <a:t>0.00292*</a:t>
            </a:r>
            <a:r>
              <a:rPr kumimoji="1" lang="ja-JP" altLang="en-US" sz="2800"/>
              <a:t>温度</a:t>
            </a:r>
            <a:r>
              <a:rPr kumimoji="1" lang="en-US" altLang="ja-JP" sz="2800"/>
              <a:t>*</a:t>
            </a:r>
            <a:r>
              <a:rPr kumimoji="1" lang="ja-JP" altLang="en-US" sz="2800"/>
              <a:t>湿度</a:t>
            </a:r>
            <a:r>
              <a:rPr kumimoji="1" lang="en-US" altLang="ja-JP" sz="2800"/>
              <a:t>-4.064</a:t>
            </a:r>
            <a:endParaRPr kumimoji="1" lang="ja-JP" altLang="en-US" sz="2800"/>
          </a:p>
        </p:txBody>
      </p:sp>
    </p:spTree>
    <p:extLst>
      <p:ext uri="{BB962C8B-B14F-4D97-AF65-F5344CB8AC3E}">
        <p14:creationId xmlns:p14="http://schemas.microsoft.com/office/powerpoint/2010/main" val="304114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AEF56F2-EDE9-E4A7-F150-73E1A3F9C325}"/>
              </a:ext>
            </a:extLst>
          </p:cNvPr>
          <p:cNvSpPr>
            <a:spLocks noGrp="1"/>
          </p:cNvSpPr>
          <p:nvPr>
            <p:ph type="title"/>
          </p:nvPr>
        </p:nvSpPr>
        <p:spPr>
          <a:xfrm>
            <a:off x="761803" y="350196"/>
            <a:ext cx="4646904" cy="1624520"/>
          </a:xfrm>
        </p:spPr>
        <p:txBody>
          <a:bodyPr anchor="ctr">
            <a:normAutofit/>
          </a:bodyPr>
          <a:lstStyle/>
          <a:p>
            <a:r>
              <a:rPr lang="ja-JP" altLang="en-US" sz="4000" b="1">
                <a:ea typeface="游ゴシック"/>
              </a:rPr>
              <a:t>計画・分担</a:t>
            </a:r>
            <a:endParaRPr lang="ja-JP" altLang="en-US" sz="4000" b="1"/>
          </a:p>
        </p:txBody>
      </p:sp>
      <p:sp>
        <p:nvSpPr>
          <p:cNvPr id="3" name="コンテンツ プレースホルダー 2">
            <a:extLst>
              <a:ext uri="{FF2B5EF4-FFF2-40B4-BE49-F238E27FC236}">
                <a16:creationId xmlns:a16="http://schemas.microsoft.com/office/drawing/2014/main" id="{F15C4768-5AE6-8D31-A395-F3727C48583B}"/>
              </a:ext>
            </a:extLst>
          </p:cNvPr>
          <p:cNvSpPr>
            <a:spLocks noGrp="1"/>
          </p:cNvSpPr>
          <p:nvPr>
            <p:ph idx="1"/>
          </p:nvPr>
        </p:nvSpPr>
        <p:spPr>
          <a:xfrm>
            <a:off x="761802" y="2743200"/>
            <a:ext cx="4646905" cy="3613149"/>
          </a:xfrm>
        </p:spPr>
        <p:txBody>
          <a:bodyPr anchor="ctr">
            <a:noAutofit/>
          </a:bodyPr>
          <a:lstStyle/>
          <a:p>
            <a:pPr marL="0" indent="0">
              <a:buNone/>
            </a:pPr>
            <a:r>
              <a:rPr lang="en-US" altLang="ja-JP" sz="1800"/>
              <a:t>6</a:t>
            </a:r>
            <a:r>
              <a:rPr lang="ja-JP" altLang="en-US" sz="1800"/>
              <a:t>月</a:t>
            </a:r>
            <a:r>
              <a:rPr lang="en-US" altLang="ja-JP" sz="1800"/>
              <a:t>12</a:t>
            </a:r>
            <a:r>
              <a:rPr lang="ja-JP" altLang="en-US" sz="1800"/>
              <a:t>日</a:t>
            </a:r>
            <a:r>
              <a:rPr lang="en-US" altLang="ja-JP" sz="1800"/>
              <a:t>~19</a:t>
            </a:r>
            <a:r>
              <a:rPr lang="ja-JP" altLang="en-US" sz="1800"/>
              <a:t>日に要求仕様書・設計書の作成をした。</a:t>
            </a:r>
            <a:r>
              <a:rPr lang="en-US" altLang="ja-JP" sz="1800"/>
              <a:t>6</a:t>
            </a:r>
            <a:r>
              <a:rPr lang="ja-JP" altLang="en-US" sz="1800"/>
              <a:t>月</a:t>
            </a:r>
            <a:r>
              <a:rPr lang="en-US" altLang="ja-JP" sz="1800"/>
              <a:t>19</a:t>
            </a:r>
            <a:r>
              <a:rPr lang="ja-JP" altLang="en-US" sz="1800"/>
              <a:t>日</a:t>
            </a:r>
            <a:r>
              <a:rPr lang="en-US" altLang="ja-JP" sz="1800"/>
              <a:t>~7</a:t>
            </a:r>
            <a:r>
              <a:rPr lang="ja-JP" altLang="en-US" sz="1800"/>
              <a:t>月</a:t>
            </a:r>
            <a:r>
              <a:rPr lang="en-US" altLang="ja-JP" sz="1800"/>
              <a:t>3</a:t>
            </a:r>
            <a:r>
              <a:rPr lang="ja-JP" altLang="en-US" sz="1800"/>
              <a:t>日に</a:t>
            </a:r>
            <a:r>
              <a:rPr lang="en-US" altLang="ja-JP" sz="1800"/>
              <a:t>Remo</a:t>
            </a:r>
            <a:r>
              <a:rPr lang="ja-JP" altLang="en-US" sz="1800"/>
              <a:t>からのデータ取得用プログラム、データ管理プログラム、気温・湿度等データによる音声内容の分岐プログラム、音声内容のプログラムの作成をした。</a:t>
            </a:r>
            <a:r>
              <a:rPr lang="en-US" altLang="ja-JP" sz="1800"/>
              <a:t>7</a:t>
            </a:r>
            <a:r>
              <a:rPr lang="ja-JP" altLang="en-US" sz="1800"/>
              <a:t>月</a:t>
            </a:r>
            <a:r>
              <a:rPr lang="en-US" altLang="ja-JP" sz="1800"/>
              <a:t>10</a:t>
            </a:r>
            <a:r>
              <a:rPr lang="ja-JP" altLang="en-US" sz="1800"/>
              <a:t>日</a:t>
            </a:r>
            <a:r>
              <a:rPr lang="en-US" altLang="ja-JP" sz="1800"/>
              <a:t>~17</a:t>
            </a:r>
            <a:r>
              <a:rPr lang="ja-JP" altLang="en-US" sz="1800"/>
              <a:t>日にテストを行った。また、全期間を通して発表資料の作成をした。岩井が</a:t>
            </a:r>
            <a:r>
              <a:rPr lang="en-US" altLang="ja-JP" sz="1800"/>
              <a:t>Remo</a:t>
            </a:r>
            <a:r>
              <a:rPr lang="ja-JP" altLang="en-US" sz="1800"/>
              <a:t>からデータを取得するプログラムを実装した。久郷がそのデータを取得し、それをテキストファイルに書き込むというプログラムを実装した。荻原がそのテキストファイルを</a:t>
            </a:r>
            <a:r>
              <a:rPr lang="en-US" altLang="ja-JP" sz="1800"/>
              <a:t>mp3</a:t>
            </a:r>
            <a:r>
              <a:rPr lang="ja-JP" altLang="en-US" sz="1800"/>
              <a:t>として保存できるようにした。工藤が</a:t>
            </a:r>
            <a:r>
              <a:rPr lang="en-US" altLang="ja-JP" sz="1800"/>
              <a:t>mp3</a:t>
            </a:r>
            <a:r>
              <a:rPr lang="ja-JP" altLang="en-US" sz="1800"/>
              <a:t>の内容を</a:t>
            </a:r>
            <a:r>
              <a:rPr lang="en-US" altLang="ja-JP" sz="1800"/>
              <a:t>LINE</a:t>
            </a:r>
            <a:r>
              <a:rPr lang="ja-JP" altLang="en-US" sz="1800"/>
              <a:t>が通知および</a:t>
            </a:r>
            <a:r>
              <a:rPr lang="en-US" altLang="ja-JP" sz="1800"/>
              <a:t>PC</a:t>
            </a:r>
            <a:r>
              <a:rPr lang="ja-JP" altLang="en-US" sz="1800"/>
              <a:t>の音声で知らせる機能を実装した。自分の役割分担にとどまらず、分からないところは各々が協力し合った。</a:t>
            </a:r>
          </a:p>
        </p:txBody>
      </p:sp>
      <p:pic>
        <p:nvPicPr>
          <p:cNvPr id="5" name="Picture 4" descr="カレンダー">
            <a:extLst>
              <a:ext uri="{FF2B5EF4-FFF2-40B4-BE49-F238E27FC236}">
                <a16:creationId xmlns:a16="http://schemas.microsoft.com/office/drawing/2014/main" id="{C222B955-B5F8-31B1-FA29-9A94F8C8300B}"/>
              </a:ext>
            </a:extLst>
          </p:cNvPr>
          <p:cNvPicPr>
            <a:picLocks noChangeAspect="1"/>
          </p:cNvPicPr>
          <p:nvPr/>
        </p:nvPicPr>
        <p:blipFill rotWithShape="1">
          <a:blip r:embed="rId3"/>
          <a:srcRect l="22270" r="18329" b="-2"/>
          <a:stretch/>
        </p:blipFill>
        <p:spPr>
          <a:xfrm>
            <a:off x="6096000" y="1"/>
            <a:ext cx="6102825" cy="6858000"/>
          </a:xfrm>
          <a:prstGeom prst="rect">
            <a:avLst/>
          </a:prstGeom>
        </p:spPr>
      </p:pic>
    </p:spTree>
    <p:extLst>
      <p:ext uri="{BB962C8B-B14F-4D97-AF65-F5344CB8AC3E}">
        <p14:creationId xmlns:p14="http://schemas.microsoft.com/office/powerpoint/2010/main" val="258557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C527FE5-9A55-D563-4C01-4BA134B99CBE}"/>
              </a:ext>
            </a:extLst>
          </p:cNvPr>
          <p:cNvSpPr txBox="1"/>
          <p:nvPr/>
        </p:nvSpPr>
        <p:spPr>
          <a:xfrm>
            <a:off x="0" y="39329"/>
            <a:ext cx="5958348" cy="646331"/>
          </a:xfrm>
          <a:prstGeom prst="rect">
            <a:avLst/>
          </a:prstGeom>
          <a:noFill/>
        </p:spPr>
        <p:txBody>
          <a:bodyPr wrap="square" rtlCol="0">
            <a:spAutoFit/>
          </a:bodyPr>
          <a:lstStyle/>
          <a:p>
            <a:r>
              <a:rPr kumimoji="1" lang="ja-JP" altLang="en-US" sz="3600" b="1">
                <a:latin typeface="コーポレート・ロゴ ver3 Bold" panose="02000600000000000000" pitchFamily="50" charset="-128"/>
                <a:ea typeface="コーポレート・ロゴ ver3 Bold" panose="02000600000000000000" pitchFamily="50" charset="-128"/>
              </a:rPr>
              <a:t>予定していた開発が出来たか</a:t>
            </a:r>
          </a:p>
        </p:txBody>
      </p:sp>
      <p:pic>
        <p:nvPicPr>
          <p:cNvPr id="4" name="図 3" descr="アイコン&#10;&#10;自動的に生成された説明">
            <a:extLst>
              <a:ext uri="{FF2B5EF4-FFF2-40B4-BE49-F238E27FC236}">
                <a16:creationId xmlns:a16="http://schemas.microsoft.com/office/drawing/2014/main" id="{07B02233-08AC-BB7E-601A-AC86C6A97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47750"/>
            <a:ext cx="4762500" cy="4762500"/>
          </a:xfrm>
          <a:prstGeom prst="rect">
            <a:avLst/>
          </a:prstGeom>
        </p:spPr>
      </p:pic>
      <p:sp>
        <p:nvSpPr>
          <p:cNvPr id="5" name="テキスト ボックス 4">
            <a:extLst>
              <a:ext uri="{FF2B5EF4-FFF2-40B4-BE49-F238E27FC236}">
                <a16:creationId xmlns:a16="http://schemas.microsoft.com/office/drawing/2014/main" id="{F56539A4-1326-4348-DA57-4EBC71D8AE84}"/>
              </a:ext>
            </a:extLst>
          </p:cNvPr>
          <p:cNvSpPr txBox="1"/>
          <p:nvPr/>
        </p:nvSpPr>
        <p:spPr>
          <a:xfrm>
            <a:off x="550605" y="1307690"/>
            <a:ext cx="3257601" cy="461665"/>
          </a:xfrm>
          <a:prstGeom prst="rect">
            <a:avLst/>
          </a:prstGeom>
          <a:noFill/>
        </p:spPr>
        <p:txBody>
          <a:bodyPr wrap="square" rtlCol="0">
            <a:spAutoFit/>
          </a:bodyPr>
          <a:lstStyle/>
          <a:p>
            <a:r>
              <a:rPr kumimoji="1" lang="en-US" altLang="ja-JP" sz="2400">
                <a:latin typeface="游ゴシック Medium" panose="020B0500000000000000" pitchFamily="50" charset="-128"/>
                <a:ea typeface="游ゴシック Medium" panose="020B0500000000000000" pitchFamily="50" charset="-128"/>
              </a:rPr>
              <a:t>Google Home </a:t>
            </a:r>
            <a:r>
              <a:rPr kumimoji="1" lang="ja-JP" altLang="en-US" sz="2400">
                <a:latin typeface="游ゴシック Medium" panose="020B0500000000000000" pitchFamily="50" charset="-128"/>
                <a:ea typeface="游ゴシック Medium" panose="020B0500000000000000" pitchFamily="50" charset="-128"/>
              </a:rPr>
              <a:t>の探知</a:t>
            </a:r>
          </a:p>
        </p:txBody>
      </p:sp>
      <p:sp>
        <p:nvSpPr>
          <p:cNvPr id="6" name="テキスト ボックス 5">
            <a:extLst>
              <a:ext uri="{FF2B5EF4-FFF2-40B4-BE49-F238E27FC236}">
                <a16:creationId xmlns:a16="http://schemas.microsoft.com/office/drawing/2014/main" id="{389D70B4-589F-8F90-867E-0359FAF3FE61}"/>
              </a:ext>
            </a:extLst>
          </p:cNvPr>
          <p:cNvSpPr txBox="1"/>
          <p:nvPr/>
        </p:nvSpPr>
        <p:spPr>
          <a:xfrm>
            <a:off x="1513470" y="2517820"/>
            <a:ext cx="2526891" cy="461665"/>
          </a:xfrm>
          <a:prstGeom prst="rect">
            <a:avLst/>
          </a:prstGeom>
          <a:noFill/>
        </p:spPr>
        <p:txBody>
          <a:bodyPr wrap="square" rtlCol="0">
            <a:spAutoFit/>
          </a:bodyPr>
          <a:lstStyle/>
          <a:p>
            <a:pPr algn="ctr"/>
            <a:r>
              <a:rPr kumimoji="1" lang="ja-JP" altLang="en-US" sz="2400">
                <a:latin typeface="游ゴシック Medium" panose="020B0500000000000000" pitchFamily="50" charset="-128"/>
                <a:ea typeface="游ゴシック Medium" panose="020B0500000000000000" pitchFamily="50" charset="-128"/>
              </a:rPr>
              <a:t>ポート番号</a:t>
            </a:r>
          </a:p>
        </p:txBody>
      </p:sp>
      <p:sp>
        <p:nvSpPr>
          <p:cNvPr id="7" name="テキスト ボックス 6">
            <a:extLst>
              <a:ext uri="{FF2B5EF4-FFF2-40B4-BE49-F238E27FC236}">
                <a16:creationId xmlns:a16="http://schemas.microsoft.com/office/drawing/2014/main" id="{A7E63740-9AA9-8A8C-D203-E4623038B28F}"/>
              </a:ext>
            </a:extLst>
          </p:cNvPr>
          <p:cNvSpPr txBox="1"/>
          <p:nvPr/>
        </p:nvSpPr>
        <p:spPr>
          <a:xfrm>
            <a:off x="8644581" y="5151170"/>
            <a:ext cx="2853199" cy="461665"/>
          </a:xfrm>
          <a:prstGeom prst="rect">
            <a:avLst/>
          </a:prstGeom>
          <a:noFill/>
        </p:spPr>
        <p:txBody>
          <a:bodyPr wrap="square" rtlCol="0">
            <a:spAutoFit/>
          </a:bodyPr>
          <a:lstStyle/>
          <a:p>
            <a:r>
              <a:rPr lang="en-US" altLang="ja-JP" sz="2400">
                <a:latin typeface="游ゴシック Medium" panose="020B0500000000000000" pitchFamily="50" charset="-128"/>
                <a:ea typeface="游ゴシック Medium" panose="020B0500000000000000" pitchFamily="50" charset="-128"/>
              </a:rPr>
              <a:t>IP</a:t>
            </a:r>
            <a:r>
              <a:rPr lang="ja-JP" altLang="en-US" sz="2400">
                <a:latin typeface="游ゴシック Medium" panose="020B0500000000000000" pitchFamily="50" charset="-128"/>
                <a:ea typeface="游ゴシック Medium" panose="020B0500000000000000" pitchFamily="50" charset="-128"/>
              </a:rPr>
              <a:t>アドレス不一致</a:t>
            </a:r>
            <a:endParaRPr kumimoji="1" lang="ja-JP" altLang="en-US" sz="2400">
              <a:latin typeface="游ゴシック Medium" panose="020B0500000000000000" pitchFamily="50" charset="-128"/>
              <a:ea typeface="游ゴシック Medium" panose="020B0500000000000000" pitchFamily="50" charset="-128"/>
            </a:endParaRPr>
          </a:p>
        </p:txBody>
      </p:sp>
      <p:sp>
        <p:nvSpPr>
          <p:cNvPr id="8" name="テキスト ボックス 7">
            <a:extLst>
              <a:ext uri="{FF2B5EF4-FFF2-40B4-BE49-F238E27FC236}">
                <a16:creationId xmlns:a16="http://schemas.microsoft.com/office/drawing/2014/main" id="{AC3EE439-E295-7EE7-A4D0-7FEE03635839}"/>
              </a:ext>
            </a:extLst>
          </p:cNvPr>
          <p:cNvSpPr txBox="1"/>
          <p:nvPr/>
        </p:nvSpPr>
        <p:spPr>
          <a:xfrm>
            <a:off x="9166737" y="2729940"/>
            <a:ext cx="2853199" cy="461665"/>
          </a:xfrm>
          <a:prstGeom prst="rect">
            <a:avLst/>
          </a:prstGeom>
          <a:noFill/>
        </p:spPr>
        <p:txBody>
          <a:bodyPr wrap="square" rtlCol="0">
            <a:spAutoFit/>
          </a:bodyPr>
          <a:lstStyle/>
          <a:p>
            <a:r>
              <a:rPr lang="ja-JP" altLang="en-US" sz="2400">
                <a:latin typeface="游ゴシック Medium" panose="020B0500000000000000" pitchFamily="50" charset="-128"/>
                <a:ea typeface="游ゴシック Medium" panose="020B0500000000000000" pitchFamily="50" charset="-128"/>
              </a:rPr>
              <a:t>音声再生されない</a:t>
            </a:r>
            <a:endParaRPr kumimoji="1" lang="ja-JP" altLang="en-US" sz="2400">
              <a:latin typeface="游ゴシック Medium" panose="020B0500000000000000" pitchFamily="50" charset="-128"/>
              <a:ea typeface="游ゴシック Medium" panose="020B0500000000000000" pitchFamily="50" charset="-128"/>
            </a:endParaRPr>
          </a:p>
        </p:txBody>
      </p:sp>
      <p:sp>
        <p:nvSpPr>
          <p:cNvPr id="9" name="テキスト ボックス 8">
            <a:extLst>
              <a:ext uri="{FF2B5EF4-FFF2-40B4-BE49-F238E27FC236}">
                <a16:creationId xmlns:a16="http://schemas.microsoft.com/office/drawing/2014/main" id="{A6BDAE37-1D13-69A2-BDF3-ABD2CD841993}"/>
              </a:ext>
            </a:extLst>
          </p:cNvPr>
          <p:cNvSpPr txBox="1"/>
          <p:nvPr/>
        </p:nvSpPr>
        <p:spPr>
          <a:xfrm>
            <a:off x="287511" y="3993974"/>
            <a:ext cx="2489406" cy="830997"/>
          </a:xfrm>
          <a:prstGeom prst="rect">
            <a:avLst/>
          </a:prstGeom>
          <a:noFill/>
        </p:spPr>
        <p:txBody>
          <a:bodyPr wrap="square" rtlCol="0">
            <a:spAutoFit/>
          </a:bodyPr>
          <a:lstStyle/>
          <a:p>
            <a:r>
              <a:rPr lang="en-US" altLang="ja-JP" sz="2400">
                <a:latin typeface="游ゴシック Medium" panose="020B0500000000000000" pitchFamily="50" charset="-128"/>
                <a:ea typeface="游ゴシック Medium" panose="020B0500000000000000" pitchFamily="50" charset="-128"/>
              </a:rPr>
              <a:t>URL</a:t>
            </a:r>
            <a:r>
              <a:rPr lang="ja-JP" altLang="en-US" sz="2400">
                <a:latin typeface="游ゴシック Medium" panose="020B0500000000000000" pitchFamily="50" charset="-128"/>
                <a:ea typeface="游ゴシック Medium" panose="020B0500000000000000" pitchFamily="50" charset="-128"/>
              </a:rPr>
              <a:t>化した</a:t>
            </a:r>
            <a:r>
              <a:rPr kumimoji="1" lang="en-US" altLang="ja-JP" sz="2400">
                <a:latin typeface="游ゴシック Medium" panose="020B0500000000000000" pitchFamily="50" charset="-128"/>
                <a:ea typeface="游ゴシック Medium" panose="020B0500000000000000" pitchFamily="50" charset="-128"/>
              </a:rPr>
              <a:t>mp3</a:t>
            </a:r>
            <a:r>
              <a:rPr kumimoji="1" lang="ja-JP" altLang="en-US" sz="2400">
                <a:latin typeface="游ゴシック Medium" panose="020B0500000000000000" pitchFamily="50" charset="-128"/>
                <a:ea typeface="游ゴシック Medium" panose="020B0500000000000000" pitchFamily="50" charset="-128"/>
              </a:rPr>
              <a:t>ファイルの処理</a:t>
            </a:r>
          </a:p>
        </p:txBody>
      </p:sp>
      <p:sp>
        <p:nvSpPr>
          <p:cNvPr id="10" name="テキスト ボックス 9">
            <a:extLst>
              <a:ext uri="{FF2B5EF4-FFF2-40B4-BE49-F238E27FC236}">
                <a16:creationId xmlns:a16="http://schemas.microsoft.com/office/drawing/2014/main" id="{1FEC1450-3125-AAB5-4C3B-37AACE572AEB}"/>
              </a:ext>
            </a:extLst>
          </p:cNvPr>
          <p:cNvSpPr txBox="1"/>
          <p:nvPr/>
        </p:nvSpPr>
        <p:spPr>
          <a:xfrm>
            <a:off x="8114684" y="907580"/>
            <a:ext cx="2853199" cy="461665"/>
          </a:xfrm>
          <a:prstGeom prst="rect">
            <a:avLst/>
          </a:prstGeom>
          <a:noFill/>
        </p:spPr>
        <p:txBody>
          <a:bodyPr wrap="square" rtlCol="0">
            <a:spAutoFit/>
          </a:bodyPr>
          <a:lstStyle/>
          <a:p>
            <a:r>
              <a:rPr lang="ja-JP" altLang="en-US" sz="2400">
                <a:latin typeface="游ゴシック Medium" panose="020B0500000000000000" pitchFamily="50" charset="-128"/>
                <a:ea typeface="游ゴシック Medium" panose="020B0500000000000000" pitchFamily="50" charset="-128"/>
              </a:rPr>
              <a:t>サーバ組立</a:t>
            </a:r>
            <a:endParaRPr kumimoji="1" lang="ja-JP" altLang="en-US" sz="2400">
              <a:latin typeface="游ゴシック Medium" panose="020B0500000000000000" pitchFamily="50" charset="-128"/>
              <a:ea typeface="游ゴシック Medium" panose="020B0500000000000000" pitchFamily="50" charset="-128"/>
            </a:endParaRPr>
          </a:p>
        </p:txBody>
      </p:sp>
      <p:pic>
        <p:nvPicPr>
          <p:cNvPr id="12" name="図 11" descr="屋内, 座る, モニター, フロント が含まれている画像&#10;&#10;自動的に生成された説明">
            <a:extLst>
              <a:ext uri="{FF2B5EF4-FFF2-40B4-BE49-F238E27FC236}">
                <a16:creationId xmlns:a16="http://schemas.microsoft.com/office/drawing/2014/main" id="{8A275B42-8631-B0BD-B378-8CCBA7103E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179185">
            <a:off x="8079607" y="3429000"/>
            <a:ext cx="1129948" cy="1129948"/>
          </a:xfrm>
          <a:prstGeom prst="rect">
            <a:avLst/>
          </a:prstGeom>
        </p:spPr>
      </p:pic>
      <p:sp>
        <p:nvSpPr>
          <p:cNvPr id="13" name="テキスト ボックス 12">
            <a:extLst>
              <a:ext uri="{FF2B5EF4-FFF2-40B4-BE49-F238E27FC236}">
                <a16:creationId xmlns:a16="http://schemas.microsoft.com/office/drawing/2014/main" id="{E1A68E2B-73EE-5537-0DF5-641CA0C88588}"/>
              </a:ext>
            </a:extLst>
          </p:cNvPr>
          <p:cNvSpPr txBox="1"/>
          <p:nvPr/>
        </p:nvSpPr>
        <p:spPr>
          <a:xfrm>
            <a:off x="3357308" y="5351225"/>
            <a:ext cx="3850316" cy="830997"/>
          </a:xfrm>
          <a:prstGeom prst="rect">
            <a:avLst/>
          </a:prstGeom>
          <a:noFill/>
        </p:spPr>
        <p:txBody>
          <a:bodyPr wrap="square" rtlCol="0">
            <a:spAutoFit/>
          </a:bodyPr>
          <a:lstStyle/>
          <a:p>
            <a:r>
              <a:rPr kumimoji="1" lang="en-US" altLang="ja-JP" sz="2400">
                <a:latin typeface="游ゴシック Medium" panose="020B0500000000000000" pitchFamily="50" charset="-128"/>
                <a:ea typeface="游ゴシック Medium" panose="020B0500000000000000" pitchFamily="50" charset="-128"/>
              </a:rPr>
              <a:t>TA</a:t>
            </a:r>
            <a:r>
              <a:rPr lang="ja-JP" altLang="en-US" sz="2400">
                <a:latin typeface="游ゴシック Medium" panose="020B0500000000000000" pitchFamily="50" charset="-128"/>
                <a:ea typeface="游ゴシック Medium" panose="020B0500000000000000" pitchFamily="50" charset="-128"/>
              </a:rPr>
              <a:t>の方</a:t>
            </a:r>
            <a:r>
              <a:rPr kumimoji="1" lang="ja-JP" altLang="en-US" sz="2400">
                <a:latin typeface="游ゴシック Medium" panose="020B0500000000000000" pitchFamily="50" charset="-128"/>
                <a:ea typeface="游ゴシック Medium" panose="020B0500000000000000" pitchFamily="50" charset="-128"/>
              </a:rPr>
              <a:t>を</a:t>
            </a:r>
            <a:r>
              <a:rPr kumimoji="1" lang="en-US" altLang="ja-JP" sz="2400">
                <a:latin typeface="游ゴシック Medium" panose="020B0500000000000000" pitchFamily="50" charset="-128"/>
                <a:ea typeface="游ゴシック Medium" panose="020B0500000000000000" pitchFamily="50" charset="-128"/>
              </a:rPr>
              <a:t>1</a:t>
            </a:r>
            <a:r>
              <a:rPr kumimoji="1" lang="ja-JP" altLang="en-US" sz="2400">
                <a:latin typeface="游ゴシック Medium" panose="020B0500000000000000" pitchFamily="50" charset="-128"/>
                <a:ea typeface="游ゴシック Medium" panose="020B0500000000000000" pitchFamily="50" charset="-128"/>
              </a:rPr>
              <a:t>時間半拘束した挙句成果なし</a:t>
            </a:r>
          </a:p>
        </p:txBody>
      </p:sp>
    </p:spTree>
    <p:extLst>
      <p:ext uri="{BB962C8B-B14F-4D97-AF65-F5344CB8AC3E}">
        <p14:creationId xmlns:p14="http://schemas.microsoft.com/office/powerpoint/2010/main" val="3942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図 67" descr="アイコン&#10;&#10;自動的に生成された説明">
            <a:extLst>
              <a:ext uri="{FF2B5EF4-FFF2-40B4-BE49-F238E27FC236}">
                <a16:creationId xmlns:a16="http://schemas.microsoft.com/office/drawing/2014/main" id="{420302FB-D824-32E8-E316-6EC23A976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8" y="5383160"/>
            <a:ext cx="1769193" cy="1769193"/>
          </a:xfrm>
          <a:prstGeom prst="rect">
            <a:avLst/>
          </a:prstGeom>
        </p:spPr>
      </p:pic>
      <p:pic>
        <p:nvPicPr>
          <p:cNvPr id="88" name="図 87" descr="アイコン&#10;&#10;自動的に生成された説明">
            <a:extLst>
              <a:ext uri="{FF2B5EF4-FFF2-40B4-BE49-F238E27FC236}">
                <a16:creationId xmlns:a16="http://schemas.microsoft.com/office/drawing/2014/main" id="{C854B059-4719-34CD-1207-FC722F2811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039214">
            <a:off x="3485385" y="3507724"/>
            <a:ext cx="2025992" cy="2025992"/>
          </a:xfrm>
          <a:prstGeom prst="rect">
            <a:avLst/>
          </a:prstGeom>
        </p:spPr>
      </p:pic>
      <p:pic>
        <p:nvPicPr>
          <p:cNvPr id="3" name="図 2" descr="アイコン&#10;&#10;自動的に生成された説明">
            <a:extLst>
              <a:ext uri="{FF2B5EF4-FFF2-40B4-BE49-F238E27FC236}">
                <a16:creationId xmlns:a16="http://schemas.microsoft.com/office/drawing/2014/main" id="{0A7E8EF4-08B1-DFCF-E304-6FAEBFFB2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48979"/>
            <a:ext cx="1769193" cy="1769193"/>
          </a:xfrm>
          <a:prstGeom prst="rect">
            <a:avLst/>
          </a:prstGeom>
        </p:spPr>
      </p:pic>
      <p:pic>
        <p:nvPicPr>
          <p:cNvPr id="5" name="図 4" descr="図形, アイコン&#10;&#10;自動的に生成された説明">
            <a:extLst>
              <a:ext uri="{FF2B5EF4-FFF2-40B4-BE49-F238E27FC236}">
                <a16:creationId xmlns:a16="http://schemas.microsoft.com/office/drawing/2014/main" id="{F74BA44A-E526-FCEE-8F72-326E60205C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440" y="4748979"/>
            <a:ext cx="1978128" cy="1978128"/>
          </a:xfrm>
          <a:prstGeom prst="rect">
            <a:avLst/>
          </a:prstGeom>
        </p:spPr>
      </p:pic>
      <p:pic>
        <p:nvPicPr>
          <p:cNvPr id="6" name="図 5" descr="アイコン&#10;&#10;自動的に生成された説明">
            <a:extLst>
              <a:ext uri="{FF2B5EF4-FFF2-40B4-BE49-F238E27FC236}">
                <a16:creationId xmlns:a16="http://schemas.microsoft.com/office/drawing/2014/main" id="{9BEEEEBC-5247-BE03-FEDC-2478774D1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596" y="5230761"/>
            <a:ext cx="1769193" cy="1769193"/>
          </a:xfrm>
          <a:prstGeom prst="rect">
            <a:avLst/>
          </a:prstGeom>
        </p:spPr>
      </p:pic>
      <p:pic>
        <p:nvPicPr>
          <p:cNvPr id="7" name="図 6" descr="図形, アイコン&#10;&#10;自動的に生成された説明">
            <a:extLst>
              <a:ext uri="{FF2B5EF4-FFF2-40B4-BE49-F238E27FC236}">
                <a16:creationId xmlns:a16="http://schemas.microsoft.com/office/drawing/2014/main" id="{6F327217-CD7D-0727-A19A-3B37CFFB46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532" y="5021826"/>
            <a:ext cx="1978128" cy="1978128"/>
          </a:xfrm>
          <a:prstGeom prst="rect">
            <a:avLst/>
          </a:prstGeom>
        </p:spPr>
      </p:pic>
      <p:pic>
        <p:nvPicPr>
          <p:cNvPr id="8" name="図 7" descr="アイコン&#10;&#10;自動的に生成された説明">
            <a:extLst>
              <a:ext uri="{FF2B5EF4-FFF2-40B4-BE49-F238E27FC236}">
                <a16:creationId xmlns:a16="http://schemas.microsoft.com/office/drawing/2014/main" id="{0F25E92D-6E5C-DC26-BA88-60A39A715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280" y="4748979"/>
            <a:ext cx="1769193" cy="1769193"/>
          </a:xfrm>
          <a:prstGeom prst="rect">
            <a:avLst/>
          </a:prstGeom>
        </p:spPr>
      </p:pic>
      <p:pic>
        <p:nvPicPr>
          <p:cNvPr id="9" name="図 8" descr="図形, アイコン&#10;&#10;自動的に生成された説明">
            <a:extLst>
              <a:ext uri="{FF2B5EF4-FFF2-40B4-BE49-F238E27FC236}">
                <a16:creationId xmlns:a16="http://schemas.microsoft.com/office/drawing/2014/main" id="{2B5B0ED3-B958-C7E5-8AF8-51F2319483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720" y="4748979"/>
            <a:ext cx="1978128" cy="1978128"/>
          </a:xfrm>
          <a:prstGeom prst="rect">
            <a:avLst/>
          </a:prstGeom>
        </p:spPr>
      </p:pic>
      <p:pic>
        <p:nvPicPr>
          <p:cNvPr id="10" name="図 9" descr="アイコン&#10;&#10;自動的に生成された説明">
            <a:extLst>
              <a:ext uri="{FF2B5EF4-FFF2-40B4-BE49-F238E27FC236}">
                <a16:creationId xmlns:a16="http://schemas.microsoft.com/office/drawing/2014/main" id="{D7A1D824-22E7-1CA4-77C3-0032B6A80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876" y="5230761"/>
            <a:ext cx="1769193" cy="1769193"/>
          </a:xfrm>
          <a:prstGeom prst="rect">
            <a:avLst/>
          </a:prstGeom>
        </p:spPr>
      </p:pic>
      <p:pic>
        <p:nvPicPr>
          <p:cNvPr id="11" name="図 10" descr="図形, アイコン&#10;&#10;自動的に生成された説明">
            <a:extLst>
              <a:ext uri="{FF2B5EF4-FFF2-40B4-BE49-F238E27FC236}">
                <a16:creationId xmlns:a16="http://schemas.microsoft.com/office/drawing/2014/main" id="{0A9BD60C-2137-2792-8914-0E8C94E1C2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748" y="5021826"/>
            <a:ext cx="1978128" cy="1978128"/>
          </a:xfrm>
          <a:prstGeom prst="rect">
            <a:avLst/>
          </a:prstGeom>
        </p:spPr>
      </p:pic>
      <p:pic>
        <p:nvPicPr>
          <p:cNvPr id="12" name="図 11" descr="図形, アイコン&#10;&#10;自動的に生成された説明">
            <a:extLst>
              <a:ext uri="{FF2B5EF4-FFF2-40B4-BE49-F238E27FC236}">
                <a16:creationId xmlns:a16="http://schemas.microsoft.com/office/drawing/2014/main" id="{8558D29E-9888-9352-4E8B-0DBB50F38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2509" y="5126293"/>
            <a:ext cx="1978128" cy="1978128"/>
          </a:xfrm>
          <a:prstGeom prst="rect">
            <a:avLst/>
          </a:prstGeom>
        </p:spPr>
      </p:pic>
      <p:pic>
        <p:nvPicPr>
          <p:cNvPr id="13" name="図 12" descr="アイコン&#10;&#10;自動的に生成された説明">
            <a:extLst>
              <a:ext uri="{FF2B5EF4-FFF2-40B4-BE49-F238E27FC236}">
                <a16:creationId xmlns:a16="http://schemas.microsoft.com/office/drawing/2014/main" id="{CE056B81-503B-7E85-28DE-F226A6C7C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9884" y="4704509"/>
            <a:ext cx="1769193" cy="1769193"/>
          </a:xfrm>
          <a:prstGeom prst="rect">
            <a:avLst/>
          </a:prstGeom>
        </p:spPr>
      </p:pic>
      <p:pic>
        <p:nvPicPr>
          <p:cNvPr id="14" name="図 13" descr="図形, アイコン&#10;&#10;自動的に生成された説明">
            <a:extLst>
              <a:ext uri="{FF2B5EF4-FFF2-40B4-BE49-F238E27FC236}">
                <a16:creationId xmlns:a16="http://schemas.microsoft.com/office/drawing/2014/main" id="{92CF5A21-AD79-A53A-B879-7ECF4D29A6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324" y="4704509"/>
            <a:ext cx="1978128" cy="1978128"/>
          </a:xfrm>
          <a:prstGeom prst="rect">
            <a:avLst/>
          </a:prstGeom>
        </p:spPr>
      </p:pic>
      <p:pic>
        <p:nvPicPr>
          <p:cNvPr id="15" name="図 14" descr="アイコン&#10;&#10;自動的に生成された説明">
            <a:extLst>
              <a:ext uri="{FF2B5EF4-FFF2-40B4-BE49-F238E27FC236}">
                <a16:creationId xmlns:a16="http://schemas.microsoft.com/office/drawing/2014/main" id="{6849676A-4DA0-710C-A7D7-FC5C7AF69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480" y="5186291"/>
            <a:ext cx="1769193" cy="1769193"/>
          </a:xfrm>
          <a:prstGeom prst="rect">
            <a:avLst/>
          </a:prstGeom>
        </p:spPr>
      </p:pic>
      <p:pic>
        <p:nvPicPr>
          <p:cNvPr id="16" name="図 15" descr="図形, アイコン&#10;&#10;自動的に生成された説明">
            <a:extLst>
              <a:ext uri="{FF2B5EF4-FFF2-40B4-BE49-F238E27FC236}">
                <a16:creationId xmlns:a16="http://schemas.microsoft.com/office/drawing/2014/main" id="{8BCABED9-EE12-0205-961A-3233B92863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5352" y="4977356"/>
            <a:ext cx="1978128" cy="1978128"/>
          </a:xfrm>
          <a:prstGeom prst="rect">
            <a:avLst/>
          </a:prstGeom>
        </p:spPr>
      </p:pic>
      <p:pic>
        <p:nvPicPr>
          <p:cNvPr id="17" name="図 16" descr="アイコン&#10;&#10;自動的に生成された説明">
            <a:extLst>
              <a:ext uri="{FF2B5EF4-FFF2-40B4-BE49-F238E27FC236}">
                <a16:creationId xmlns:a16="http://schemas.microsoft.com/office/drawing/2014/main" id="{65246E42-966F-BC14-B463-33A0C710C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164" y="4704509"/>
            <a:ext cx="1769193" cy="1769193"/>
          </a:xfrm>
          <a:prstGeom prst="rect">
            <a:avLst/>
          </a:prstGeom>
        </p:spPr>
      </p:pic>
      <p:pic>
        <p:nvPicPr>
          <p:cNvPr id="18" name="図 17" descr="図形, アイコン&#10;&#10;自動的に生成された説明">
            <a:extLst>
              <a:ext uri="{FF2B5EF4-FFF2-40B4-BE49-F238E27FC236}">
                <a16:creationId xmlns:a16="http://schemas.microsoft.com/office/drawing/2014/main" id="{8FC9FD5C-BE3C-8171-6AFF-404F1746D9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1604" y="4704509"/>
            <a:ext cx="1978128" cy="1978128"/>
          </a:xfrm>
          <a:prstGeom prst="rect">
            <a:avLst/>
          </a:prstGeom>
        </p:spPr>
      </p:pic>
      <p:pic>
        <p:nvPicPr>
          <p:cNvPr id="19" name="図 18" descr="アイコン&#10;&#10;自動的に生成された説明">
            <a:extLst>
              <a:ext uri="{FF2B5EF4-FFF2-40B4-BE49-F238E27FC236}">
                <a16:creationId xmlns:a16="http://schemas.microsoft.com/office/drawing/2014/main" id="{6033C4DE-9B9F-A3BF-2F0E-5493E038B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760" y="5186291"/>
            <a:ext cx="1769193" cy="1769193"/>
          </a:xfrm>
          <a:prstGeom prst="rect">
            <a:avLst/>
          </a:prstGeom>
        </p:spPr>
      </p:pic>
      <p:pic>
        <p:nvPicPr>
          <p:cNvPr id="20" name="図 19" descr="図形, アイコン&#10;&#10;自動的に生成された説明">
            <a:extLst>
              <a:ext uri="{FF2B5EF4-FFF2-40B4-BE49-F238E27FC236}">
                <a16:creationId xmlns:a16="http://schemas.microsoft.com/office/drawing/2014/main" id="{244C74ED-76FF-5B8C-4F59-2B3E50829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7632" y="4977356"/>
            <a:ext cx="1978128" cy="1978128"/>
          </a:xfrm>
          <a:prstGeom prst="rect">
            <a:avLst/>
          </a:prstGeom>
        </p:spPr>
      </p:pic>
      <p:pic>
        <p:nvPicPr>
          <p:cNvPr id="21" name="図 20" descr="図形, アイコン&#10;&#10;自動的に生成された説明">
            <a:extLst>
              <a:ext uri="{FF2B5EF4-FFF2-40B4-BE49-F238E27FC236}">
                <a16:creationId xmlns:a16="http://schemas.microsoft.com/office/drawing/2014/main" id="{7E7E4001-D645-F2B1-1F40-D9141D7D47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2393" y="5081823"/>
            <a:ext cx="1978128" cy="1978128"/>
          </a:xfrm>
          <a:prstGeom prst="rect">
            <a:avLst/>
          </a:prstGeom>
        </p:spPr>
      </p:pic>
      <p:pic>
        <p:nvPicPr>
          <p:cNvPr id="22" name="図 21" descr="アイコン&#10;&#10;自動的に生成された説明">
            <a:extLst>
              <a:ext uri="{FF2B5EF4-FFF2-40B4-BE49-F238E27FC236}">
                <a16:creationId xmlns:a16="http://schemas.microsoft.com/office/drawing/2014/main" id="{C4B36720-E9C3-1817-B372-9DC29A872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768" y="4660039"/>
            <a:ext cx="1769193" cy="1769193"/>
          </a:xfrm>
          <a:prstGeom prst="rect">
            <a:avLst/>
          </a:prstGeom>
        </p:spPr>
      </p:pic>
      <p:pic>
        <p:nvPicPr>
          <p:cNvPr id="23" name="図 22" descr="図形, アイコン&#10;&#10;自動的に生成された説明">
            <a:extLst>
              <a:ext uri="{FF2B5EF4-FFF2-40B4-BE49-F238E27FC236}">
                <a16:creationId xmlns:a16="http://schemas.microsoft.com/office/drawing/2014/main" id="{AAAF1C65-E06B-40B9-68F2-396B340E8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0208" y="4660039"/>
            <a:ext cx="1978128" cy="1978128"/>
          </a:xfrm>
          <a:prstGeom prst="rect">
            <a:avLst/>
          </a:prstGeom>
        </p:spPr>
      </p:pic>
      <p:pic>
        <p:nvPicPr>
          <p:cNvPr id="24" name="図 23" descr="アイコン&#10;&#10;自動的に生成された説明">
            <a:extLst>
              <a:ext uri="{FF2B5EF4-FFF2-40B4-BE49-F238E27FC236}">
                <a16:creationId xmlns:a16="http://schemas.microsoft.com/office/drawing/2014/main" id="{82A2AA5E-5759-C034-3836-BFA5E5F35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364" y="5141821"/>
            <a:ext cx="1769193" cy="1769193"/>
          </a:xfrm>
          <a:prstGeom prst="rect">
            <a:avLst/>
          </a:prstGeom>
        </p:spPr>
      </p:pic>
      <p:pic>
        <p:nvPicPr>
          <p:cNvPr id="25" name="図 24" descr="図形, アイコン&#10;&#10;自動的に生成された説明">
            <a:extLst>
              <a:ext uri="{FF2B5EF4-FFF2-40B4-BE49-F238E27FC236}">
                <a16:creationId xmlns:a16="http://schemas.microsoft.com/office/drawing/2014/main" id="{21F7E270-54BC-4E78-2C52-4BFDF00FBE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5236" y="4932886"/>
            <a:ext cx="1978128" cy="1978128"/>
          </a:xfrm>
          <a:prstGeom prst="rect">
            <a:avLst/>
          </a:prstGeom>
        </p:spPr>
      </p:pic>
      <p:pic>
        <p:nvPicPr>
          <p:cNvPr id="26" name="図 25" descr="アイコン&#10;&#10;自動的に生成された説明">
            <a:extLst>
              <a:ext uri="{FF2B5EF4-FFF2-40B4-BE49-F238E27FC236}">
                <a16:creationId xmlns:a16="http://schemas.microsoft.com/office/drawing/2014/main" id="{34782DC3-2456-96B0-3237-30EDC01A0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048" y="4660039"/>
            <a:ext cx="1769193" cy="1769193"/>
          </a:xfrm>
          <a:prstGeom prst="rect">
            <a:avLst/>
          </a:prstGeom>
        </p:spPr>
      </p:pic>
      <p:pic>
        <p:nvPicPr>
          <p:cNvPr id="27" name="図 26" descr="図形, アイコン&#10;&#10;自動的に生成された説明">
            <a:extLst>
              <a:ext uri="{FF2B5EF4-FFF2-40B4-BE49-F238E27FC236}">
                <a16:creationId xmlns:a16="http://schemas.microsoft.com/office/drawing/2014/main" id="{76787E14-EDFB-7BDC-B888-643B5EB0CB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1488" y="4660039"/>
            <a:ext cx="1978128" cy="1978128"/>
          </a:xfrm>
          <a:prstGeom prst="rect">
            <a:avLst/>
          </a:prstGeom>
        </p:spPr>
      </p:pic>
      <p:pic>
        <p:nvPicPr>
          <p:cNvPr id="28" name="図 27" descr="アイコン&#10;&#10;自動的に生成された説明">
            <a:extLst>
              <a:ext uri="{FF2B5EF4-FFF2-40B4-BE49-F238E27FC236}">
                <a16:creationId xmlns:a16="http://schemas.microsoft.com/office/drawing/2014/main" id="{34132832-BFEE-4827-73EB-90B5F133D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644" y="5141821"/>
            <a:ext cx="1769193" cy="1769193"/>
          </a:xfrm>
          <a:prstGeom prst="rect">
            <a:avLst/>
          </a:prstGeom>
        </p:spPr>
      </p:pic>
      <p:pic>
        <p:nvPicPr>
          <p:cNvPr id="29" name="図 28" descr="図形, アイコン&#10;&#10;自動的に生成された説明">
            <a:extLst>
              <a:ext uri="{FF2B5EF4-FFF2-40B4-BE49-F238E27FC236}">
                <a16:creationId xmlns:a16="http://schemas.microsoft.com/office/drawing/2014/main" id="{FB81A8EF-66FE-18C2-D2F9-CCB003292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7516" y="4932886"/>
            <a:ext cx="1978128" cy="1978128"/>
          </a:xfrm>
          <a:prstGeom prst="rect">
            <a:avLst/>
          </a:prstGeom>
        </p:spPr>
      </p:pic>
      <p:pic>
        <p:nvPicPr>
          <p:cNvPr id="30" name="図 29" descr="図形, アイコン&#10;&#10;自動的に生成された説明">
            <a:extLst>
              <a:ext uri="{FF2B5EF4-FFF2-40B4-BE49-F238E27FC236}">
                <a16:creationId xmlns:a16="http://schemas.microsoft.com/office/drawing/2014/main" id="{775FF438-688D-CAF1-4D23-7FAA7ED038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2277" y="5037353"/>
            <a:ext cx="1978128" cy="1978128"/>
          </a:xfrm>
          <a:prstGeom prst="rect">
            <a:avLst/>
          </a:prstGeom>
        </p:spPr>
      </p:pic>
      <p:pic>
        <p:nvPicPr>
          <p:cNvPr id="31" name="図 30" descr="アイコン&#10;&#10;自動的に生成された説明">
            <a:extLst>
              <a:ext uri="{FF2B5EF4-FFF2-40B4-BE49-F238E27FC236}">
                <a16:creationId xmlns:a16="http://schemas.microsoft.com/office/drawing/2014/main" id="{5B39FBFC-A117-6354-EF4F-0105EF340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714" y="4748979"/>
            <a:ext cx="1769193" cy="1769193"/>
          </a:xfrm>
          <a:prstGeom prst="rect">
            <a:avLst/>
          </a:prstGeom>
        </p:spPr>
      </p:pic>
      <p:pic>
        <p:nvPicPr>
          <p:cNvPr id="32" name="図 31" descr="図形, アイコン&#10;&#10;自動的に生成された説明">
            <a:extLst>
              <a:ext uri="{FF2B5EF4-FFF2-40B4-BE49-F238E27FC236}">
                <a16:creationId xmlns:a16="http://schemas.microsoft.com/office/drawing/2014/main" id="{3F82B6FB-E3E5-DDC1-E2D3-527882C566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3154" y="4748979"/>
            <a:ext cx="1978128" cy="1978128"/>
          </a:xfrm>
          <a:prstGeom prst="rect">
            <a:avLst/>
          </a:prstGeom>
        </p:spPr>
      </p:pic>
      <p:pic>
        <p:nvPicPr>
          <p:cNvPr id="33" name="図 32" descr="アイコン&#10;&#10;自動的に生成された説明">
            <a:extLst>
              <a:ext uri="{FF2B5EF4-FFF2-40B4-BE49-F238E27FC236}">
                <a16:creationId xmlns:a16="http://schemas.microsoft.com/office/drawing/2014/main" id="{E1D6633B-0070-CFEA-EF88-2EB38244F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7310" y="5230761"/>
            <a:ext cx="1769193" cy="1769193"/>
          </a:xfrm>
          <a:prstGeom prst="rect">
            <a:avLst/>
          </a:prstGeom>
        </p:spPr>
      </p:pic>
      <p:pic>
        <p:nvPicPr>
          <p:cNvPr id="34" name="図 33" descr="図形, アイコン&#10;&#10;自動的に生成された説明">
            <a:extLst>
              <a:ext uri="{FF2B5EF4-FFF2-40B4-BE49-F238E27FC236}">
                <a16:creationId xmlns:a16="http://schemas.microsoft.com/office/drawing/2014/main" id="{5E0AC0A1-4E1E-2F3B-4FB4-7510BC0DB0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120" y="4888416"/>
            <a:ext cx="1978128" cy="1978128"/>
          </a:xfrm>
          <a:prstGeom prst="rect">
            <a:avLst/>
          </a:prstGeom>
        </p:spPr>
      </p:pic>
      <p:pic>
        <p:nvPicPr>
          <p:cNvPr id="35" name="図 34" descr="アイコン&#10;&#10;自動的に生成された説明">
            <a:extLst>
              <a:ext uri="{FF2B5EF4-FFF2-40B4-BE49-F238E27FC236}">
                <a16:creationId xmlns:a16="http://schemas.microsoft.com/office/drawing/2014/main" id="{A371EBD5-8453-DF92-E8FC-D40B4C8EA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3994" y="4748979"/>
            <a:ext cx="1769193" cy="1769193"/>
          </a:xfrm>
          <a:prstGeom prst="rect">
            <a:avLst/>
          </a:prstGeom>
        </p:spPr>
      </p:pic>
      <p:pic>
        <p:nvPicPr>
          <p:cNvPr id="36" name="図 35" descr="図形, アイコン&#10;&#10;自動的に生成された説明">
            <a:extLst>
              <a:ext uri="{FF2B5EF4-FFF2-40B4-BE49-F238E27FC236}">
                <a16:creationId xmlns:a16="http://schemas.microsoft.com/office/drawing/2014/main" id="{80C48192-FFD2-F640-1C41-704C372243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4434" y="4748979"/>
            <a:ext cx="1978128" cy="1978128"/>
          </a:xfrm>
          <a:prstGeom prst="rect">
            <a:avLst/>
          </a:prstGeom>
        </p:spPr>
      </p:pic>
      <p:pic>
        <p:nvPicPr>
          <p:cNvPr id="37" name="図 36" descr="アイコン&#10;&#10;自動的に生成された説明">
            <a:extLst>
              <a:ext uri="{FF2B5EF4-FFF2-40B4-BE49-F238E27FC236}">
                <a16:creationId xmlns:a16="http://schemas.microsoft.com/office/drawing/2014/main" id="{BAFBD6DC-AAC7-9ABF-4F97-A4694FF22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8590" y="5230761"/>
            <a:ext cx="1769193" cy="1769193"/>
          </a:xfrm>
          <a:prstGeom prst="rect">
            <a:avLst/>
          </a:prstGeom>
        </p:spPr>
      </p:pic>
      <p:pic>
        <p:nvPicPr>
          <p:cNvPr id="38" name="図 37" descr="図形, アイコン&#10;&#10;自動的に生成された説明">
            <a:extLst>
              <a:ext uri="{FF2B5EF4-FFF2-40B4-BE49-F238E27FC236}">
                <a16:creationId xmlns:a16="http://schemas.microsoft.com/office/drawing/2014/main" id="{8F9D79CA-5266-1659-1FAD-CDEDF2D59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0462" y="5021826"/>
            <a:ext cx="1978128" cy="1978128"/>
          </a:xfrm>
          <a:prstGeom prst="rect">
            <a:avLst/>
          </a:prstGeom>
        </p:spPr>
      </p:pic>
      <p:pic>
        <p:nvPicPr>
          <p:cNvPr id="39" name="図 38" descr="図形, アイコン&#10;&#10;自動的に生成された説明">
            <a:extLst>
              <a:ext uri="{FF2B5EF4-FFF2-40B4-BE49-F238E27FC236}">
                <a16:creationId xmlns:a16="http://schemas.microsoft.com/office/drawing/2014/main" id="{7BC4A1B5-A68E-8DC0-A342-33D7471A9F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5223" y="5126293"/>
            <a:ext cx="1978128" cy="1978128"/>
          </a:xfrm>
          <a:prstGeom prst="rect">
            <a:avLst/>
          </a:prstGeom>
        </p:spPr>
      </p:pic>
      <p:pic>
        <p:nvPicPr>
          <p:cNvPr id="40" name="図 39" descr="図形, アイコン&#10;&#10;自動的に生成された説明">
            <a:extLst>
              <a:ext uri="{FF2B5EF4-FFF2-40B4-BE49-F238E27FC236}">
                <a16:creationId xmlns:a16="http://schemas.microsoft.com/office/drawing/2014/main" id="{D7F213A2-87A2-D699-8E1E-AE336C584A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5051" y="4596284"/>
            <a:ext cx="1978128" cy="1978128"/>
          </a:xfrm>
          <a:prstGeom prst="rect">
            <a:avLst/>
          </a:prstGeom>
        </p:spPr>
      </p:pic>
      <p:pic>
        <p:nvPicPr>
          <p:cNvPr id="41" name="図 40" descr="図形, アイコン&#10;&#10;自動的に生成された説明">
            <a:extLst>
              <a:ext uri="{FF2B5EF4-FFF2-40B4-BE49-F238E27FC236}">
                <a16:creationId xmlns:a16="http://schemas.microsoft.com/office/drawing/2014/main" id="{4196BA98-6F15-10A5-D1A2-1D4C2689E0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8215" y="4466264"/>
            <a:ext cx="1978128" cy="1978128"/>
          </a:xfrm>
          <a:prstGeom prst="rect">
            <a:avLst/>
          </a:prstGeom>
        </p:spPr>
      </p:pic>
      <p:pic>
        <p:nvPicPr>
          <p:cNvPr id="43" name="図 42" descr="アイコン&#10;&#10;自動的に生成された説明">
            <a:extLst>
              <a:ext uri="{FF2B5EF4-FFF2-40B4-BE49-F238E27FC236}">
                <a16:creationId xmlns:a16="http://schemas.microsoft.com/office/drawing/2014/main" id="{3A1EA27E-11B4-AAAD-1B15-1BC5B9BB0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4275" y="1283826"/>
            <a:ext cx="2143125" cy="2133600"/>
          </a:xfrm>
          <a:prstGeom prst="rect">
            <a:avLst/>
          </a:prstGeom>
        </p:spPr>
      </p:pic>
      <p:pic>
        <p:nvPicPr>
          <p:cNvPr id="45" name="図 44" descr="白黒の写真にテキストが書いてあるスマートフォン&#10;&#10;低い精度で自動的に生成された説明">
            <a:extLst>
              <a:ext uri="{FF2B5EF4-FFF2-40B4-BE49-F238E27FC236}">
                <a16:creationId xmlns:a16="http://schemas.microsoft.com/office/drawing/2014/main" id="{5102C62C-7893-FC86-4FB1-F5716BE8ECFB}"/>
              </a:ext>
            </a:extLst>
          </p:cNvPr>
          <p:cNvPicPr>
            <a:picLocks noChangeAspect="1"/>
          </p:cNvPicPr>
          <p:nvPr/>
        </p:nvPicPr>
        <p:blipFill rotWithShape="1">
          <a:blip r:embed="rId7">
            <a:extLst>
              <a:ext uri="{28A0092B-C50C-407E-A947-70E740481C1C}">
                <a14:useLocalDpi xmlns:a14="http://schemas.microsoft.com/office/drawing/2010/main" val="0"/>
              </a:ext>
            </a:extLst>
          </a:blip>
          <a:srcRect l="23361" t="22620" r="25044" b="25785"/>
          <a:stretch/>
        </p:blipFill>
        <p:spPr>
          <a:xfrm>
            <a:off x="2800195" y="1466029"/>
            <a:ext cx="1769193" cy="1769193"/>
          </a:xfrm>
          <a:prstGeom prst="rect">
            <a:avLst/>
          </a:prstGeom>
        </p:spPr>
      </p:pic>
      <p:pic>
        <p:nvPicPr>
          <p:cNvPr id="47" name="図 46" descr="アイコン が含まれている画像&#10;&#10;自動的に生成された説明">
            <a:extLst>
              <a:ext uri="{FF2B5EF4-FFF2-40B4-BE49-F238E27FC236}">
                <a16:creationId xmlns:a16="http://schemas.microsoft.com/office/drawing/2014/main" id="{93A8FAE2-1228-F4E7-32A9-440640A44997}"/>
              </a:ext>
            </a:extLst>
          </p:cNvPr>
          <p:cNvPicPr>
            <a:picLocks noChangeAspect="1"/>
          </p:cNvPicPr>
          <p:nvPr/>
        </p:nvPicPr>
        <p:blipFill rotWithShape="1">
          <a:blip r:embed="rId8">
            <a:extLst>
              <a:ext uri="{28A0092B-C50C-407E-A947-70E740481C1C}">
                <a14:useLocalDpi xmlns:a14="http://schemas.microsoft.com/office/drawing/2010/main" val="0"/>
              </a:ext>
            </a:extLst>
          </a:blip>
          <a:srcRect t="50000" r="70800"/>
          <a:stretch/>
        </p:blipFill>
        <p:spPr>
          <a:xfrm rot="5400000">
            <a:off x="5538351" y="1698008"/>
            <a:ext cx="1277529" cy="1305233"/>
          </a:xfrm>
          <a:prstGeom prst="rect">
            <a:avLst/>
          </a:prstGeom>
        </p:spPr>
      </p:pic>
      <p:pic>
        <p:nvPicPr>
          <p:cNvPr id="48" name="図 47" descr="図形, アイコン&#10;&#10;自動的に生成された説明">
            <a:extLst>
              <a:ext uri="{FF2B5EF4-FFF2-40B4-BE49-F238E27FC236}">
                <a16:creationId xmlns:a16="http://schemas.microsoft.com/office/drawing/2014/main" id="{5DE7A8E3-6F40-D434-F899-788C35BF6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308" y="4748979"/>
            <a:ext cx="1978128" cy="1978128"/>
          </a:xfrm>
          <a:prstGeom prst="rect">
            <a:avLst/>
          </a:prstGeom>
        </p:spPr>
      </p:pic>
      <p:pic>
        <p:nvPicPr>
          <p:cNvPr id="49" name="図 48" descr="アイコン&#10;&#10;自動的に生成された説明">
            <a:extLst>
              <a:ext uri="{FF2B5EF4-FFF2-40B4-BE49-F238E27FC236}">
                <a16:creationId xmlns:a16="http://schemas.microsoft.com/office/drawing/2014/main" id="{8C64942E-F4A3-630B-E056-C743D6CAC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901379"/>
            <a:ext cx="1769193" cy="1769193"/>
          </a:xfrm>
          <a:prstGeom prst="rect">
            <a:avLst/>
          </a:prstGeom>
        </p:spPr>
      </p:pic>
      <p:pic>
        <p:nvPicPr>
          <p:cNvPr id="51" name="図 50" descr="アイコン&#10;&#10;自動的に生成された説明">
            <a:extLst>
              <a:ext uri="{FF2B5EF4-FFF2-40B4-BE49-F238E27FC236}">
                <a16:creationId xmlns:a16="http://schemas.microsoft.com/office/drawing/2014/main" id="{1CF50802-64FA-847C-4D79-58465C339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996" y="5383161"/>
            <a:ext cx="1769193" cy="1769193"/>
          </a:xfrm>
          <a:prstGeom prst="rect">
            <a:avLst/>
          </a:prstGeom>
        </p:spPr>
      </p:pic>
      <p:pic>
        <p:nvPicPr>
          <p:cNvPr id="52" name="図 51" descr="アイコン&#10;&#10;自動的に生成された説明">
            <a:extLst>
              <a:ext uri="{FF2B5EF4-FFF2-40B4-BE49-F238E27FC236}">
                <a16:creationId xmlns:a16="http://schemas.microsoft.com/office/drawing/2014/main" id="{982972FA-4C5F-FD17-0440-196213E10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680" y="4901379"/>
            <a:ext cx="1769193" cy="1769193"/>
          </a:xfrm>
          <a:prstGeom prst="rect">
            <a:avLst/>
          </a:prstGeom>
        </p:spPr>
      </p:pic>
      <p:pic>
        <p:nvPicPr>
          <p:cNvPr id="53" name="図 52" descr="図形, アイコン&#10;&#10;自動的に生成された説明">
            <a:extLst>
              <a:ext uri="{FF2B5EF4-FFF2-40B4-BE49-F238E27FC236}">
                <a16:creationId xmlns:a16="http://schemas.microsoft.com/office/drawing/2014/main" id="{D2E06825-36B0-3FFD-32CE-E7F8413C6A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4120" y="4901379"/>
            <a:ext cx="1978128" cy="1978128"/>
          </a:xfrm>
          <a:prstGeom prst="rect">
            <a:avLst/>
          </a:prstGeom>
        </p:spPr>
      </p:pic>
      <p:pic>
        <p:nvPicPr>
          <p:cNvPr id="54" name="図 53" descr="アイコン&#10;&#10;自動的に生成された説明">
            <a:extLst>
              <a:ext uri="{FF2B5EF4-FFF2-40B4-BE49-F238E27FC236}">
                <a16:creationId xmlns:a16="http://schemas.microsoft.com/office/drawing/2014/main" id="{1AF28988-D6CF-35CC-7EDE-6D7E92CF1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276" y="5383161"/>
            <a:ext cx="1769193" cy="1769193"/>
          </a:xfrm>
          <a:prstGeom prst="rect">
            <a:avLst/>
          </a:prstGeom>
        </p:spPr>
      </p:pic>
      <p:pic>
        <p:nvPicPr>
          <p:cNvPr id="57" name="図 56" descr="アイコン&#10;&#10;自動的に生成された説明">
            <a:extLst>
              <a:ext uri="{FF2B5EF4-FFF2-40B4-BE49-F238E27FC236}">
                <a16:creationId xmlns:a16="http://schemas.microsoft.com/office/drawing/2014/main" id="{945B1349-0687-3E94-48FF-18EA7F119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284" y="4856909"/>
            <a:ext cx="1769193" cy="1769193"/>
          </a:xfrm>
          <a:prstGeom prst="rect">
            <a:avLst/>
          </a:prstGeom>
        </p:spPr>
      </p:pic>
      <p:pic>
        <p:nvPicPr>
          <p:cNvPr id="59" name="図 58" descr="アイコン&#10;&#10;自動的に生成された説明">
            <a:extLst>
              <a:ext uri="{FF2B5EF4-FFF2-40B4-BE49-F238E27FC236}">
                <a16:creationId xmlns:a16="http://schemas.microsoft.com/office/drawing/2014/main" id="{E3D083EF-3E9A-8A1C-ABF4-194A1F50E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880" y="5338691"/>
            <a:ext cx="1769193" cy="1769193"/>
          </a:xfrm>
          <a:prstGeom prst="rect">
            <a:avLst/>
          </a:prstGeom>
        </p:spPr>
      </p:pic>
      <p:pic>
        <p:nvPicPr>
          <p:cNvPr id="62" name="図 61" descr="図形, アイコン&#10;&#10;自動的に生成された説明">
            <a:extLst>
              <a:ext uri="{FF2B5EF4-FFF2-40B4-BE49-F238E27FC236}">
                <a16:creationId xmlns:a16="http://schemas.microsoft.com/office/drawing/2014/main" id="{4E208936-E77D-37FB-06AF-46B8291AEB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4004" y="4856909"/>
            <a:ext cx="1978128" cy="1978128"/>
          </a:xfrm>
          <a:prstGeom prst="rect">
            <a:avLst/>
          </a:prstGeom>
        </p:spPr>
      </p:pic>
      <p:pic>
        <p:nvPicPr>
          <p:cNvPr id="63" name="図 62" descr="アイコン&#10;&#10;自動的に生成された説明">
            <a:extLst>
              <a:ext uri="{FF2B5EF4-FFF2-40B4-BE49-F238E27FC236}">
                <a16:creationId xmlns:a16="http://schemas.microsoft.com/office/drawing/2014/main" id="{C19840E3-4AEF-44BE-32FE-3AC368B4E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8160" y="5338691"/>
            <a:ext cx="1769193" cy="1769193"/>
          </a:xfrm>
          <a:prstGeom prst="rect">
            <a:avLst/>
          </a:prstGeom>
        </p:spPr>
      </p:pic>
      <p:pic>
        <p:nvPicPr>
          <p:cNvPr id="66" name="図 65" descr="アイコン&#10;&#10;自動的に生成された説明">
            <a:extLst>
              <a:ext uri="{FF2B5EF4-FFF2-40B4-BE49-F238E27FC236}">
                <a16:creationId xmlns:a16="http://schemas.microsoft.com/office/drawing/2014/main" id="{A2C81EE2-6E70-1348-14BE-3F25BF288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897" y="5009309"/>
            <a:ext cx="1769193" cy="1769193"/>
          </a:xfrm>
          <a:prstGeom prst="rect">
            <a:avLst/>
          </a:prstGeom>
        </p:spPr>
      </p:pic>
      <p:pic>
        <p:nvPicPr>
          <p:cNvPr id="67" name="図 66" descr="図形, アイコン&#10;&#10;自動的に生成された説明">
            <a:extLst>
              <a:ext uri="{FF2B5EF4-FFF2-40B4-BE49-F238E27FC236}">
                <a16:creationId xmlns:a16="http://schemas.microsoft.com/office/drawing/2014/main" id="{1DCD34FA-5B8F-7C5F-82FE-D1B23C8557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957" y="4736016"/>
            <a:ext cx="1978128" cy="1978128"/>
          </a:xfrm>
          <a:prstGeom prst="rect">
            <a:avLst/>
          </a:prstGeom>
        </p:spPr>
      </p:pic>
      <p:pic>
        <p:nvPicPr>
          <p:cNvPr id="70" name="図 69" descr="アイコン&#10;&#10;自動的に生成された説明">
            <a:extLst>
              <a:ext uri="{FF2B5EF4-FFF2-40B4-BE49-F238E27FC236}">
                <a16:creationId xmlns:a16="http://schemas.microsoft.com/office/drawing/2014/main" id="{FB219277-2F0C-20E7-FEA7-46F65E02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448" y="4812439"/>
            <a:ext cx="1769193" cy="1769193"/>
          </a:xfrm>
          <a:prstGeom prst="rect">
            <a:avLst/>
          </a:prstGeom>
        </p:spPr>
      </p:pic>
      <p:pic>
        <p:nvPicPr>
          <p:cNvPr id="71" name="図 70" descr="図形, アイコン&#10;&#10;自動的に生成された説明">
            <a:extLst>
              <a:ext uri="{FF2B5EF4-FFF2-40B4-BE49-F238E27FC236}">
                <a16:creationId xmlns:a16="http://schemas.microsoft.com/office/drawing/2014/main" id="{2230C06B-9302-1BF4-12B8-801096799D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1612" y="4509194"/>
            <a:ext cx="1978128" cy="1978128"/>
          </a:xfrm>
          <a:prstGeom prst="rect">
            <a:avLst/>
          </a:prstGeom>
        </p:spPr>
      </p:pic>
      <p:pic>
        <p:nvPicPr>
          <p:cNvPr id="72" name="図 71" descr="アイコン&#10;&#10;自動的に生成された説明">
            <a:extLst>
              <a:ext uri="{FF2B5EF4-FFF2-40B4-BE49-F238E27FC236}">
                <a16:creationId xmlns:a16="http://schemas.microsoft.com/office/drawing/2014/main" id="{5B978028-AD2F-D3D1-EBA9-785C14145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345" y="4886489"/>
            <a:ext cx="1769193" cy="1769193"/>
          </a:xfrm>
          <a:prstGeom prst="rect">
            <a:avLst/>
          </a:prstGeom>
        </p:spPr>
      </p:pic>
      <p:pic>
        <p:nvPicPr>
          <p:cNvPr id="75" name="図 74" descr="アイコン&#10;&#10;自動的に生成された説明">
            <a:extLst>
              <a:ext uri="{FF2B5EF4-FFF2-40B4-BE49-F238E27FC236}">
                <a16:creationId xmlns:a16="http://schemas.microsoft.com/office/drawing/2014/main" id="{471DD8FC-576A-5829-6B4D-3C1B75150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0700" y="4548638"/>
            <a:ext cx="1769193" cy="1769193"/>
          </a:xfrm>
          <a:prstGeom prst="rect">
            <a:avLst/>
          </a:prstGeom>
        </p:spPr>
      </p:pic>
      <p:pic>
        <p:nvPicPr>
          <p:cNvPr id="76" name="図 75" descr="図形, アイコン&#10;&#10;自動的に生成された説明">
            <a:extLst>
              <a:ext uri="{FF2B5EF4-FFF2-40B4-BE49-F238E27FC236}">
                <a16:creationId xmlns:a16="http://schemas.microsoft.com/office/drawing/2014/main" id="{44BBAB0F-9C39-AD6B-FF44-28B8A64D53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0664" y="4652879"/>
            <a:ext cx="1978128" cy="1978128"/>
          </a:xfrm>
          <a:prstGeom prst="rect">
            <a:avLst/>
          </a:prstGeom>
        </p:spPr>
      </p:pic>
      <p:pic>
        <p:nvPicPr>
          <p:cNvPr id="79" name="図 78" descr="アイコン&#10;&#10;自動的に生成された説明">
            <a:extLst>
              <a:ext uri="{FF2B5EF4-FFF2-40B4-BE49-F238E27FC236}">
                <a16:creationId xmlns:a16="http://schemas.microsoft.com/office/drawing/2014/main" id="{9EB5D7C0-7616-F22D-25B1-3ADBD424A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394" y="4901379"/>
            <a:ext cx="1769193" cy="1769193"/>
          </a:xfrm>
          <a:prstGeom prst="rect">
            <a:avLst/>
          </a:prstGeom>
        </p:spPr>
      </p:pic>
      <p:pic>
        <p:nvPicPr>
          <p:cNvPr id="80" name="図 79" descr="図形, アイコン&#10;&#10;自動的に生成された説明">
            <a:extLst>
              <a:ext uri="{FF2B5EF4-FFF2-40B4-BE49-F238E27FC236}">
                <a16:creationId xmlns:a16="http://schemas.microsoft.com/office/drawing/2014/main" id="{F097FB37-9A07-8D0A-9C44-432E907E95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7503" y="4615572"/>
            <a:ext cx="1978128" cy="1978128"/>
          </a:xfrm>
          <a:prstGeom prst="rect">
            <a:avLst/>
          </a:prstGeom>
        </p:spPr>
      </p:pic>
      <p:pic>
        <p:nvPicPr>
          <p:cNvPr id="81" name="図 80" descr="アイコン&#10;&#10;自動的に生成された説明">
            <a:extLst>
              <a:ext uri="{FF2B5EF4-FFF2-40B4-BE49-F238E27FC236}">
                <a16:creationId xmlns:a16="http://schemas.microsoft.com/office/drawing/2014/main" id="{DC8337F6-6E50-5EAA-D10A-8EC74F9FA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2960" y="4653105"/>
            <a:ext cx="1769193" cy="1769193"/>
          </a:xfrm>
          <a:prstGeom prst="rect">
            <a:avLst/>
          </a:prstGeom>
        </p:spPr>
      </p:pic>
    </p:spTree>
    <p:extLst>
      <p:ext uri="{BB962C8B-B14F-4D97-AF65-F5344CB8AC3E}">
        <p14:creationId xmlns:p14="http://schemas.microsoft.com/office/powerpoint/2010/main" val="4475936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425a068-3ebd-4403-a491-52dbcd6b370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173A28EB5FE6A4DBF455177E29BE6E1" ma:contentTypeVersion="15" ma:contentTypeDescription="新しいドキュメントを作成します。" ma:contentTypeScope="" ma:versionID="bf6cd735f90b8d9784b9ff8aab3c7009">
  <xsd:schema xmlns:xsd="http://www.w3.org/2001/XMLSchema" xmlns:xs="http://www.w3.org/2001/XMLSchema" xmlns:p="http://schemas.microsoft.com/office/2006/metadata/properties" xmlns:ns3="d425a068-3ebd-4403-a491-52dbcd6b3706" xmlns:ns4="bf54c099-2438-439e-ab28-96d6ff5bd791" targetNamespace="http://schemas.microsoft.com/office/2006/metadata/properties" ma:root="true" ma:fieldsID="a04431137b6d996c267213ea310835dd" ns3:_="" ns4:_="">
    <xsd:import namespace="d425a068-3ebd-4403-a491-52dbcd6b3706"/>
    <xsd:import namespace="bf54c099-2438-439e-ab28-96d6ff5bd791"/>
    <xsd:element name="properties">
      <xsd:complexType>
        <xsd:sequence>
          <xsd:element name="documentManagement">
            <xsd:complexType>
              <xsd:all>
                <xsd:element ref="ns3:MediaServiceMetadata" minOccurs="0"/>
                <xsd:element ref="ns3:MediaServiceFastMetadata"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LengthInSeconds"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25a068-3ebd-4403-a491-52dbcd6b37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54c099-2438-439e-ab28-96d6ff5bd791" elementFormDefault="qualified">
    <xsd:import namespace="http://schemas.microsoft.com/office/2006/documentManagement/types"/>
    <xsd:import namespace="http://schemas.microsoft.com/office/infopath/2007/PartnerControls"/>
    <xsd:element name="SharedWithUsers" ma:index="17"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有相手の詳細情報" ma:internalName="SharedWithDetails" ma:readOnly="true">
      <xsd:simpleType>
        <xsd:restriction base="dms:Note">
          <xsd:maxLength value="255"/>
        </xsd:restriction>
      </xsd:simpleType>
    </xsd:element>
    <xsd:element name="SharingHintHash" ma:index="19"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5227BC-0848-4B19-A46B-970932F93214}">
  <ds:schemaRefs>
    <ds:schemaRef ds:uri="d425a068-3ebd-4403-a491-52dbcd6b3706"/>
    <ds:schemaRef ds:uri="http://schemas.microsoft.com/office/2006/metadata/properties"/>
    <ds:schemaRef ds:uri="http://schemas.microsoft.com/office/2006/documentManagement/types"/>
    <ds:schemaRef ds:uri="bf54c099-2438-439e-ab28-96d6ff5bd791"/>
    <ds:schemaRef ds:uri="http://purl.org/dc/dcmitype/"/>
    <ds:schemaRef ds:uri="http://purl.org/dc/terms/"/>
    <ds:schemaRef ds:uri="http://schemas.openxmlformats.org/package/2006/metadata/core-properties"/>
    <ds:schemaRef ds:uri="http://www.w3.org/XML/1998/namespac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78FE5781-45E6-4F1E-98C6-F28F4ACFEAA8}">
  <ds:schemaRefs>
    <ds:schemaRef ds:uri="bf54c099-2438-439e-ab28-96d6ff5bd791"/>
    <ds:schemaRef ds:uri="d425a068-3ebd-4403-a491-52dbcd6b37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8FF99C3-C109-4B9C-ADA2-1D410350E41F}">
  <ds:schemaRefs>
    <ds:schemaRef ds:uri="http://schemas.microsoft.com/sharepoint/v3/contenttype/forms"/>
  </ds:schemaRefs>
</ds:datastoreItem>
</file>

<file path=docMetadata/LabelInfo.xml><?xml version="1.0" encoding="utf-8"?>
<clbl:labelList xmlns:clbl="http://schemas.microsoft.com/office/2020/mipLabelMetadata">
  <clbl:label id="{a449438d-3606-490b-844f-c4e15e535fca}" enabled="0" method="" siteId="{a449438d-3606-490b-844f-c4e15e535fca}" removed="1"/>
</clbl:labelList>
</file>

<file path=docProps/app.xml><?xml version="1.0" encoding="utf-8"?>
<Properties xmlns="http://schemas.openxmlformats.org/officeDocument/2006/extended-properties" xmlns:vt="http://schemas.openxmlformats.org/officeDocument/2006/docPropsVTypes">
  <TotalTime>0</TotalTime>
  <Words>880</Words>
  <Application>Microsoft Office PowerPoint</Application>
  <PresentationFormat>ワイド画面</PresentationFormat>
  <Paragraphs>85</Paragraphs>
  <Slides>12</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コーポレート・ロゴ ver3 Bold</vt:lpstr>
      <vt:lpstr>游ゴシック</vt:lpstr>
      <vt:lpstr>游ゴシック Light</vt:lpstr>
      <vt:lpstr>游ゴシック Medium</vt:lpstr>
      <vt:lpstr>Arial</vt:lpstr>
      <vt:lpstr>Office テーマ</vt:lpstr>
      <vt:lpstr>SA組込み実験成果発表</vt:lpstr>
      <vt:lpstr>PowerPoint プレゼンテーション</vt:lpstr>
      <vt:lpstr>PowerPoint プレゼンテーション</vt:lpstr>
      <vt:lpstr>PowerPoint プレゼンテーション</vt:lpstr>
      <vt:lpstr>PowerPoint プレゼンテーション</vt:lpstr>
      <vt:lpstr>どのように作ったのか？</vt:lpstr>
      <vt:lpstr>計画・分担</vt:lpstr>
      <vt:lpstr>PowerPoint プレゼンテーション</vt:lpstr>
      <vt:lpstr>PowerPoint プレゼンテーション</vt:lpstr>
      <vt:lpstr>感想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SA組込み実験成果発表</dc:title>
  <dc:creator>岩井 颯希(is0712kv)</dc:creator>
  <cp:lastModifiedBy>岩井 颯希(is0712kv)</cp:lastModifiedBy>
  <cp:revision>1</cp:revision>
  <dcterms:created xsi:type="dcterms:W3CDTF">2024-07-10T04:19:36Z</dcterms:created>
  <dcterms:modified xsi:type="dcterms:W3CDTF">2024-07-17T05:32:54Z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0x0101008173A28EB5FE6A4DBF455177E29BE6E1</vt:lpwstr>
  </property>
</Properties>
</file>