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16"/>
  </p:notesMasterIdLst>
  <p:sldIdLst>
    <p:sldId id="256" r:id="rId2"/>
    <p:sldId id="257" r:id="rId3"/>
    <p:sldId id="267" r:id="rId4"/>
    <p:sldId id="258" r:id="rId5"/>
    <p:sldId id="259" r:id="rId6"/>
    <p:sldId id="266" r:id="rId7"/>
    <p:sldId id="260" r:id="rId8"/>
    <p:sldId id="268" r:id="rId9"/>
    <p:sldId id="269" r:id="rId10"/>
    <p:sldId id="262" r:id="rId11"/>
    <p:sldId id="263" r:id="rId12"/>
    <p:sldId id="271" r:id="rId13"/>
    <p:sldId id="270"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FF"/>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4654"/>
  </p:normalViewPr>
  <p:slideViewPr>
    <p:cSldViewPr snapToGrid="0">
      <p:cViewPr varScale="1">
        <p:scale>
          <a:sx n="104" d="100"/>
          <a:sy n="104"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4917A-4E70-4496-89D4-6090F48C399D}" type="datetimeFigureOut">
              <a:rPr lang="ko-KR" altLang="en-US" smtClean="0"/>
              <a:t>2024. 4. 30.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BA52E-4D53-4C65-9996-7E4AD2BE4E92}" type="slidenum">
              <a:rPr lang="ko-KR" altLang="en-US" smtClean="0"/>
              <a:t>‹#›</a:t>
            </a:fld>
            <a:endParaRPr lang="ko-KR" altLang="en-US"/>
          </a:p>
        </p:txBody>
      </p:sp>
    </p:spTree>
    <p:extLst>
      <p:ext uri="{BB962C8B-B14F-4D97-AF65-F5344CB8AC3E}">
        <p14:creationId xmlns:p14="http://schemas.microsoft.com/office/powerpoint/2010/main" val="33372852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また、</a:t>
            </a:r>
            <a:r>
              <a:rPr lang="en-US" altLang="ja-JP" sz="1800" b="0" i="0" u="none" strike="noStrike" dirty="0">
                <a:solidFill>
                  <a:srgbClr val="000000"/>
                </a:solidFill>
                <a:effectLst/>
                <a:latin typeface="Arial" panose="020B0604020202020204" pitchFamily="34" charset="0"/>
              </a:rPr>
              <a:t>30</a:t>
            </a:r>
            <a:r>
              <a:rPr lang="ja-JP" altLang="en-US" sz="1800" b="0" i="0" u="none" strike="noStrike" dirty="0">
                <a:solidFill>
                  <a:srgbClr val="000000"/>
                </a:solidFill>
                <a:effectLst/>
                <a:latin typeface="Arial" panose="020B0604020202020204" pitchFamily="34" charset="0"/>
              </a:rPr>
              <a:t>分で情報が更新されるため、複数の異なる雰囲気の楽曲を楽しむことができるため、場の空気の変化や様々な場面に対応した音楽再生システムを提供することができる。</a:t>
            </a:r>
            <a:endParaRPr lang="ja-JP" altLang="en-US" b="0" dirty="0">
              <a:effectLst/>
            </a:endParaRPr>
          </a:p>
        </p:txBody>
      </p:sp>
      <p:sp>
        <p:nvSpPr>
          <p:cNvPr id="4" name="슬라이드 번호 개체 틀 3"/>
          <p:cNvSpPr>
            <a:spLocks noGrp="1"/>
          </p:cNvSpPr>
          <p:nvPr>
            <p:ph type="sldNum" sz="quarter" idx="5"/>
          </p:nvPr>
        </p:nvSpPr>
        <p:spPr/>
        <p:txBody>
          <a:bodyPr/>
          <a:lstStyle/>
          <a:p>
            <a:fld id="{D5CBA52E-4D53-4C65-9996-7E4AD2BE4E92}" type="slidenum">
              <a:rPr lang="ko-KR" altLang="en-US" smtClean="0"/>
              <a:t>7</a:t>
            </a:fld>
            <a:endParaRPr lang="ko-KR" altLang="en-US"/>
          </a:p>
        </p:txBody>
      </p:sp>
    </p:spTree>
    <p:extLst>
      <p:ext uri="{BB962C8B-B14F-4D97-AF65-F5344CB8AC3E}">
        <p14:creationId xmlns:p14="http://schemas.microsoft.com/office/powerpoint/2010/main" val="3162145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5CBA52E-4D53-4C65-9996-7E4AD2BE4E92}" type="slidenum">
              <a:rPr lang="ko-KR" altLang="en-US" smtClean="0"/>
              <a:t>12</a:t>
            </a:fld>
            <a:endParaRPr lang="ko-KR" altLang="en-US"/>
          </a:p>
        </p:txBody>
      </p:sp>
    </p:spTree>
    <p:extLst>
      <p:ext uri="{BB962C8B-B14F-4D97-AF65-F5344CB8AC3E}">
        <p14:creationId xmlns:p14="http://schemas.microsoft.com/office/powerpoint/2010/main" val="999399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5CBA52E-4D53-4C65-9996-7E4AD2BE4E92}" type="slidenum">
              <a:rPr lang="ko-KR" altLang="en-US" smtClean="0"/>
              <a:t>13</a:t>
            </a:fld>
            <a:endParaRPr lang="ko-KR" altLang="en-US"/>
          </a:p>
        </p:txBody>
      </p:sp>
    </p:spTree>
    <p:extLst>
      <p:ext uri="{BB962C8B-B14F-4D97-AF65-F5344CB8AC3E}">
        <p14:creationId xmlns:p14="http://schemas.microsoft.com/office/powerpoint/2010/main" val="58209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ko-KR" altLang="en-US" dirty="0"/>
              <a:t>마스터 제목 스타일 편집</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a:t>클릭하여 마스터 부제목 스타일 편집</a:t>
            </a:r>
            <a:endParaRPr lang="en-US" dirty="0"/>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402027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ko-KR" altLang="en-US" dirty="0"/>
              <a:t>마스터 제목 스타일 편집</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47761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dirty="0"/>
              <a:t>마스터 제목 스타일 편집</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dirty="0"/>
              <a:t>마스터 텍스트 스타일을 편집하려면 클릭</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661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ko-KR" altLang="en-US" dirty="0"/>
              <a:t>마스터 제목 스타일 편집</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2810078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dirty="0"/>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dirty="0"/>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2571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ko-KR" altLang="en-US" dirty="0"/>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dirty="0"/>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3426811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6790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ko-KR" altLang="en-US" dirty="0"/>
              <a:t>마스터 제목 스타일 편집</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380777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ko-KR" altLang="en-US" dirty="0"/>
              <a:t>마스터 제목 스타일 편집</a:t>
            </a:r>
            <a:endParaRPr lang="en-US" dirty="0"/>
          </a:p>
        </p:txBody>
      </p:sp>
      <p:sp>
        <p:nvSpPr>
          <p:cNvPr id="3" name="Content Placeholder 2"/>
          <p:cNvSpPr>
            <a:spLocks noGrp="1"/>
          </p:cNvSpPr>
          <p:nvPr>
            <p:ph idx="1"/>
          </p:nvPr>
        </p:nvSpPr>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82909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ko-KR" altLang="en-US" dirty="0"/>
              <a:t>마스터 제목 스타일 편집</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303807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마스터 제목 스타일 편집</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5" name="Date Placeholder 4"/>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135561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dirty="0"/>
              <a:t>마스터 제목 스타일 편집</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편집하려면 클릭</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편집하려면 클릭</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7" name="Date Placeholder 6"/>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340875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ko-KR" altLang="en-US" dirty="0"/>
              <a:t>마스터 제목 스타일 편집</a:t>
            </a:r>
            <a:endParaRPr lang="en-US" dirty="0"/>
          </a:p>
        </p:txBody>
      </p:sp>
      <p:sp>
        <p:nvSpPr>
          <p:cNvPr id="3" name="Date Placeholder 2"/>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327997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1485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ko-KR" altLang="en-US" dirty="0"/>
              <a:t>마스터 제목 스타일 편집</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ko-KR" altLang="en-US" dirty="0"/>
              <a:t>마스터 텍스트 스타일을 편집하려면 클릭</a:t>
            </a:r>
          </a:p>
        </p:txBody>
      </p:sp>
      <p:sp>
        <p:nvSpPr>
          <p:cNvPr id="5" name="Date Placeholder 4"/>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2393035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ko-KR" altLang="en-US" dirty="0"/>
              <a:t>마스터 제목 스타일 편집</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dirty="0"/>
              <a:t>그림을 추가하려면 아이콘을 클릭하십시오</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dirty="0"/>
              <a:t>마스터 텍스트 스타일을 편집하려면 클릭</a:t>
            </a:r>
          </a:p>
        </p:txBody>
      </p:sp>
      <p:sp>
        <p:nvSpPr>
          <p:cNvPr id="5" name="Date Placeholder 4"/>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293102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270177209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43A069-08C6-7677-ADF4-A0FA1F0851AC}"/>
              </a:ext>
            </a:extLst>
          </p:cNvPr>
          <p:cNvSpPr>
            <a:spLocks noGrp="1"/>
          </p:cNvSpPr>
          <p:nvPr>
            <p:ph type="ctrTitle"/>
          </p:nvPr>
        </p:nvSpPr>
        <p:spPr>
          <a:xfrm>
            <a:off x="773420" y="2128088"/>
            <a:ext cx="7766936" cy="1646302"/>
          </a:xfrm>
        </p:spPr>
        <p:txBody>
          <a:bodyPr/>
          <a:lstStyle/>
          <a:p>
            <a:r>
              <a:rPr lang="ja-JP" altLang="en-US" dirty="0">
                <a:solidFill>
                  <a:srgbClr val="00B050"/>
                </a:solidFill>
              </a:rPr>
              <a:t>中間発表</a:t>
            </a:r>
            <a:r>
              <a:rPr lang="ja-JP" altLang="en-US" dirty="0">
                <a:solidFill>
                  <a:srgbClr val="00B0F0"/>
                </a:solidFill>
              </a:rPr>
              <a:t>　</a:t>
            </a:r>
            <a:br>
              <a:rPr lang="en-US" altLang="ja-JP" dirty="0">
                <a:solidFill>
                  <a:srgbClr val="00B0F0"/>
                </a:solidFill>
              </a:rPr>
            </a:br>
            <a:endParaRPr lang="ko-KR" altLang="en-US" dirty="0">
              <a:solidFill>
                <a:srgbClr val="00B0F0"/>
              </a:solidFill>
            </a:endParaRPr>
          </a:p>
        </p:txBody>
      </p:sp>
      <p:sp>
        <p:nvSpPr>
          <p:cNvPr id="3" name="부제목 2">
            <a:extLst>
              <a:ext uri="{FF2B5EF4-FFF2-40B4-BE49-F238E27FC236}">
                <a16:creationId xmlns:a16="http://schemas.microsoft.com/office/drawing/2014/main" id="{3D26717B-E075-A996-D1E9-69C42F34537E}"/>
              </a:ext>
            </a:extLst>
          </p:cNvPr>
          <p:cNvSpPr>
            <a:spLocks noGrp="1"/>
          </p:cNvSpPr>
          <p:nvPr>
            <p:ph type="subTitle" idx="1"/>
          </p:nvPr>
        </p:nvSpPr>
        <p:spPr/>
        <p:txBody>
          <a:bodyPr>
            <a:normAutofit/>
          </a:bodyPr>
          <a:lstStyle/>
          <a:p>
            <a:pPr algn="ctr"/>
            <a:r>
              <a:rPr lang="en-US" altLang="ja-JP" dirty="0">
                <a:solidFill>
                  <a:schemeClr val="tx1"/>
                </a:solidFill>
              </a:rPr>
              <a:t>9</a:t>
            </a:r>
            <a:r>
              <a:rPr lang="ja-JP" altLang="en-US" dirty="0">
                <a:solidFill>
                  <a:schemeClr val="tx1"/>
                </a:solidFill>
              </a:rPr>
              <a:t>班</a:t>
            </a:r>
            <a:endParaRPr lang="en-US" altLang="ja-JP" dirty="0">
              <a:solidFill>
                <a:schemeClr val="tx1"/>
              </a:solidFill>
            </a:endParaRPr>
          </a:p>
          <a:p>
            <a:pPr algn="ctr"/>
            <a:r>
              <a:rPr lang="ja-JP" altLang="en-US" sz="1800" dirty="0">
                <a:solidFill>
                  <a:schemeClr val="tx1"/>
                </a:solidFill>
                <a:latin typeface="Meiryo UI" panose="020B0604030504040204" pitchFamily="34" charset="-128"/>
                <a:ea typeface="Meiryo UI" panose="020B0604030504040204" pitchFamily="34" charset="-128"/>
              </a:rPr>
              <a:t>吉⽥朔⼤、</a:t>
            </a:r>
            <a:r>
              <a:rPr lang="en-US" altLang="ja-JP" sz="1800" dirty="0">
                <a:solidFill>
                  <a:schemeClr val="tx1"/>
                </a:solidFill>
                <a:latin typeface="Meiryo UI" panose="020B0604030504040204" pitchFamily="34" charset="-128"/>
                <a:ea typeface="Meiryo UI" panose="020B0604030504040204" pitchFamily="34" charset="-128"/>
              </a:rPr>
              <a:t> </a:t>
            </a:r>
            <a:r>
              <a:rPr lang="ja-JP" altLang="en-US" sz="1800" dirty="0">
                <a:solidFill>
                  <a:schemeClr val="tx1"/>
                </a:solidFill>
                <a:latin typeface="Meiryo UI" panose="020B0604030504040204" pitchFamily="34" charset="-128"/>
                <a:ea typeface="Meiryo UI" panose="020B0604030504040204" pitchFamily="34" charset="-128"/>
              </a:rPr>
              <a:t>北⽥颯太郎、⼭⽥稔登、</a:t>
            </a:r>
            <a:r>
              <a:rPr lang="en-US" altLang="ja-JP" sz="1800" dirty="0">
                <a:solidFill>
                  <a:schemeClr val="tx1"/>
                </a:solidFill>
                <a:latin typeface="Meiryo UI" panose="020B0604030504040204" pitchFamily="34" charset="-128"/>
                <a:ea typeface="Meiryo UI" panose="020B0604030504040204" pitchFamily="34" charset="-128"/>
              </a:rPr>
              <a:t>Cho </a:t>
            </a:r>
            <a:r>
              <a:rPr lang="en-US" altLang="ja-JP" sz="1800" dirty="0" err="1">
                <a:solidFill>
                  <a:schemeClr val="tx1"/>
                </a:solidFill>
                <a:latin typeface="Meiryo UI" panose="020B0604030504040204" pitchFamily="34" charset="-128"/>
                <a:ea typeface="Meiryo UI" panose="020B0604030504040204" pitchFamily="34" charset="-128"/>
              </a:rPr>
              <a:t>seongjun</a:t>
            </a:r>
            <a:endParaRPr lang="ja-JP" altLang="en-US" sz="1800" dirty="0">
              <a:solidFill>
                <a:schemeClr val="tx1"/>
              </a:solidFill>
              <a:latin typeface="Meiryo UI" panose="020B0604030504040204" pitchFamily="34" charset="-128"/>
              <a:ea typeface="Meiryo UI" panose="020B0604030504040204" pitchFamily="34" charset="-128"/>
            </a:endParaRPr>
          </a:p>
          <a:p>
            <a:endParaRPr lang="ja-JP" altLang="en-US" sz="1800" dirty="0">
              <a:solidFill>
                <a:schemeClr val="tx1"/>
              </a:solidFill>
              <a:latin typeface="Meiryo UI" panose="020B0604030504040204" pitchFamily="34" charset="-128"/>
              <a:ea typeface="Meiryo UI" panose="020B0604030504040204" pitchFamily="34" charset="-128"/>
            </a:endParaRPr>
          </a:p>
          <a:p>
            <a:endParaRPr lang="en-US" altLang="ja-JP" dirty="0">
              <a:solidFill>
                <a:schemeClr val="tx1"/>
              </a:solidFill>
            </a:endParaRPr>
          </a:p>
          <a:p>
            <a:endParaRPr lang="ko-KR" altLang="en-US" dirty="0"/>
          </a:p>
        </p:txBody>
      </p:sp>
    </p:spTree>
    <p:extLst>
      <p:ext uri="{BB962C8B-B14F-4D97-AF65-F5344CB8AC3E}">
        <p14:creationId xmlns:p14="http://schemas.microsoft.com/office/powerpoint/2010/main" val="1775161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857C7E-66C3-F918-15E4-21A858F0AD33}"/>
              </a:ext>
            </a:extLst>
          </p:cNvPr>
          <p:cNvSpPr>
            <a:spLocks noGrp="1"/>
          </p:cNvSpPr>
          <p:nvPr>
            <p:ph type="title"/>
          </p:nvPr>
        </p:nvSpPr>
        <p:spPr>
          <a:xfrm>
            <a:off x="593252" y="536028"/>
            <a:ext cx="8596668" cy="1320800"/>
          </a:xfrm>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必要なモジュール</a:t>
            </a:r>
            <a:endParaRPr lang="ko-KR" altLang="en-US" sz="4400" dirty="0">
              <a:solidFill>
                <a:srgbClr val="00B050"/>
              </a:solidFill>
              <a:latin typeface="MS PGothic" panose="020B0600070205080204" pitchFamily="34" charset="-128"/>
            </a:endParaRPr>
          </a:p>
        </p:txBody>
      </p:sp>
      <p:sp>
        <p:nvSpPr>
          <p:cNvPr id="3" name="내용 개체 틀 2">
            <a:extLst>
              <a:ext uri="{FF2B5EF4-FFF2-40B4-BE49-F238E27FC236}">
                <a16:creationId xmlns:a16="http://schemas.microsoft.com/office/drawing/2014/main" id="{AF777BB3-852D-53E2-C156-7D8A8F0D6AAE}"/>
              </a:ext>
            </a:extLst>
          </p:cNvPr>
          <p:cNvSpPr>
            <a:spLocks noGrp="1"/>
          </p:cNvSpPr>
          <p:nvPr>
            <p:ph idx="1"/>
          </p:nvPr>
        </p:nvSpPr>
        <p:spPr>
          <a:xfrm>
            <a:off x="593252" y="1994176"/>
            <a:ext cx="8943908" cy="1320800"/>
          </a:xfrm>
        </p:spPr>
        <p:txBody>
          <a:bodyPr>
            <a:normAutofit/>
          </a:bodyPr>
          <a:lstStyle/>
          <a:p>
            <a:r>
              <a:rPr lang="ja-JP" altLang="en-US" sz="2000" dirty="0">
                <a:solidFill>
                  <a:srgbClr val="00B0F0"/>
                </a:solidFill>
              </a:rPr>
              <a:t>スプレッドシート</a:t>
            </a:r>
            <a:r>
              <a:rPr lang="ja-JP" altLang="en-US" sz="2000" dirty="0">
                <a:solidFill>
                  <a:schemeClr val="tx1"/>
                </a:solidFill>
              </a:rPr>
              <a:t>管理用プログラム</a:t>
            </a:r>
            <a:endParaRPr lang="en-US" altLang="ja-JP" sz="2000" dirty="0">
              <a:solidFill>
                <a:schemeClr val="tx1"/>
              </a:solidFill>
            </a:endParaRPr>
          </a:p>
          <a:p>
            <a:r>
              <a:rPr lang="en-US" altLang="ja-JP" sz="2000" dirty="0">
                <a:solidFill>
                  <a:schemeClr val="tx1"/>
                </a:solidFill>
              </a:rPr>
              <a:t>Remo3</a:t>
            </a:r>
            <a:r>
              <a:rPr lang="ja-JP" altLang="en-US" sz="2000" dirty="0">
                <a:solidFill>
                  <a:schemeClr val="tx1"/>
                </a:solidFill>
              </a:rPr>
              <a:t>から温度を取得するプログラム</a:t>
            </a:r>
            <a:endParaRPr lang="en-US" altLang="ja-JP" sz="2000" dirty="0">
              <a:solidFill>
                <a:schemeClr val="tx1"/>
              </a:solidFill>
            </a:endParaRPr>
          </a:p>
          <a:p>
            <a:r>
              <a:rPr lang="ja-JP" altLang="en-US" sz="2000" dirty="0">
                <a:solidFill>
                  <a:schemeClr val="tx1"/>
                </a:solidFill>
              </a:rPr>
              <a:t>スプレッドシートの値によって</a:t>
            </a:r>
            <a:r>
              <a:rPr lang="en-US" altLang="ja-JP" sz="2000" dirty="0">
                <a:solidFill>
                  <a:schemeClr val="tx1"/>
                </a:solidFill>
              </a:rPr>
              <a:t>Spotify</a:t>
            </a:r>
            <a:r>
              <a:rPr lang="ja-JP" altLang="en-US" sz="2000" dirty="0">
                <a:solidFill>
                  <a:schemeClr val="tx1"/>
                </a:solidFill>
              </a:rPr>
              <a:t>のプレイリストを決めるプログラム</a:t>
            </a:r>
            <a:endParaRPr lang="en-US" altLang="ja-JP" sz="2000" dirty="0">
              <a:solidFill>
                <a:schemeClr val="tx1"/>
              </a:solidFill>
            </a:endParaRPr>
          </a:p>
        </p:txBody>
      </p:sp>
      <p:cxnSp>
        <p:nvCxnSpPr>
          <p:cNvPr id="4" name="직선 연결선 3">
            <a:extLst>
              <a:ext uri="{FF2B5EF4-FFF2-40B4-BE49-F238E27FC236}">
                <a16:creationId xmlns:a16="http://schemas.microsoft.com/office/drawing/2014/main" id="{BD2DAD17-8E9C-26F9-DB00-994412B4E3D2}"/>
              </a:ext>
            </a:extLst>
          </p:cNvPr>
          <p:cNvCxnSpPr>
            <a:cxnSpLocks/>
          </p:cNvCxnSpPr>
          <p:nvPr/>
        </p:nvCxnSpPr>
        <p:spPr>
          <a:xfrm>
            <a:off x="677334" y="1333776"/>
            <a:ext cx="8943908"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6" name="Picture 10" descr="Googleスプレッドシート】表に添付されている画像をパソコンに保存する方法 – web屋が毎日書くblog">
            <a:extLst>
              <a:ext uri="{FF2B5EF4-FFF2-40B4-BE49-F238E27FC236}">
                <a16:creationId xmlns:a16="http://schemas.microsoft.com/office/drawing/2014/main" id="{EDA4BE0E-A1CA-1FFA-1F3D-CC68F0D03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960" y="1457954"/>
            <a:ext cx="1312144" cy="1320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potify Music - Microsoft Apps">
            <a:extLst>
              <a:ext uri="{FF2B5EF4-FFF2-40B4-BE49-F238E27FC236}">
                <a16:creationId xmlns:a16="http://schemas.microsoft.com/office/drawing/2014/main" id="{5F8CF517-653A-A2B4-A9F0-632E7DC81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904" y="3505747"/>
            <a:ext cx="1502256" cy="1502256"/>
          </a:xfrm>
          <a:prstGeom prst="rect">
            <a:avLst/>
          </a:prstGeom>
          <a:noFill/>
          <a:extLst>
            <a:ext uri="{909E8E84-426E-40DD-AFC4-6F175D3DCCD1}">
              <a14:hiddenFill xmlns:a14="http://schemas.microsoft.com/office/drawing/2010/main">
                <a:solidFill>
                  <a:srgbClr val="FFFFFF"/>
                </a:solidFill>
              </a14:hiddenFill>
            </a:ext>
          </a:extLst>
        </p:spPr>
      </p:pic>
      <p:sp>
        <p:nvSpPr>
          <p:cNvPr id="8" name="내용 개체 틀 2">
            <a:extLst>
              <a:ext uri="{FF2B5EF4-FFF2-40B4-BE49-F238E27FC236}">
                <a16:creationId xmlns:a16="http://schemas.microsoft.com/office/drawing/2014/main" id="{B153CFCE-DB56-7C1B-EBCA-84888E7819B0}"/>
              </a:ext>
            </a:extLst>
          </p:cNvPr>
          <p:cNvSpPr txBox="1">
            <a:spLocks/>
          </p:cNvSpPr>
          <p:nvPr/>
        </p:nvSpPr>
        <p:spPr>
          <a:xfrm>
            <a:off x="593252" y="3713127"/>
            <a:ext cx="8943908" cy="1320800"/>
          </a:xfrm>
          <a:prstGeom prst="rect">
            <a:avLst/>
          </a:prstGeom>
        </p:spPr>
        <p:txBody>
          <a:bodyPr vert="horz" lIns="91440" tIns="45720" rIns="91440" bIns="45720" rtlCol="0">
            <a:normAutofit/>
          </a:bodyPr>
          <a:lst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ja-JP" sz="2000" dirty="0">
                <a:solidFill>
                  <a:srgbClr val="00B0F0"/>
                </a:solidFill>
              </a:rPr>
              <a:t>Spotify</a:t>
            </a:r>
            <a:r>
              <a:rPr lang="ja-JP" altLang="en-US" sz="2000" dirty="0">
                <a:solidFill>
                  <a:srgbClr val="00B0F0"/>
                </a:solidFill>
              </a:rPr>
              <a:t>の</a:t>
            </a:r>
            <a:r>
              <a:rPr lang="en-US" altLang="ja-JP" sz="2000" dirty="0">
                <a:solidFill>
                  <a:srgbClr val="00B0F0"/>
                </a:solidFill>
              </a:rPr>
              <a:t>API</a:t>
            </a:r>
            <a:r>
              <a:rPr lang="ja-JP" altLang="en-US" sz="2000" dirty="0">
                <a:solidFill>
                  <a:schemeClr val="tx1"/>
                </a:solidFill>
              </a:rPr>
              <a:t>を利用できるように許可を取るプログラム</a:t>
            </a:r>
            <a:endParaRPr lang="en-US" altLang="ja-JP" sz="2000" dirty="0">
              <a:solidFill>
                <a:schemeClr val="tx1"/>
              </a:solidFill>
            </a:endParaRPr>
          </a:p>
          <a:p>
            <a:r>
              <a:rPr lang="en-US" altLang="ja-JP" sz="2000" dirty="0">
                <a:solidFill>
                  <a:schemeClr val="tx1"/>
                </a:solidFill>
              </a:rPr>
              <a:t>Spotify</a:t>
            </a:r>
            <a:r>
              <a:rPr lang="ja-JP" altLang="en-US" sz="2000" dirty="0">
                <a:solidFill>
                  <a:schemeClr val="tx1"/>
                </a:solidFill>
              </a:rPr>
              <a:t>からプレイリストを取得するプログラム</a:t>
            </a:r>
            <a:endParaRPr lang="en-US" altLang="ja-JP" sz="2000" dirty="0">
              <a:solidFill>
                <a:schemeClr val="tx1"/>
              </a:solidFill>
            </a:endParaRPr>
          </a:p>
          <a:p>
            <a:r>
              <a:rPr lang="ja-JP" altLang="en-US" sz="2000" dirty="0">
                <a:solidFill>
                  <a:schemeClr val="tx1"/>
                </a:solidFill>
              </a:rPr>
              <a:t>取得したプレイリストをパソコンで出力するプログラム</a:t>
            </a:r>
            <a:endParaRPr lang="en-US" altLang="ja-JP" sz="2000" dirty="0">
              <a:solidFill>
                <a:schemeClr val="tx1"/>
              </a:solidFill>
            </a:endParaRPr>
          </a:p>
          <a:p>
            <a:pPr marL="0" indent="0">
              <a:buFont typeface="Wingdings 3" charset="2"/>
              <a:buNone/>
            </a:pPr>
            <a:endParaRPr lang="ko-KR" altLang="en-US" sz="2000" dirty="0">
              <a:solidFill>
                <a:schemeClr val="tx1"/>
              </a:solidFill>
            </a:endParaRPr>
          </a:p>
        </p:txBody>
      </p:sp>
    </p:spTree>
    <p:extLst>
      <p:ext uri="{BB962C8B-B14F-4D97-AF65-F5344CB8AC3E}">
        <p14:creationId xmlns:p14="http://schemas.microsoft.com/office/powerpoint/2010/main" val="97001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068711-6E12-3A50-2C97-4BFB26FDA1C8}"/>
              </a:ext>
            </a:extLst>
          </p:cNvPr>
          <p:cNvSpPr>
            <a:spLocks noGrp="1"/>
          </p:cNvSpPr>
          <p:nvPr>
            <p:ph type="title"/>
          </p:nvPr>
        </p:nvSpPr>
        <p:spPr/>
        <p:txBody>
          <a:bodyPr>
            <a:normAutofit/>
          </a:bodyPr>
          <a:lstStyle/>
          <a:p>
            <a:r>
              <a:rPr lang="en-US" altLang="ja-JP" sz="4400" dirty="0">
                <a:solidFill>
                  <a:srgbClr val="00B050"/>
                </a:solidFill>
                <a:latin typeface="MS PGothic" panose="020B0600070205080204" pitchFamily="34" charset="-128"/>
                <a:ea typeface="MS PGothic" panose="020B0600070205080204" pitchFamily="34" charset="-128"/>
              </a:rPr>
              <a:t>3.</a:t>
            </a:r>
            <a:r>
              <a:rPr lang="ja-JP" altLang="en-US" sz="4400" dirty="0">
                <a:solidFill>
                  <a:srgbClr val="00B050"/>
                </a:solidFill>
                <a:latin typeface="MS PGothic" panose="020B0600070205080204" pitchFamily="34" charset="-128"/>
                <a:ea typeface="MS PGothic" panose="020B0600070205080204" pitchFamily="34" charset="-128"/>
              </a:rPr>
              <a:t>プロジェクト計画</a:t>
            </a:r>
            <a:endParaRPr lang="ko-KR" altLang="en-US" sz="4400" dirty="0">
              <a:solidFill>
                <a:srgbClr val="00B050"/>
              </a:solidFill>
              <a:latin typeface="MS PGothic" panose="020B0600070205080204" pitchFamily="34" charset="-128"/>
            </a:endParaRPr>
          </a:p>
        </p:txBody>
      </p:sp>
      <p:sp>
        <p:nvSpPr>
          <p:cNvPr id="13" name="내용 개체 틀 12">
            <a:extLst>
              <a:ext uri="{FF2B5EF4-FFF2-40B4-BE49-F238E27FC236}">
                <a16:creationId xmlns:a16="http://schemas.microsoft.com/office/drawing/2014/main" id="{F18657DF-0565-ACCB-5026-79C6F14B7989}"/>
              </a:ext>
            </a:extLst>
          </p:cNvPr>
          <p:cNvSpPr>
            <a:spLocks noGrp="1"/>
          </p:cNvSpPr>
          <p:nvPr>
            <p:ph idx="1"/>
          </p:nvPr>
        </p:nvSpPr>
        <p:spPr/>
        <p:txBody>
          <a:bodyPr>
            <a:normAutofit/>
          </a:bodyPr>
          <a:lstStyle/>
          <a:p>
            <a:r>
              <a:rPr lang="ja-JP" altLang="en-US" sz="2400" dirty="0">
                <a:solidFill>
                  <a:schemeClr val="tx1"/>
                </a:solidFill>
              </a:rPr>
              <a:t>開発担当</a:t>
            </a:r>
            <a:endParaRPr lang="en-US" altLang="ja-JP" sz="2400" dirty="0">
              <a:solidFill>
                <a:schemeClr val="tx1"/>
              </a:solidFill>
            </a:endParaRPr>
          </a:p>
          <a:p>
            <a:r>
              <a:rPr lang="ja-JP" altLang="en-US" sz="2400" dirty="0">
                <a:solidFill>
                  <a:schemeClr val="tx1"/>
                </a:solidFill>
              </a:rPr>
              <a:t>開発スケジュール</a:t>
            </a:r>
            <a:endParaRPr lang="ko-KR" altLang="en-US" sz="2400" dirty="0">
              <a:solidFill>
                <a:schemeClr val="tx1"/>
              </a:solidFill>
            </a:endParaRPr>
          </a:p>
        </p:txBody>
      </p:sp>
      <p:cxnSp>
        <p:nvCxnSpPr>
          <p:cNvPr id="3" name="직선 연결선 2">
            <a:extLst>
              <a:ext uri="{FF2B5EF4-FFF2-40B4-BE49-F238E27FC236}">
                <a16:creationId xmlns:a16="http://schemas.microsoft.com/office/drawing/2014/main" id="{15AFC0D0-02D6-0820-81BE-1EBCBB7901FD}"/>
              </a:ext>
            </a:extLst>
          </p:cNvPr>
          <p:cNvCxnSpPr>
            <a:cxnSpLocks/>
          </p:cNvCxnSpPr>
          <p:nvPr/>
        </p:nvCxnSpPr>
        <p:spPr>
          <a:xfrm>
            <a:off x="677334" y="1543983"/>
            <a:ext cx="8943908"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44079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BD03E7-BBCD-F5EF-7BF8-3CD83A0EC7E7}"/>
              </a:ext>
            </a:extLst>
          </p:cNvPr>
          <p:cNvSpPr>
            <a:spLocks noGrp="1"/>
          </p:cNvSpPr>
          <p:nvPr>
            <p:ph type="title"/>
          </p:nvPr>
        </p:nvSpPr>
        <p:spPr>
          <a:xfrm>
            <a:off x="598087" y="133409"/>
            <a:ext cx="8596668" cy="1320800"/>
          </a:xfrm>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開発担当（資料）</a:t>
            </a:r>
            <a:r>
              <a:rPr lang="en-US" altLang="ja-JP" sz="4400" dirty="0">
                <a:solidFill>
                  <a:srgbClr val="00B050"/>
                </a:solidFill>
                <a:latin typeface="MS PGothic" panose="020B0600070205080204" pitchFamily="34" charset="-128"/>
                <a:ea typeface="MS PGothic" panose="020B0600070205080204" pitchFamily="34" charset="-128"/>
              </a:rPr>
              <a:t>	</a:t>
            </a:r>
            <a:endParaRPr lang="ko-KR" altLang="en-US" sz="4400" dirty="0">
              <a:solidFill>
                <a:srgbClr val="00B050"/>
              </a:solidFill>
              <a:latin typeface="MS PGothic" panose="020B0600070205080204" pitchFamily="34" charset="-128"/>
            </a:endParaRPr>
          </a:p>
        </p:txBody>
      </p:sp>
      <p:cxnSp>
        <p:nvCxnSpPr>
          <p:cNvPr id="4" name="직선 연결선 3">
            <a:extLst>
              <a:ext uri="{FF2B5EF4-FFF2-40B4-BE49-F238E27FC236}">
                <a16:creationId xmlns:a16="http://schemas.microsoft.com/office/drawing/2014/main" id="{0D67EF8C-8256-CDD1-C918-5EEB49348C51}"/>
              </a:ext>
            </a:extLst>
          </p:cNvPr>
          <p:cNvCxnSpPr>
            <a:cxnSpLocks/>
          </p:cNvCxnSpPr>
          <p:nvPr/>
        </p:nvCxnSpPr>
        <p:spPr>
          <a:xfrm>
            <a:off x="598087" y="1069111"/>
            <a:ext cx="8940267"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0" name="부분 원형 19">
            <a:extLst>
              <a:ext uri="{FF2B5EF4-FFF2-40B4-BE49-F238E27FC236}">
                <a16:creationId xmlns:a16="http://schemas.microsoft.com/office/drawing/2014/main" id="{05085599-A011-1FAA-2406-125D19032B93}"/>
              </a:ext>
            </a:extLst>
          </p:cNvPr>
          <p:cNvSpPr/>
          <p:nvPr/>
        </p:nvSpPr>
        <p:spPr>
          <a:xfrm rot="5400000">
            <a:off x="2109495" y="1240760"/>
            <a:ext cx="5460015" cy="5430729"/>
          </a:xfrm>
          <a:prstGeom prst="pie">
            <a:avLst>
              <a:gd name="adj1" fmla="val 10816810"/>
              <a:gd name="adj2" fmla="val 16200000"/>
            </a:avLst>
          </a:prstGeom>
          <a:gradFill flip="none" rotWithShape="1">
            <a:gsLst>
              <a:gs pos="0">
                <a:schemeClr val="bg1">
                  <a:lumMod val="75000"/>
                </a:schemeClr>
              </a:gs>
              <a:gs pos="32000">
                <a:schemeClr val="accent1">
                  <a:lumMod val="40000"/>
                  <a:lumOff val="60000"/>
                </a:schemeClr>
              </a:gs>
              <a:gs pos="54000">
                <a:schemeClr val="accent1">
                  <a:lumMod val="45000"/>
                  <a:lumOff val="55000"/>
                </a:schemeClr>
              </a:gs>
              <a:gs pos="65000">
                <a:schemeClr val="accent1">
                  <a:lumMod val="30000"/>
                  <a:lumOff val="70000"/>
                </a:schemeClr>
              </a:gs>
            </a:gsLst>
            <a:lin ang="2700000" scaled="1"/>
            <a:tileRect/>
          </a:gradFill>
          <a:ln w="38100">
            <a:solidFill>
              <a:srgbClr val="FFFFFF"/>
            </a:solidFill>
          </a:ln>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dirty="0">
              <a:solidFill>
                <a:schemeClr val="tx1"/>
              </a:solidFill>
            </a:endParaRPr>
          </a:p>
        </p:txBody>
      </p:sp>
      <p:sp>
        <p:nvSpPr>
          <p:cNvPr id="21" name="부분 원형 20">
            <a:extLst>
              <a:ext uri="{FF2B5EF4-FFF2-40B4-BE49-F238E27FC236}">
                <a16:creationId xmlns:a16="http://schemas.microsoft.com/office/drawing/2014/main" id="{9386343E-F6F4-D94D-F51E-E0C56C4B818F}"/>
              </a:ext>
            </a:extLst>
          </p:cNvPr>
          <p:cNvSpPr/>
          <p:nvPr/>
        </p:nvSpPr>
        <p:spPr>
          <a:xfrm rot="10800000">
            <a:off x="2081642" y="1395152"/>
            <a:ext cx="5430731" cy="5430729"/>
          </a:xfrm>
          <a:prstGeom prst="pie">
            <a:avLst>
              <a:gd name="adj1" fmla="val 10816810"/>
              <a:gd name="adj2" fmla="val 16200000"/>
            </a:avLst>
          </a:prstGeom>
          <a:gradFill flip="none" rotWithShape="1">
            <a:gsLst>
              <a:gs pos="0">
                <a:schemeClr val="bg1">
                  <a:lumMod val="75000"/>
                </a:schemeClr>
              </a:gs>
              <a:gs pos="32000">
                <a:schemeClr val="accent1">
                  <a:lumMod val="40000"/>
                  <a:lumOff val="60000"/>
                </a:schemeClr>
              </a:gs>
              <a:gs pos="54000">
                <a:schemeClr val="accent1">
                  <a:lumMod val="45000"/>
                  <a:lumOff val="55000"/>
                </a:schemeClr>
              </a:gs>
              <a:gs pos="65000">
                <a:schemeClr val="accent1">
                  <a:lumMod val="30000"/>
                  <a:lumOff val="70000"/>
                </a:schemeClr>
              </a:gs>
            </a:gsLst>
            <a:lin ang="2700000" scaled="1"/>
            <a:tileRect/>
          </a:gradFill>
          <a:ln w="38100">
            <a:solidFill>
              <a:srgbClr val="FFFFFF"/>
            </a:solidFill>
          </a:ln>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dirty="0">
              <a:solidFill>
                <a:schemeClr val="tx1"/>
              </a:solidFill>
            </a:endParaRPr>
          </a:p>
        </p:txBody>
      </p:sp>
      <p:sp>
        <p:nvSpPr>
          <p:cNvPr id="22" name="부분 원형 21">
            <a:extLst>
              <a:ext uri="{FF2B5EF4-FFF2-40B4-BE49-F238E27FC236}">
                <a16:creationId xmlns:a16="http://schemas.microsoft.com/office/drawing/2014/main" id="{A28E6CD2-04A1-10F6-B078-2359F5527011}"/>
              </a:ext>
            </a:extLst>
          </p:cNvPr>
          <p:cNvSpPr/>
          <p:nvPr/>
        </p:nvSpPr>
        <p:spPr>
          <a:xfrm>
            <a:off x="1904132" y="1226117"/>
            <a:ext cx="5487391" cy="5430729"/>
          </a:xfrm>
          <a:prstGeom prst="pie">
            <a:avLst>
              <a:gd name="adj1" fmla="val 10816810"/>
              <a:gd name="adj2" fmla="val 16200000"/>
            </a:avLst>
          </a:prstGeom>
          <a:gradFill flip="none" rotWithShape="1">
            <a:gsLst>
              <a:gs pos="0">
                <a:schemeClr val="bg1">
                  <a:lumMod val="75000"/>
                </a:schemeClr>
              </a:gs>
              <a:gs pos="32000">
                <a:schemeClr val="accent1">
                  <a:lumMod val="40000"/>
                  <a:lumOff val="60000"/>
                </a:schemeClr>
              </a:gs>
              <a:gs pos="54000">
                <a:schemeClr val="accent1">
                  <a:lumMod val="45000"/>
                  <a:lumOff val="55000"/>
                </a:schemeClr>
              </a:gs>
              <a:gs pos="65000">
                <a:schemeClr val="accent1">
                  <a:lumMod val="30000"/>
                  <a:lumOff val="70000"/>
                </a:schemeClr>
              </a:gs>
            </a:gsLst>
            <a:lin ang="2700000" scaled="1"/>
            <a:tileRect/>
          </a:gradFill>
          <a:ln w="38100">
            <a:solidFill>
              <a:srgbClr val="FFFFFF"/>
            </a:solidFill>
          </a:ln>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dirty="0">
              <a:solidFill>
                <a:schemeClr val="tx1"/>
              </a:solidFill>
            </a:endParaRPr>
          </a:p>
        </p:txBody>
      </p:sp>
      <p:sp>
        <p:nvSpPr>
          <p:cNvPr id="23" name="부분 원형 22">
            <a:extLst>
              <a:ext uri="{FF2B5EF4-FFF2-40B4-BE49-F238E27FC236}">
                <a16:creationId xmlns:a16="http://schemas.microsoft.com/office/drawing/2014/main" id="{65B35E3B-5404-7F7E-31FD-8CBE0EF578F3}"/>
              </a:ext>
            </a:extLst>
          </p:cNvPr>
          <p:cNvSpPr/>
          <p:nvPr/>
        </p:nvSpPr>
        <p:spPr>
          <a:xfrm rot="16200000">
            <a:off x="1932463" y="1395152"/>
            <a:ext cx="5402398" cy="5430729"/>
          </a:xfrm>
          <a:prstGeom prst="pie">
            <a:avLst>
              <a:gd name="adj1" fmla="val 10804170"/>
              <a:gd name="adj2" fmla="val 16200000"/>
            </a:avLst>
          </a:prstGeom>
          <a:gradFill flip="none" rotWithShape="1">
            <a:gsLst>
              <a:gs pos="0">
                <a:schemeClr val="bg1">
                  <a:lumMod val="75000"/>
                </a:schemeClr>
              </a:gs>
              <a:gs pos="32000">
                <a:schemeClr val="accent1">
                  <a:lumMod val="40000"/>
                  <a:lumOff val="60000"/>
                </a:schemeClr>
              </a:gs>
              <a:gs pos="54000">
                <a:schemeClr val="accent1">
                  <a:lumMod val="45000"/>
                  <a:lumOff val="55000"/>
                </a:schemeClr>
              </a:gs>
              <a:gs pos="65000">
                <a:schemeClr val="accent1">
                  <a:lumMod val="30000"/>
                  <a:lumOff val="70000"/>
                </a:schemeClr>
              </a:gs>
            </a:gsLst>
            <a:lin ang="2700000" scaled="1"/>
            <a:tileRect/>
          </a:gradFill>
          <a:ln w="38100">
            <a:solidFill>
              <a:srgbClr val="FFFFFF"/>
            </a:solidFill>
          </a:ln>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dirty="0">
              <a:solidFill>
                <a:schemeClr val="tx1"/>
              </a:solidFill>
            </a:endParaRPr>
          </a:p>
        </p:txBody>
      </p:sp>
      <p:sp>
        <p:nvSpPr>
          <p:cNvPr id="24" name="TextBox 23">
            <a:extLst>
              <a:ext uri="{FF2B5EF4-FFF2-40B4-BE49-F238E27FC236}">
                <a16:creationId xmlns:a16="http://schemas.microsoft.com/office/drawing/2014/main" id="{E36B53C6-C5C3-1EE8-8CAA-12214F64E158}"/>
              </a:ext>
            </a:extLst>
          </p:cNvPr>
          <p:cNvSpPr txBox="1"/>
          <p:nvPr/>
        </p:nvSpPr>
        <p:spPr>
          <a:xfrm>
            <a:off x="2081641" y="2649200"/>
            <a:ext cx="2669628" cy="984885"/>
          </a:xfrm>
          <a:prstGeom prst="rect">
            <a:avLst/>
          </a:prstGeom>
          <a:noFill/>
        </p:spPr>
        <p:txBody>
          <a:bodyPr wrap="square" rtlCol="0">
            <a:spAutoFit/>
          </a:bodyPr>
          <a:lstStyle/>
          <a:p>
            <a:pPr algn="ctr"/>
            <a:r>
              <a:rPr lang="ja-JP" altLang="en-US" sz="2000" b="1" dirty="0">
                <a:solidFill>
                  <a:schemeClr val="tx1"/>
                </a:solidFill>
                <a:latin typeface="Meiryo UI" panose="020B0604030504040204" pitchFamily="34" charset="-128"/>
                <a:ea typeface="Meiryo UI" panose="020B0604030504040204" pitchFamily="34" charset="-128"/>
              </a:rPr>
              <a:t>リーダー</a:t>
            </a:r>
            <a:endParaRPr lang="en-US" altLang="ja-JP" sz="2000" b="1" dirty="0">
              <a:solidFill>
                <a:schemeClr val="tx1"/>
              </a:solidFill>
              <a:latin typeface="Meiryo UI" panose="020B0604030504040204" pitchFamily="34" charset="-128"/>
              <a:ea typeface="Meiryo UI" panose="020B0604030504040204" pitchFamily="34" charset="-128"/>
            </a:endParaRPr>
          </a:p>
          <a:p>
            <a:pPr algn="ctr"/>
            <a:r>
              <a:rPr lang="ja-JP" altLang="en-US" sz="2000" b="1" dirty="0">
                <a:solidFill>
                  <a:schemeClr val="tx1"/>
                </a:solidFill>
                <a:latin typeface="Meiryo UI" panose="020B0604030504040204" pitchFamily="34" charset="-128"/>
                <a:ea typeface="Meiryo UI" panose="020B0604030504040204" pitchFamily="34" charset="-128"/>
              </a:rPr>
              <a:t>吉⽥朔⼤</a:t>
            </a:r>
          </a:p>
          <a:p>
            <a:endParaRPr lang="ko-KR" altLang="en-US" dirty="0"/>
          </a:p>
        </p:txBody>
      </p:sp>
      <p:sp>
        <p:nvSpPr>
          <p:cNvPr id="25" name="TextBox 24">
            <a:extLst>
              <a:ext uri="{FF2B5EF4-FFF2-40B4-BE49-F238E27FC236}">
                <a16:creationId xmlns:a16="http://schemas.microsoft.com/office/drawing/2014/main" id="{E62639ED-090D-FA57-FDF1-49D79E78BFFC}"/>
              </a:ext>
            </a:extLst>
          </p:cNvPr>
          <p:cNvSpPr txBox="1"/>
          <p:nvPr/>
        </p:nvSpPr>
        <p:spPr>
          <a:xfrm>
            <a:off x="4366079" y="2599310"/>
            <a:ext cx="3202953" cy="707886"/>
          </a:xfrm>
          <a:prstGeom prst="rect">
            <a:avLst/>
          </a:prstGeom>
          <a:noFill/>
        </p:spPr>
        <p:txBody>
          <a:bodyPr wrap="square" rtlCol="0">
            <a:spAutoFit/>
          </a:bodyPr>
          <a:lstStyle/>
          <a:p>
            <a:pPr algn="ctr"/>
            <a:r>
              <a:rPr lang="ja-JP" altLang="en-US" sz="2000" b="1" dirty="0">
                <a:latin typeface="Meiryo UI" panose="020B0604030504040204" pitchFamily="34" charset="-128"/>
                <a:ea typeface="Meiryo UI" panose="020B0604030504040204" pitchFamily="34" charset="-128"/>
              </a:rPr>
              <a:t>開発⽂書責任者</a:t>
            </a:r>
            <a:endParaRPr lang="en-US" altLang="ja-JP" sz="2000" b="1" dirty="0">
              <a:latin typeface="Meiryo UI" panose="020B0604030504040204" pitchFamily="34" charset="-128"/>
              <a:ea typeface="Meiryo UI" panose="020B0604030504040204" pitchFamily="34" charset="-128"/>
            </a:endParaRPr>
          </a:p>
          <a:p>
            <a:pPr algn="ctr"/>
            <a:r>
              <a:rPr lang="ja-JP" altLang="en-US" sz="2000" b="1" dirty="0">
                <a:latin typeface="Meiryo UI" panose="020B0604030504040204" pitchFamily="34" charset="-128"/>
                <a:ea typeface="Meiryo UI" panose="020B0604030504040204" pitchFamily="34" charset="-128"/>
              </a:rPr>
              <a:t>北⽥颯太郎</a:t>
            </a:r>
          </a:p>
        </p:txBody>
      </p:sp>
      <p:sp>
        <p:nvSpPr>
          <p:cNvPr id="26" name="TextBox 25">
            <a:extLst>
              <a:ext uri="{FF2B5EF4-FFF2-40B4-BE49-F238E27FC236}">
                <a16:creationId xmlns:a16="http://schemas.microsoft.com/office/drawing/2014/main" id="{1320C123-33AC-6A6A-84CA-A6BD7E3D5EF2}"/>
              </a:ext>
            </a:extLst>
          </p:cNvPr>
          <p:cNvSpPr txBox="1"/>
          <p:nvPr/>
        </p:nvSpPr>
        <p:spPr>
          <a:xfrm>
            <a:off x="2235318" y="4817201"/>
            <a:ext cx="2561689" cy="707886"/>
          </a:xfrm>
          <a:prstGeom prst="rect">
            <a:avLst/>
          </a:prstGeom>
          <a:noFill/>
        </p:spPr>
        <p:txBody>
          <a:bodyPr wrap="square" rtlCol="0">
            <a:spAutoFit/>
          </a:bodyPr>
          <a:lstStyle/>
          <a:p>
            <a:pPr algn="ctr"/>
            <a:r>
              <a:rPr lang="ja-JP" altLang="en-US" sz="2000" b="1" dirty="0">
                <a:solidFill>
                  <a:schemeClr val="tx1"/>
                </a:solidFill>
                <a:latin typeface="Meiryo UI" panose="020B0604030504040204" pitchFamily="34" charset="-128"/>
                <a:ea typeface="Meiryo UI" panose="020B0604030504040204" pitchFamily="34" charset="-128"/>
              </a:rPr>
              <a:t>プログラム責任者</a:t>
            </a:r>
            <a:endParaRPr lang="en-US" altLang="ja-JP" sz="2000" b="1" dirty="0">
              <a:solidFill>
                <a:schemeClr val="tx1"/>
              </a:solidFill>
              <a:latin typeface="Meiryo UI" panose="020B0604030504040204" pitchFamily="34" charset="-128"/>
              <a:ea typeface="Meiryo UI" panose="020B0604030504040204" pitchFamily="34" charset="-128"/>
            </a:endParaRPr>
          </a:p>
          <a:p>
            <a:pPr algn="ctr"/>
            <a:r>
              <a:rPr lang="ja-JP" altLang="en-US" sz="2000" b="1" dirty="0">
                <a:solidFill>
                  <a:schemeClr val="tx1"/>
                </a:solidFill>
                <a:latin typeface="Meiryo UI" panose="020B0604030504040204" pitchFamily="34" charset="-128"/>
                <a:ea typeface="Meiryo UI" panose="020B0604030504040204" pitchFamily="34" charset="-128"/>
              </a:rPr>
              <a:t>⼭⽥稔登</a:t>
            </a:r>
          </a:p>
        </p:txBody>
      </p:sp>
      <p:sp>
        <p:nvSpPr>
          <p:cNvPr id="27" name="TextBox 26">
            <a:extLst>
              <a:ext uri="{FF2B5EF4-FFF2-40B4-BE49-F238E27FC236}">
                <a16:creationId xmlns:a16="http://schemas.microsoft.com/office/drawing/2014/main" id="{A9B9BFD9-A693-6D50-44E5-366B918B1715}"/>
              </a:ext>
            </a:extLst>
          </p:cNvPr>
          <p:cNvSpPr txBox="1"/>
          <p:nvPr/>
        </p:nvSpPr>
        <p:spPr>
          <a:xfrm>
            <a:off x="4829834" y="4738139"/>
            <a:ext cx="2561689" cy="707886"/>
          </a:xfrm>
          <a:prstGeom prst="rect">
            <a:avLst/>
          </a:prstGeom>
          <a:noFill/>
        </p:spPr>
        <p:txBody>
          <a:bodyPr wrap="square" rtlCol="0">
            <a:spAutoFit/>
          </a:bodyPr>
          <a:lstStyle/>
          <a:p>
            <a:pPr algn="ctr"/>
            <a:r>
              <a:rPr lang="ja-JP" altLang="en-US" sz="2000" b="1" dirty="0">
                <a:solidFill>
                  <a:schemeClr val="tx1"/>
                </a:solidFill>
                <a:latin typeface="Meiryo UI" panose="020B0604030504040204" pitchFamily="34" charset="-128"/>
                <a:ea typeface="Meiryo UI" panose="020B0604030504040204" pitchFamily="34" charset="-128"/>
              </a:rPr>
              <a:t>資料責任者</a:t>
            </a:r>
            <a:endParaRPr lang="en-US" altLang="ja-JP" sz="2000" b="1" dirty="0">
              <a:solidFill>
                <a:schemeClr val="tx1"/>
              </a:solidFill>
              <a:latin typeface="Meiryo UI" panose="020B0604030504040204" pitchFamily="34" charset="-128"/>
              <a:ea typeface="Meiryo UI" panose="020B0604030504040204" pitchFamily="34" charset="-128"/>
            </a:endParaRPr>
          </a:p>
          <a:p>
            <a:pPr algn="ctr"/>
            <a:r>
              <a:rPr lang="en-US" altLang="ja-JP" sz="2000" b="1" dirty="0">
                <a:solidFill>
                  <a:schemeClr val="tx1"/>
                </a:solidFill>
                <a:latin typeface="Meiryo UI" panose="020B0604030504040204" pitchFamily="34" charset="-128"/>
                <a:ea typeface="Meiryo UI" panose="020B0604030504040204" pitchFamily="34" charset="-128"/>
              </a:rPr>
              <a:t>CHO </a:t>
            </a:r>
            <a:r>
              <a:rPr lang="en-US" altLang="ja-JP" sz="2000" b="1" dirty="0" err="1">
                <a:solidFill>
                  <a:schemeClr val="tx1"/>
                </a:solidFill>
                <a:latin typeface="Meiryo UI" panose="020B0604030504040204" pitchFamily="34" charset="-128"/>
                <a:ea typeface="Meiryo UI" panose="020B0604030504040204" pitchFamily="34" charset="-128"/>
              </a:rPr>
              <a:t>Seongjun</a:t>
            </a:r>
            <a:endParaRPr lang="en-US" altLang="ja-JP" sz="2000" b="1" dirty="0">
              <a:solidFill>
                <a:schemeClr val="tx1"/>
              </a:solidFill>
              <a:latin typeface="Meiryo UI" panose="020B0604030504040204" pitchFamily="34" charset="-128"/>
              <a:ea typeface="Meiryo UI" panose="020B0604030504040204" pitchFamily="34" charset="-128"/>
            </a:endParaRPr>
          </a:p>
        </p:txBody>
      </p:sp>
      <p:sp>
        <p:nvSpPr>
          <p:cNvPr id="29" name="TextBox 28">
            <a:extLst>
              <a:ext uri="{FF2B5EF4-FFF2-40B4-BE49-F238E27FC236}">
                <a16:creationId xmlns:a16="http://schemas.microsoft.com/office/drawing/2014/main" id="{AEAB1CE9-830B-27B5-7B48-08415514B7F4}"/>
              </a:ext>
            </a:extLst>
          </p:cNvPr>
          <p:cNvSpPr txBox="1"/>
          <p:nvPr/>
        </p:nvSpPr>
        <p:spPr>
          <a:xfrm>
            <a:off x="7349027" y="1929066"/>
            <a:ext cx="6101254" cy="369332"/>
          </a:xfrm>
          <a:prstGeom prst="rect">
            <a:avLst/>
          </a:prstGeom>
          <a:noFill/>
        </p:spPr>
        <p:txBody>
          <a:bodyPr wrap="square">
            <a:spAutoFit/>
          </a:bodyPr>
          <a:lstStyle/>
          <a:p>
            <a:r>
              <a:rPr lang="ja-JP" altLang="en-US" sz="1800" dirty="0">
                <a:solidFill>
                  <a:schemeClr val="tx1">
                    <a:lumMod val="75000"/>
                    <a:lumOff val="25000"/>
                  </a:schemeClr>
                </a:solidFill>
                <a:latin typeface="Meiryo UI" panose="020B0604030504040204" pitchFamily="34" charset="-128"/>
                <a:ea typeface="Meiryo UI" panose="020B0604030504040204" pitchFamily="34" charset="-128"/>
              </a:rPr>
              <a:t>要求仕様書作成</a:t>
            </a:r>
            <a:endParaRPr lang="ko-KR" altLang="en-US" dirty="0">
              <a:solidFill>
                <a:schemeClr val="tx1">
                  <a:lumMod val="75000"/>
                  <a:lumOff val="25000"/>
                </a:schemeClr>
              </a:solidFill>
            </a:endParaRPr>
          </a:p>
        </p:txBody>
      </p:sp>
      <p:sp>
        <p:nvSpPr>
          <p:cNvPr id="35" name="TextBox 34">
            <a:extLst>
              <a:ext uri="{FF2B5EF4-FFF2-40B4-BE49-F238E27FC236}">
                <a16:creationId xmlns:a16="http://schemas.microsoft.com/office/drawing/2014/main" id="{892A3024-B59C-E92E-C795-7AED6295343F}"/>
              </a:ext>
            </a:extLst>
          </p:cNvPr>
          <p:cNvSpPr txBox="1"/>
          <p:nvPr/>
        </p:nvSpPr>
        <p:spPr>
          <a:xfrm>
            <a:off x="634935" y="5364244"/>
            <a:ext cx="6611006" cy="369332"/>
          </a:xfrm>
          <a:prstGeom prst="rect">
            <a:avLst/>
          </a:prstGeom>
          <a:noFill/>
        </p:spPr>
        <p:txBody>
          <a:bodyPr wrap="square">
            <a:spAutoFit/>
          </a:bodyPr>
          <a:lstStyle/>
          <a:p>
            <a:r>
              <a:rPr lang="ja-JP" altLang="en-US" sz="1800" dirty="0">
                <a:solidFill>
                  <a:schemeClr val="tx1">
                    <a:lumMod val="75000"/>
                    <a:lumOff val="25000"/>
                  </a:schemeClr>
                </a:solidFill>
                <a:latin typeface="Meiryo UI" panose="020B0604030504040204" pitchFamily="34" charset="-128"/>
                <a:ea typeface="Meiryo UI" panose="020B0604030504040204" pitchFamily="34" charset="-128"/>
              </a:rPr>
              <a:t>設計書作成</a:t>
            </a:r>
            <a:endParaRPr lang="ko-KR" altLang="en-US" dirty="0">
              <a:solidFill>
                <a:schemeClr val="tx1">
                  <a:lumMod val="75000"/>
                  <a:lumOff val="25000"/>
                </a:schemeClr>
              </a:solidFill>
            </a:endParaRPr>
          </a:p>
        </p:txBody>
      </p:sp>
      <p:sp>
        <p:nvSpPr>
          <p:cNvPr id="37" name="TextBox 36">
            <a:extLst>
              <a:ext uri="{FF2B5EF4-FFF2-40B4-BE49-F238E27FC236}">
                <a16:creationId xmlns:a16="http://schemas.microsoft.com/office/drawing/2014/main" id="{035AF436-FC11-B5D1-E405-B08EA7D54CCD}"/>
              </a:ext>
            </a:extLst>
          </p:cNvPr>
          <p:cNvSpPr txBox="1"/>
          <p:nvPr/>
        </p:nvSpPr>
        <p:spPr>
          <a:xfrm>
            <a:off x="7366791" y="5177233"/>
            <a:ext cx="6611006" cy="369332"/>
          </a:xfrm>
          <a:prstGeom prst="rect">
            <a:avLst/>
          </a:prstGeom>
          <a:noFill/>
        </p:spPr>
        <p:txBody>
          <a:bodyPr wrap="square">
            <a:spAutoFit/>
          </a:bodyPr>
          <a:lstStyle/>
          <a:p>
            <a:r>
              <a:rPr lang="ja-JP" altLang="en-US" sz="1800" dirty="0">
                <a:solidFill>
                  <a:schemeClr val="tx1">
                    <a:lumMod val="75000"/>
                    <a:lumOff val="25000"/>
                  </a:schemeClr>
                </a:solidFill>
                <a:latin typeface="Meiryo UI" panose="020B0604030504040204" pitchFamily="34" charset="-128"/>
                <a:ea typeface="Meiryo UI" panose="020B0604030504040204" pitchFamily="34" charset="-128"/>
              </a:rPr>
              <a:t>中間発表資料作成</a:t>
            </a:r>
            <a:endParaRPr lang="ko-KR" altLang="en-US" dirty="0">
              <a:solidFill>
                <a:schemeClr val="tx1">
                  <a:lumMod val="75000"/>
                  <a:lumOff val="25000"/>
                </a:schemeClr>
              </a:solidFill>
            </a:endParaRPr>
          </a:p>
        </p:txBody>
      </p:sp>
      <p:sp>
        <p:nvSpPr>
          <p:cNvPr id="39" name="TextBox 38">
            <a:extLst>
              <a:ext uri="{FF2B5EF4-FFF2-40B4-BE49-F238E27FC236}">
                <a16:creationId xmlns:a16="http://schemas.microsoft.com/office/drawing/2014/main" id="{0851788C-61B1-0F8D-B829-2FE2DC8185E8}"/>
              </a:ext>
            </a:extLst>
          </p:cNvPr>
          <p:cNvSpPr txBox="1"/>
          <p:nvPr/>
        </p:nvSpPr>
        <p:spPr>
          <a:xfrm>
            <a:off x="91251" y="1922454"/>
            <a:ext cx="6952592" cy="369332"/>
          </a:xfrm>
          <a:prstGeom prst="rect">
            <a:avLst/>
          </a:prstGeom>
          <a:noFill/>
        </p:spPr>
        <p:txBody>
          <a:bodyPr wrap="square">
            <a:spAutoFit/>
          </a:bodyPr>
          <a:lstStyle/>
          <a:p>
            <a:r>
              <a:rPr lang="ja-JP" altLang="en-US" sz="1800" dirty="0">
                <a:solidFill>
                  <a:schemeClr val="tx1">
                    <a:lumMod val="75000"/>
                    <a:lumOff val="25000"/>
                  </a:schemeClr>
                </a:solidFill>
                <a:latin typeface="Meiryo UI" panose="020B0604030504040204" pitchFamily="34" charset="-128"/>
                <a:ea typeface="Meiryo UI" panose="020B0604030504040204" pitchFamily="34" charset="-128"/>
              </a:rPr>
              <a:t>プロジェクト計画書作成</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244565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AC288B8F-EE88-26C6-FD89-F447CD316A9A}"/>
              </a:ext>
            </a:extLst>
          </p:cNvPr>
          <p:cNvSpPr/>
          <p:nvPr/>
        </p:nvSpPr>
        <p:spPr>
          <a:xfrm>
            <a:off x="453538" y="1930399"/>
            <a:ext cx="3951890" cy="4087811"/>
          </a:xfrm>
          <a:prstGeom prst="roundRect">
            <a:avLst/>
          </a:prstGeom>
          <a:gradFill flip="none" rotWithShape="1">
            <a:gsLst>
              <a:gs pos="54116">
                <a:srgbClr val="98E6CC"/>
              </a:gs>
              <a:gs pos="0">
                <a:schemeClr val="accent3">
                  <a:lumMod val="0"/>
                  <a:lumOff val="100000"/>
                </a:schemeClr>
              </a:gs>
              <a:gs pos="71000">
                <a:srgbClr val="95E5CB"/>
              </a:gs>
              <a:gs pos="21000">
                <a:schemeClr val="accent3">
                  <a:lumMod val="0"/>
                  <a:lumOff val="100000"/>
                </a:schemeClr>
              </a:gs>
              <a:gs pos="91000">
                <a:schemeClr val="bg1"/>
              </a:gs>
            </a:gsLst>
            <a:path path="circle">
              <a:fillToRect l="100000" t="100000"/>
            </a:path>
            <a:tileRect r="-100000" b="-100000"/>
          </a:gra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6" name="Picture 2" descr="Spotify Music - Microsoft Apps">
            <a:extLst>
              <a:ext uri="{FF2B5EF4-FFF2-40B4-BE49-F238E27FC236}">
                <a16:creationId xmlns:a16="http://schemas.microsoft.com/office/drawing/2014/main" id="{41EAEADC-F898-C426-5C38-A49856C050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25" t="9142" r="8817" b="14194"/>
          <a:stretch/>
        </p:blipFill>
        <p:spPr bwMode="auto">
          <a:xfrm>
            <a:off x="3102822" y="4836764"/>
            <a:ext cx="1019504" cy="984885"/>
          </a:xfrm>
          <a:prstGeom prst="rect">
            <a:avLst/>
          </a:prstGeom>
          <a:noFill/>
          <a:ln>
            <a:noFill/>
          </a:ln>
          <a:effectLst>
            <a:glow>
              <a:schemeClr val="accent1">
                <a:alpha val="40000"/>
              </a:schemeClr>
            </a:glow>
            <a:outerShdw blurRad="50800" dist="50800" dir="5400000" sx="53000" sy="53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90BD03E7-BBCD-F5EF-7BF8-3CD83A0EC7E7}"/>
              </a:ext>
            </a:extLst>
          </p:cNvPr>
          <p:cNvSpPr>
            <a:spLocks noGrp="1"/>
          </p:cNvSpPr>
          <p:nvPr>
            <p:ph type="title"/>
          </p:nvPr>
        </p:nvSpPr>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開発担当（プログラム）</a:t>
            </a:r>
            <a:r>
              <a:rPr lang="en-US" altLang="ja-JP" sz="4400" dirty="0">
                <a:solidFill>
                  <a:srgbClr val="00B050"/>
                </a:solidFill>
                <a:latin typeface="MS PGothic" panose="020B0600070205080204" pitchFamily="34" charset="-128"/>
                <a:ea typeface="MS PGothic" panose="020B0600070205080204" pitchFamily="34" charset="-128"/>
              </a:rPr>
              <a:t>	</a:t>
            </a:r>
            <a:endParaRPr lang="ko-KR" altLang="en-US" sz="4400" dirty="0">
              <a:solidFill>
                <a:srgbClr val="00B050"/>
              </a:solidFill>
              <a:latin typeface="MS PGothic" panose="020B0600070205080204" pitchFamily="34" charset="-128"/>
            </a:endParaRPr>
          </a:p>
        </p:txBody>
      </p:sp>
      <p:cxnSp>
        <p:nvCxnSpPr>
          <p:cNvPr id="4" name="직선 연결선 3">
            <a:extLst>
              <a:ext uri="{FF2B5EF4-FFF2-40B4-BE49-F238E27FC236}">
                <a16:creationId xmlns:a16="http://schemas.microsoft.com/office/drawing/2014/main" id="{0D67EF8C-8256-CDD1-C918-5EEB49348C51}"/>
              </a:ext>
            </a:extLst>
          </p:cNvPr>
          <p:cNvCxnSpPr>
            <a:cxnSpLocks/>
          </p:cNvCxnSpPr>
          <p:nvPr/>
        </p:nvCxnSpPr>
        <p:spPr>
          <a:xfrm>
            <a:off x="677334" y="1501942"/>
            <a:ext cx="8940267"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7" name="사각형: 둥근 모서리 6">
            <a:extLst>
              <a:ext uri="{FF2B5EF4-FFF2-40B4-BE49-F238E27FC236}">
                <a16:creationId xmlns:a16="http://schemas.microsoft.com/office/drawing/2014/main" id="{4FBF4701-BBA9-B54A-A71A-778559142B61}"/>
              </a:ext>
            </a:extLst>
          </p:cNvPr>
          <p:cNvSpPr/>
          <p:nvPr/>
        </p:nvSpPr>
        <p:spPr>
          <a:xfrm>
            <a:off x="5011690" y="1930398"/>
            <a:ext cx="3951890" cy="4087811"/>
          </a:xfrm>
          <a:prstGeom prst="roundRect">
            <a:avLst/>
          </a:prstGeom>
          <a:gradFill flip="none" rotWithShape="1">
            <a:gsLst>
              <a:gs pos="54116">
                <a:srgbClr val="98E6CC"/>
              </a:gs>
              <a:gs pos="0">
                <a:schemeClr val="accent3">
                  <a:lumMod val="0"/>
                  <a:lumOff val="100000"/>
                </a:schemeClr>
              </a:gs>
              <a:gs pos="71000">
                <a:srgbClr val="95E5CB"/>
              </a:gs>
              <a:gs pos="21000">
                <a:schemeClr val="accent3">
                  <a:lumMod val="0"/>
                  <a:lumOff val="100000"/>
                </a:schemeClr>
              </a:gs>
              <a:gs pos="91000">
                <a:schemeClr val="bg1"/>
              </a:gs>
            </a:gsLst>
            <a:path path="circle">
              <a:fillToRect l="100000" t="100000"/>
            </a:path>
            <a:tileRect r="-100000" b="-100000"/>
          </a:gra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D34C3BA3-8CD4-9F5F-A43E-A04627A9F565}"/>
              </a:ext>
            </a:extLst>
          </p:cNvPr>
          <p:cNvSpPr txBox="1"/>
          <p:nvPr/>
        </p:nvSpPr>
        <p:spPr>
          <a:xfrm>
            <a:off x="183894" y="2696107"/>
            <a:ext cx="4608654" cy="984885"/>
          </a:xfrm>
          <a:prstGeom prst="rect">
            <a:avLst/>
          </a:prstGeom>
          <a:noFill/>
        </p:spPr>
        <p:txBody>
          <a:bodyPr wrap="square" rtlCol="0">
            <a:spAutoFit/>
          </a:bodyPr>
          <a:lstStyle/>
          <a:p>
            <a:pPr algn="ctr"/>
            <a:r>
              <a:rPr lang="en-US" altLang="ja-JP" sz="2000" dirty="0">
                <a:solidFill>
                  <a:schemeClr val="tx1"/>
                </a:solidFill>
                <a:latin typeface="Meiryo UI" panose="020B0604030504040204" pitchFamily="34" charset="-128"/>
                <a:ea typeface="Meiryo UI" panose="020B0604030504040204" pitchFamily="34" charset="-128"/>
              </a:rPr>
              <a:t>Spotify API </a:t>
            </a:r>
            <a:r>
              <a:rPr lang="ja-JP" altLang="en-US" sz="2000" dirty="0">
                <a:solidFill>
                  <a:schemeClr val="tx1"/>
                </a:solidFill>
                <a:latin typeface="Meiryo UI" panose="020B0604030504040204" pitchFamily="34" charset="-128"/>
                <a:ea typeface="Meiryo UI" panose="020B0604030504040204" pitchFamily="34" charset="-128"/>
              </a:rPr>
              <a:t>から</a:t>
            </a:r>
            <a:endParaRPr lang="en-US" altLang="ja-JP" sz="2000" dirty="0">
              <a:solidFill>
                <a:schemeClr val="tx1"/>
              </a:solidFill>
              <a:latin typeface="Meiryo UI" panose="020B0604030504040204" pitchFamily="34" charset="-128"/>
              <a:ea typeface="Meiryo UI" panose="020B0604030504040204" pitchFamily="34" charset="-128"/>
            </a:endParaRPr>
          </a:p>
          <a:p>
            <a:pPr algn="ctr"/>
            <a:r>
              <a:rPr lang="ja-JP" altLang="en-US" sz="2000" dirty="0">
                <a:solidFill>
                  <a:schemeClr val="tx1"/>
                </a:solidFill>
                <a:latin typeface="Meiryo UI" panose="020B0604030504040204" pitchFamily="34" charset="-128"/>
                <a:ea typeface="Meiryo UI" panose="020B0604030504040204" pitchFamily="34" charset="-128"/>
              </a:rPr>
              <a:t>春，夏，秋，冬のプレイリストを取得</a:t>
            </a:r>
            <a:endParaRPr lang="ko-KR" altLang="en-US" sz="2000" dirty="0"/>
          </a:p>
          <a:p>
            <a:pPr algn="ctr"/>
            <a:endParaRPr lang="ko-KR" altLang="en-US" dirty="0"/>
          </a:p>
        </p:txBody>
      </p:sp>
      <p:sp>
        <p:nvSpPr>
          <p:cNvPr id="11" name="TextBox 10">
            <a:extLst>
              <a:ext uri="{FF2B5EF4-FFF2-40B4-BE49-F238E27FC236}">
                <a16:creationId xmlns:a16="http://schemas.microsoft.com/office/drawing/2014/main" id="{0DA7271F-1615-243C-36EA-31FC51D6E7C4}"/>
              </a:ext>
            </a:extLst>
          </p:cNvPr>
          <p:cNvSpPr txBox="1"/>
          <p:nvPr/>
        </p:nvSpPr>
        <p:spPr>
          <a:xfrm>
            <a:off x="5062192" y="2914590"/>
            <a:ext cx="3817737" cy="707886"/>
          </a:xfrm>
          <a:prstGeom prst="rect">
            <a:avLst/>
          </a:prstGeom>
          <a:noFill/>
        </p:spPr>
        <p:txBody>
          <a:bodyPr wrap="square" rtlCol="0">
            <a:spAutoFit/>
          </a:bodyPr>
          <a:lstStyle/>
          <a:p>
            <a:pPr algn="ctr"/>
            <a:r>
              <a:rPr lang="ja-JP" altLang="en-US" sz="2000" dirty="0">
                <a:solidFill>
                  <a:schemeClr val="tx1"/>
                </a:solidFill>
                <a:latin typeface="Meiryo UI" panose="020B0604030504040204" pitchFamily="34" charset="-128"/>
                <a:ea typeface="Meiryo UI" panose="020B0604030504040204" pitchFamily="34" charset="-128"/>
              </a:rPr>
              <a:t>温度によってそれぞれのプレイリストを流せる</a:t>
            </a:r>
            <a:endParaRPr lang="ko-KR" altLang="en-US" sz="2000" dirty="0"/>
          </a:p>
        </p:txBody>
      </p:sp>
      <p:sp>
        <p:nvSpPr>
          <p:cNvPr id="12" name="TextBox 11">
            <a:extLst>
              <a:ext uri="{FF2B5EF4-FFF2-40B4-BE49-F238E27FC236}">
                <a16:creationId xmlns:a16="http://schemas.microsoft.com/office/drawing/2014/main" id="{F3E94C92-BEC3-85DA-8565-DD9B24B415B8}"/>
              </a:ext>
            </a:extLst>
          </p:cNvPr>
          <p:cNvSpPr txBox="1"/>
          <p:nvPr/>
        </p:nvSpPr>
        <p:spPr>
          <a:xfrm>
            <a:off x="677334" y="3950036"/>
            <a:ext cx="3621775" cy="954107"/>
          </a:xfrm>
          <a:prstGeom prst="rect">
            <a:avLst/>
          </a:prstGeom>
          <a:noFill/>
        </p:spPr>
        <p:txBody>
          <a:bodyPr wrap="square" rtlCol="0">
            <a:spAutoFit/>
          </a:bodyPr>
          <a:lstStyle/>
          <a:p>
            <a:r>
              <a:rPr lang="ja-JP" altLang="en-US" sz="2000" dirty="0">
                <a:solidFill>
                  <a:schemeClr val="tx1"/>
                </a:solidFill>
                <a:latin typeface="Meiryo UI" panose="020B0604030504040204" pitchFamily="34" charset="-128"/>
                <a:ea typeface="Meiryo UI" panose="020B0604030504040204" pitchFamily="34" charset="-128"/>
              </a:rPr>
              <a:t>吉⽥朔⼤、</a:t>
            </a:r>
            <a:r>
              <a:rPr lang="en-US" altLang="ja-JP" sz="2000" dirty="0">
                <a:solidFill>
                  <a:schemeClr val="tx1"/>
                </a:solidFill>
                <a:latin typeface="Meiryo UI" panose="020B0604030504040204" pitchFamily="34" charset="-128"/>
                <a:ea typeface="Meiryo UI" panose="020B0604030504040204" pitchFamily="34" charset="-128"/>
              </a:rPr>
              <a:t> CHO </a:t>
            </a:r>
            <a:r>
              <a:rPr lang="en-US" altLang="ja-JP" sz="2000" dirty="0" err="1">
                <a:solidFill>
                  <a:schemeClr val="tx1"/>
                </a:solidFill>
                <a:latin typeface="Meiryo UI" panose="020B0604030504040204" pitchFamily="34" charset="-128"/>
                <a:ea typeface="Meiryo UI" panose="020B0604030504040204" pitchFamily="34" charset="-128"/>
              </a:rPr>
              <a:t>Seongjun</a:t>
            </a:r>
            <a:endParaRPr lang="ja-JP" altLang="en-US" sz="2000" dirty="0">
              <a:solidFill>
                <a:schemeClr val="tx1"/>
              </a:solidFill>
              <a:latin typeface="Meiryo UI" panose="020B0604030504040204" pitchFamily="34" charset="-128"/>
              <a:ea typeface="Meiryo UI" panose="020B0604030504040204" pitchFamily="34" charset="-128"/>
            </a:endParaRPr>
          </a:p>
          <a:p>
            <a:endParaRPr lang="ja-JP" altLang="en-US" sz="1800" dirty="0">
              <a:solidFill>
                <a:schemeClr val="tx1"/>
              </a:solidFill>
              <a:latin typeface="Meiryo UI" panose="020B0604030504040204" pitchFamily="34" charset="-128"/>
              <a:ea typeface="Meiryo UI" panose="020B0604030504040204" pitchFamily="34" charset="-128"/>
            </a:endParaRPr>
          </a:p>
          <a:p>
            <a:endParaRPr lang="ko-KR" altLang="en-US" dirty="0"/>
          </a:p>
        </p:txBody>
      </p:sp>
      <p:sp>
        <p:nvSpPr>
          <p:cNvPr id="13" name="TextBox 12">
            <a:extLst>
              <a:ext uri="{FF2B5EF4-FFF2-40B4-BE49-F238E27FC236}">
                <a16:creationId xmlns:a16="http://schemas.microsoft.com/office/drawing/2014/main" id="{5F518F49-1A73-C45A-95BF-155938716D95}"/>
              </a:ext>
            </a:extLst>
          </p:cNvPr>
          <p:cNvSpPr txBox="1"/>
          <p:nvPr/>
        </p:nvSpPr>
        <p:spPr>
          <a:xfrm>
            <a:off x="5582367" y="3887547"/>
            <a:ext cx="2810536" cy="677108"/>
          </a:xfrm>
          <a:prstGeom prst="rect">
            <a:avLst/>
          </a:prstGeom>
          <a:noFill/>
        </p:spPr>
        <p:txBody>
          <a:bodyPr wrap="square" rtlCol="0">
            <a:spAutoFit/>
          </a:bodyPr>
          <a:lstStyle/>
          <a:p>
            <a:r>
              <a:rPr lang="ja-JP" altLang="en-US" sz="2000" dirty="0">
                <a:solidFill>
                  <a:schemeClr val="tx1"/>
                </a:solidFill>
                <a:latin typeface="Meiryo UI" panose="020B0604030504040204" pitchFamily="34" charset="-128"/>
                <a:ea typeface="Meiryo UI" panose="020B0604030504040204" pitchFamily="34" charset="-128"/>
              </a:rPr>
              <a:t>北⽥颯太郎、⼭⽥稔登</a:t>
            </a:r>
          </a:p>
          <a:p>
            <a:endParaRPr lang="ko-KR" altLang="en-US" dirty="0"/>
          </a:p>
        </p:txBody>
      </p:sp>
      <p:pic>
        <p:nvPicPr>
          <p:cNvPr id="24" name="Picture 10" descr="Googleスプレッドシート】表に添付されている画像をパソコンに保存する方法 – web屋が毎日書くblog">
            <a:extLst>
              <a:ext uri="{FF2B5EF4-FFF2-40B4-BE49-F238E27FC236}">
                <a16:creationId xmlns:a16="http://schemas.microsoft.com/office/drawing/2014/main" id="{35F7DE38-C564-B1CA-0D2D-EF77FD60BE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3057" y="4797882"/>
            <a:ext cx="967059" cy="105077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DD3DA914-7EA4-08BC-C4DF-AABD35AC1CE4}"/>
              </a:ext>
            </a:extLst>
          </p:cNvPr>
          <p:cNvSpPr txBox="1"/>
          <p:nvPr/>
        </p:nvSpPr>
        <p:spPr>
          <a:xfrm>
            <a:off x="520614" y="2070387"/>
            <a:ext cx="3817737" cy="400110"/>
          </a:xfrm>
          <a:prstGeom prst="rect">
            <a:avLst/>
          </a:prstGeom>
          <a:noFill/>
        </p:spPr>
        <p:txBody>
          <a:bodyPr wrap="square" rtlCol="0">
            <a:spAutoFit/>
          </a:bodyPr>
          <a:lstStyle/>
          <a:p>
            <a:pPr algn="ctr"/>
            <a:r>
              <a:rPr lang="ja-JP" altLang="en-US" sz="2000" dirty="0">
                <a:solidFill>
                  <a:schemeClr val="tx1"/>
                </a:solidFill>
                <a:latin typeface="Meiryo UI" panose="020B0604030504040204" pitchFamily="34" charset="-128"/>
                <a:ea typeface="Meiryo UI" panose="020B0604030504040204" pitchFamily="34" charset="-128"/>
              </a:rPr>
              <a:t>機能１</a:t>
            </a:r>
            <a:endParaRPr lang="ko-KR" altLang="en-US" sz="2000" dirty="0"/>
          </a:p>
        </p:txBody>
      </p:sp>
      <p:sp>
        <p:nvSpPr>
          <p:cNvPr id="27" name="TextBox 26">
            <a:extLst>
              <a:ext uri="{FF2B5EF4-FFF2-40B4-BE49-F238E27FC236}">
                <a16:creationId xmlns:a16="http://schemas.microsoft.com/office/drawing/2014/main" id="{4A455259-D1D9-B98A-632B-D1225F626692}"/>
              </a:ext>
            </a:extLst>
          </p:cNvPr>
          <p:cNvSpPr txBox="1"/>
          <p:nvPr/>
        </p:nvSpPr>
        <p:spPr>
          <a:xfrm>
            <a:off x="5062192" y="2120945"/>
            <a:ext cx="3817737" cy="400110"/>
          </a:xfrm>
          <a:prstGeom prst="rect">
            <a:avLst/>
          </a:prstGeom>
          <a:noFill/>
        </p:spPr>
        <p:txBody>
          <a:bodyPr wrap="square" rtlCol="0">
            <a:spAutoFit/>
          </a:bodyPr>
          <a:lstStyle/>
          <a:p>
            <a:pPr algn="ctr"/>
            <a:r>
              <a:rPr lang="ja-JP" altLang="en-US" sz="2000" dirty="0">
                <a:solidFill>
                  <a:schemeClr val="tx1"/>
                </a:solidFill>
                <a:latin typeface="Meiryo UI" panose="020B0604030504040204" pitchFamily="34" charset="-128"/>
                <a:ea typeface="Meiryo UI" panose="020B0604030504040204" pitchFamily="34" charset="-128"/>
              </a:rPr>
              <a:t>機能２</a:t>
            </a:r>
            <a:endParaRPr lang="ko-KR" altLang="en-US" sz="2000" dirty="0"/>
          </a:p>
        </p:txBody>
      </p:sp>
    </p:spTree>
    <p:extLst>
      <p:ext uri="{BB962C8B-B14F-4D97-AF65-F5344CB8AC3E}">
        <p14:creationId xmlns:p14="http://schemas.microsoft.com/office/powerpoint/2010/main" val="335305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C80F11-5E92-E54A-716D-607F5064B66C}"/>
              </a:ext>
            </a:extLst>
          </p:cNvPr>
          <p:cNvSpPr>
            <a:spLocks noGrp="1"/>
          </p:cNvSpPr>
          <p:nvPr>
            <p:ph type="title"/>
          </p:nvPr>
        </p:nvSpPr>
        <p:spPr>
          <a:xfrm>
            <a:off x="317294" y="117522"/>
            <a:ext cx="8596668" cy="1320800"/>
          </a:xfrm>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開発スケジュール</a:t>
            </a:r>
            <a:endParaRPr lang="ko-KR" altLang="en-US" sz="4400" dirty="0">
              <a:solidFill>
                <a:srgbClr val="00B050"/>
              </a:solidFill>
              <a:latin typeface="MS PGothic" panose="020B0600070205080204" pitchFamily="34" charset="-128"/>
            </a:endParaRPr>
          </a:p>
        </p:txBody>
      </p:sp>
      <p:graphicFrame>
        <p:nvGraphicFramePr>
          <p:cNvPr id="4" name="내용 개체 틀 3">
            <a:extLst>
              <a:ext uri="{FF2B5EF4-FFF2-40B4-BE49-F238E27FC236}">
                <a16:creationId xmlns:a16="http://schemas.microsoft.com/office/drawing/2014/main" id="{4635196C-96AB-B8EA-7002-A10481770775}"/>
              </a:ext>
            </a:extLst>
          </p:cNvPr>
          <p:cNvGraphicFramePr>
            <a:graphicFrameLocks noGrp="1"/>
          </p:cNvGraphicFramePr>
          <p:nvPr>
            <p:ph idx="1"/>
            <p:extLst>
              <p:ext uri="{D42A27DB-BD31-4B8C-83A1-F6EECF244321}">
                <p14:modId xmlns:p14="http://schemas.microsoft.com/office/powerpoint/2010/main" val="3333559090"/>
              </p:ext>
            </p:extLst>
          </p:nvPr>
        </p:nvGraphicFramePr>
        <p:xfrm>
          <a:off x="178676" y="1438322"/>
          <a:ext cx="11361683" cy="4895298"/>
        </p:xfrm>
        <a:graphic>
          <a:graphicData uri="http://schemas.openxmlformats.org/drawingml/2006/table">
            <a:tbl>
              <a:tblPr firstRow="1" bandRow="1">
                <a:tableStyleId>{2D5ABB26-0587-4C30-8999-92F81FD0307C}</a:tableStyleId>
              </a:tblPr>
              <a:tblGrid>
                <a:gridCol w="1012321">
                  <a:extLst>
                    <a:ext uri="{9D8B030D-6E8A-4147-A177-3AD203B41FA5}">
                      <a16:colId xmlns:a16="http://schemas.microsoft.com/office/drawing/2014/main" val="192160066"/>
                    </a:ext>
                  </a:extLst>
                </a:gridCol>
                <a:gridCol w="1019976">
                  <a:extLst>
                    <a:ext uri="{9D8B030D-6E8A-4147-A177-3AD203B41FA5}">
                      <a16:colId xmlns:a16="http://schemas.microsoft.com/office/drawing/2014/main" val="2261680518"/>
                    </a:ext>
                  </a:extLst>
                </a:gridCol>
                <a:gridCol w="1649686">
                  <a:extLst>
                    <a:ext uri="{9D8B030D-6E8A-4147-A177-3AD203B41FA5}">
                      <a16:colId xmlns:a16="http://schemas.microsoft.com/office/drawing/2014/main" val="667434934"/>
                    </a:ext>
                  </a:extLst>
                </a:gridCol>
                <a:gridCol w="1279950">
                  <a:extLst>
                    <a:ext uri="{9D8B030D-6E8A-4147-A177-3AD203B41FA5}">
                      <a16:colId xmlns:a16="http://schemas.microsoft.com/office/drawing/2014/main" val="1955233107"/>
                    </a:ext>
                  </a:extLst>
                </a:gridCol>
                <a:gridCol w="1279950">
                  <a:extLst>
                    <a:ext uri="{9D8B030D-6E8A-4147-A177-3AD203B41FA5}">
                      <a16:colId xmlns:a16="http://schemas.microsoft.com/office/drawing/2014/main" val="4031217815"/>
                    </a:ext>
                  </a:extLst>
                </a:gridCol>
                <a:gridCol w="1279950">
                  <a:extLst>
                    <a:ext uri="{9D8B030D-6E8A-4147-A177-3AD203B41FA5}">
                      <a16:colId xmlns:a16="http://schemas.microsoft.com/office/drawing/2014/main" val="3592960687"/>
                    </a:ext>
                  </a:extLst>
                </a:gridCol>
                <a:gridCol w="1279950">
                  <a:extLst>
                    <a:ext uri="{9D8B030D-6E8A-4147-A177-3AD203B41FA5}">
                      <a16:colId xmlns:a16="http://schemas.microsoft.com/office/drawing/2014/main" val="1837037728"/>
                    </a:ext>
                  </a:extLst>
                </a:gridCol>
                <a:gridCol w="1279950">
                  <a:extLst>
                    <a:ext uri="{9D8B030D-6E8A-4147-A177-3AD203B41FA5}">
                      <a16:colId xmlns:a16="http://schemas.microsoft.com/office/drawing/2014/main" val="1427384045"/>
                    </a:ext>
                  </a:extLst>
                </a:gridCol>
                <a:gridCol w="1279950">
                  <a:extLst>
                    <a:ext uri="{9D8B030D-6E8A-4147-A177-3AD203B41FA5}">
                      <a16:colId xmlns:a16="http://schemas.microsoft.com/office/drawing/2014/main" val="626961781"/>
                    </a:ext>
                  </a:extLst>
                </a:gridCol>
              </a:tblGrid>
              <a:tr h="567117">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ja-JP" altLang="en-US" sz="1600" dirty="0">
                          <a:latin typeface="Meiryo UI" panose="020B0604030504040204" pitchFamily="34" charset="-128"/>
                          <a:ea typeface="Meiryo UI" panose="020B0604030504040204" pitchFamily="34" charset="-128"/>
                        </a:rPr>
                        <a:t>担当</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600" dirty="0">
                          <a:latin typeface="Meiryo UI" panose="020B0604030504040204" pitchFamily="34" charset="-128"/>
                          <a:ea typeface="Meiryo UI" panose="020B0604030504040204" pitchFamily="34" charset="-128"/>
                        </a:rPr>
                        <a:t>5/1 4</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a:t>
                      </a:r>
                      <a:r>
                        <a:rPr lang="ja-JP" altLang="en-US" sz="1600" dirty="0">
                          <a:latin typeface="Meiryo UI" panose="020B0604030504040204" pitchFamily="34" charset="-128"/>
                          <a:ea typeface="Meiryo UI" panose="020B0604030504040204" pitchFamily="34" charset="-128"/>
                        </a:rPr>
                        <a:t>８</a:t>
                      </a:r>
                      <a:r>
                        <a:rPr lang="en-US" altLang="ko-KR" sz="1600" dirty="0">
                          <a:latin typeface="Meiryo UI" panose="020B0604030504040204" pitchFamily="34" charset="-128"/>
                          <a:ea typeface="Meiryo UI" panose="020B0604030504040204" pitchFamily="34" charset="-128"/>
                        </a:rPr>
                        <a:t> 3</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5/8 4</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5/15 3</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5/15 4</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5/22 3</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5/22 4</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370710"/>
                  </a:ext>
                </a:extLst>
              </a:tr>
              <a:tr h="782333">
                <a:tc>
                  <a:txBody>
                    <a:bodyPr/>
                    <a:lstStyle/>
                    <a:p>
                      <a:pPr algn="l" latinLnBrk="1"/>
                      <a:r>
                        <a:rPr lang="ja-JP" altLang="en-US" sz="1600" dirty="0">
                          <a:latin typeface="Meiryo UI" panose="020B0604030504040204" pitchFamily="34" charset="-128"/>
                          <a:ea typeface="Meiryo UI" panose="020B0604030504040204" pitchFamily="34" charset="-128"/>
                        </a:rPr>
                        <a:t>要求仕様、設計の見直し</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89610"/>
                  </a:ext>
                </a:extLst>
              </a:tr>
              <a:tr h="550530">
                <a:tc>
                  <a:txBody>
                    <a:bodyPr/>
                    <a:lstStyle/>
                    <a:p>
                      <a:pPr algn="l" latinLnBrk="1"/>
                      <a:r>
                        <a:rPr lang="ja-JP" altLang="en-US" sz="1600" dirty="0">
                          <a:latin typeface="Meiryo UI" panose="020B0604030504040204" pitchFamily="34" charset="-128"/>
                          <a:ea typeface="Meiryo UI" panose="020B0604030504040204" pitchFamily="34" charset="-128"/>
                        </a:rPr>
                        <a:t>機能１</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ja-JP" sz="1600" dirty="0">
                          <a:latin typeface="Meiryo UI" panose="020B0604030504040204" pitchFamily="34" charset="-128"/>
                          <a:ea typeface="Meiryo UI" panose="020B0604030504040204" pitchFamily="34" charset="-128"/>
                        </a:rPr>
                        <a:t>Cho,</a:t>
                      </a: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5210321"/>
                  </a:ext>
                </a:extLst>
              </a:tr>
              <a:tr h="550530">
                <a:tc>
                  <a:txBody>
                    <a:bodyPr/>
                    <a:lstStyle/>
                    <a:p>
                      <a:pPr algn="l" latinLnBrk="1"/>
                      <a:r>
                        <a:rPr lang="ja-JP" altLang="en-US" sz="1600" dirty="0">
                          <a:latin typeface="Meiryo UI" panose="020B0604030504040204" pitchFamily="34" charset="-128"/>
                          <a:ea typeface="Meiryo UI" panose="020B0604030504040204" pitchFamily="34" charset="-128"/>
                        </a:rPr>
                        <a:t>機能２</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北田、</a:t>
                      </a:r>
                      <a:endParaRPr lang="en-US" altLang="ja-JP" sz="1600" dirty="0">
                        <a:latin typeface="Meiryo UI" panose="020B0604030504040204" pitchFamily="34" charset="-128"/>
                        <a:ea typeface="Meiryo UI" panose="020B0604030504040204" pitchFamily="34" charset="-128"/>
                      </a:endParaRP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705094"/>
                  </a:ext>
                </a:extLst>
              </a:tr>
              <a:tr h="550530">
                <a:tc>
                  <a:txBody>
                    <a:bodyPr/>
                    <a:lstStyle/>
                    <a:p>
                      <a:pPr algn="l" latinLnBrk="1"/>
                      <a:r>
                        <a:rPr lang="ja-JP" altLang="en-US" sz="1600" dirty="0">
                          <a:latin typeface="Meiryo UI" panose="020B0604030504040204" pitchFamily="34" charset="-128"/>
                          <a:ea typeface="Meiryo UI" panose="020B0604030504040204" pitchFamily="34" charset="-128"/>
                        </a:rPr>
                        <a:t>機能１のテスト</a:t>
                      </a:r>
                      <a:endParaRPr lang="en-US" altLang="ja-JP" sz="16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ja-JP" sz="1600" dirty="0">
                          <a:latin typeface="Meiryo UI" panose="020B0604030504040204" pitchFamily="34" charset="-128"/>
                          <a:ea typeface="Meiryo UI" panose="020B0604030504040204" pitchFamily="34" charset="-128"/>
                        </a:rPr>
                        <a:t>Cho,</a:t>
                      </a: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339694"/>
                  </a:ext>
                </a:extLst>
              </a:tr>
              <a:tr h="550530">
                <a:tc>
                  <a:txBody>
                    <a:bodyPr/>
                    <a:lstStyle/>
                    <a:p>
                      <a:pPr algn="l" latinLnBrk="1"/>
                      <a:r>
                        <a:rPr lang="ja-JP" altLang="en-US" sz="1600" dirty="0">
                          <a:latin typeface="Meiryo UI" panose="020B0604030504040204" pitchFamily="34" charset="-128"/>
                          <a:ea typeface="Meiryo UI" panose="020B0604030504040204" pitchFamily="34" charset="-128"/>
                        </a:rPr>
                        <a:t>機能２のテスト</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北田、</a:t>
                      </a:r>
                      <a:endParaRPr lang="en-US" altLang="ja-JP" sz="1600" dirty="0">
                        <a:latin typeface="Meiryo UI" panose="020B0604030504040204" pitchFamily="34" charset="-128"/>
                        <a:ea typeface="Meiryo UI" panose="020B0604030504040204" pitchFamily="34" charset="-128"/>
                      </a:endParaRPr>
                    </a:p>
                    <a:p>
                      <a:pPr algn="l" latinLnBrk="1"/>
                      <a:r>
                        <a:rPr lang="ja-JP" altLang="en-US" sz="1600" dirty="0">
                          <a:latin typeface="Meiryo UI" panose="020B0604030504040204" pitchFamily="34" charset="-128"/>
                          <a:ea typeface="Meiryo UI" panose="020B0604030504040204" pitchFamily="34" charset="-128"/>
                        </a:rPr>
                        <a:t>山田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7322170"/>
                  </a:ext>
                </a:extLst>
              </a:tr>
              <a:tr h="597618">
                <a:tc>
                  <a:txBody>
                    <a:bodyPr/>
                    <a:lstStyle/>
                    <a:p>
                      <a:pPr algn="l" latinLnBrk="1"/>
                      <a:r>
                        <a:rPr lang="ja-JP" altLang="en-US" sz="1600" dirty="0">
                          <a:latin typeface="Meiryo UI" panose="020B0604030504040204" pitchFamily="34" charset="-128"/>
                          <a:ea typeface="Meiryo UI" panose="020B0604030504040204" pitchFamily="34" charset="-128"/>
                        </a:rPr>
                        <a:t>全体システムテスト</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677968351"/>
                  </a:ext>
                </a:extLst>
              </a:tr>
              <a:tr h="550530">
                <a:tc>
                  <a:txBody>
                    <a:bodyPr/>
                    <a:lstStyle/>
                    <a:p>
                      <a:pPr algn="l" latinLnBrk="1"/>
                      <a:r>
                        <a:rPr lang="ja-JP" altLang="en-US" sz="1600" dirty="0">
                          <a:latin typeface="Meiryo UI" panose="020B0604030504040204" pitchFamily="34" charset="-128"/>
                          <a:ea typeface="Meiryo UI" panose="020B0604030504040204" pitchFamily="34" charset="-128"/>
                        </a:rPr>
                        <a:t>成果発表資料作成</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438793573"/>
                  </a:ext>
                </a:extLst>
              </a:tr>
            </a:tbl>
          </a:graphicData>
        </a:graphic>
      </p:graphicFrame>
      <p:cxnSp>
        <p:nvCxnSpPr>
          <p:cNvPr id="3" name="직선 연결선 2">
            <a:extLst>
              <a:ext uri="{FF2B5EF4-FFF2-40B4-BE49-F238E27FC236}">
                <a16:creationId xmlns:a16="http://schemas.microsoft.com/office/drawing/2014/main" id="{341AEFD6-7050-18DF-8F20-106BB01D031E}"/>
              </a:ext>
            </a:extLst>
          </p:cNvPr>
          <p:cNvCxnSpPr>
            <a:cxnSpLocks/>
          </p:cNvCxnSpPr>
          <p:nvPr/>
        </p:nvCxnSpPr>
        <p:spPr>
          <a:xfrm>
            <a:off x="317294" y="1132173"/>
            <a:ext cx="9252591"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4225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890FF9-DA42-0B54-3686-7808F639E61D}"/>
              </a:ext>
            </a:extLst>
          </p:cNvPr>
          <p:cNvSpPr>
            <a:spLocks noGrp="1"/>
          </p:cNvSpPr>
          <p:nvPr>
            <p:ph type="title"/>
          </p:nvPr>
        </p:nvSpPr>
        <p:spPr>
          <a:xfrm>
            <a:off x="677334" y="573528"/>
            <a:ext cx="8596668" cy="1320800"/>
          </a:xfrm>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目次</a:t>
            </a:r>
            <a:endParaRPr lang="ko-KR" altLang="en-US" sz="4400" dirty="0">
              <a:solidFill>
                <a:srgbClr val="00B050"/>
              </a:solidFill>
              <a:latin typeface="MS PGothic" panose="020B0600070205080204" pitchFamily="34" charset="-128"/>
            </a:endParaRPr>
          </a:p>
        </p:txBody>
      </p:sp>
      <p:sp>
        <p:nvSpPr>
          <p:cNvPr id="3" name="내용 개체 틀 2">
            <a:extLst>
              <a:ext uri="{FF2B5EF4-FFF2-40B4-BE49-F238E27FC236}">
                <a16:creationId xmlns:a16="http://schemas.microsoft.com/office/drawing/2014/main" id="{92D515D1-6BF4-8F97-ED16-D5623D43AC85}"/>
              </a:ext>
            </a:extLst>
          </p:cNvPr>
          <p:cNvSpPr>
            <a:spLocks noGrp="1"/>
          </p:cNvSpPr>
          <p:nvPr>
            <p:ph idx="1"/>
          </p:nvPr>
        </p:nvSpPr>
        <p:spPr/>
        <p:txBody>
          <a:bodyPr/>
          <a:lstStyle/>
          <a:p>
            <a:r>
              <a:rPr lang="ja-JP" altLang="en-US" sz="2800" dirty="0">
                <a:solidFill>
                  <a:schemeClr val="tx1"/>
                </a:solidFill>
                <a:latin typeface="Meiryo UI" panose="020B0604030504040204" pitchFamily="34" charset="-128"/>
                <a:ea typeface="Meiryo UI" panose="020B0604030504040204" pitchFamily="34" charset="-128"/>
              </a:rPr>
              <a:t>要求仕様</a:t>
            </a:r>
            <a:endParaRPr lang="en-US" altLang="ja-JP" sz="2800" dirty="0">
              <a:solidFill>
                <a:schemeClr val="tx1"/>
              </a:solidFill>
              <a:latin typeface="Meiryo UI" panose="020B0604030504040204" pitchFamily="34" charset="-128"/>
              <a:ea typeface="Meiryo UI" panose="020B0604030504040204" pitchFamily="34" charset="-128"/>
            </a:endParaRPr>
          </a:p>
          <a:p>
            <a:r>
              <a:rPr lang="ja-JP" altLang="en-US" sz="2800" dirty="0">
                <a:solidFill>
                  <a:schemeClr val="tx1"/>
                </a:solidFill>
                <a:latin typeface="Meiryo UI" panose="020B0604030504040204" pitchFamily="34" charset="-128"/>
                <a:ea typeface="Meiryo UI" panose="020B0604030504040204" pitchFamily="34" charset="-128"/>
              </a:rPr>
              <a:t>設計</a:t>
            </a:r>
            <a:endParaRPr lang="en-US" altLang="ja-JP" sz="2800" dirty="0">
              <a:solidFill>
                <a:schemeClr val="tx1"/>
              </a:solidFill>
              <a:latin typeface="Meiryo UI" panose="020B0604030504040204" pitchFamily="34" charset="-128"/>
              <a:ea typeface="Meiryo UI" panose="020B0604030504040204" pitchFamily="34" charset="-128"/>
            </a:endParaRPr>
          </a:p>
          <a:p>
            <a:r>
              <a:rPr lang="ja-JP" altLang="en-US" sz="2800" dirty="0">
                <a:solidFill>
                  <a:schemeClr val="tx1"/>
                </a:solidFill>
                <a:latin typeface="Meiryo UI" panose="020B0604030504040204" pitchFamily="34" charset="-128"/>
                <a:ea typeface="Meiryo UI" panose="020B0604030504040204" pitchFamily="34" charset="-128"/>
              </a:rPr>
              <a:t>プロジェクト計画</a:t>
            </a:r>
            <a:endParaRPr lang="ko-KR" altLang="en-US" dirty="0">
              <a:solidFill>
                <a:schemeClr val="tx1"/>
              </a:solidFill>
              <a:latin typeface="Meiryo UI" panose="020B0604030504040204" pitchFamily="34" charset="-128"/>
            </a:endParaRPr>
          </a:p>
        </p:txBody>
      </p:sp>
      <p:cxnSp>
        <p:nvCxnSpPr>
          <p:cNvPr id="4" name="직선 연결선 3">
            <a:extLst>
              <a:ext uri="{FF2B5EF4-FFF2-40B4-BE49-F238E27FC236}">
                <a16:creationId xmlns:a16="http://schemas.microsoft.com/office/drawing/2014/main" id="{6B335728-CC5D-1CB4-6CB4-D77F1A3D04AB}"/>
              </a:ext>
            </a:extLst>
          </p:cNvPr>
          <p:cNvCxnSpPr>
            <a:cxnSpLocks/>
          </p:cNvCxnSpPr>
          <p:nvPr/>
        </p:nvCxnSpPr>
        <p:spPr>
          <a:xfrm>
            <a:off x="756745" y="1628065"/>
            <a:ext cx="8927558"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1490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4DB38D-4140-94D3-2073-E300A01B69F6}"/>
              </a:ext>
            </a:extLst>
          </p:cNvPr>
          <p:cNvSpPr>
            <a:spLocks noGrp="1"/>
          </p:cNvSpPr>
          <p:nvPr>
            <p:ph type="title"/>
          </p:nvPr>
        </p:nvSpPr>
        <p:spPr>
          <a:xfrm>
            <a:off x="361626" y="431638"/>
            <a:ext cx="8596668" cy="1320800"/>
          </a:xfrm>
        </p:spPr>
        <p:txBody>
          <a:bodyPr/>
          <a:lstStyle/>
          <a:p>
            <a:r>
              <a:rPr lang="en-US" altLang="ko-KR" sz="4400" dirty="0">
                <a:solidFill>
                  <a:srgbClr val="00B050"/>
                </a:solidFill>
                <a:latin typeface="MS PGothic" panose="020B0600070205080204" pitchFamily="34" charset="-128"/>
                <a:ea typeface="MS PGothic" panose="020B0600070205080204" pitchFamily="34" charset="-128"/>
              </a:rPr>
              <a:t>1</a:t>
            </a:r>
            <a:r>
              <a:rPr lang="ja-JP" altLang="en-US" sz="4400" dirty="0">
                <a:solidFill>
                  <a:srgbClr val="00B050"/>
                </a:solidFill>
                <a:latin typeface="MS PGothic" panose="020B0600070205080204" pitchFamily="34" charset="-128"/>
                <a:ea typeface="MS PGothic" panose="020B0600070205080204" pitchFamily="34" charset="-128"/>
              </a:rPr>
              <a:t>．</a:t>
            </a:r>
            <a:r>
              <a:rPr lang="en-US" altLang="ko-KR" sz="4400" dirty="0">
                <a:solidFill>
                  <a:srgbClr val="00B050"/>
                </a:solidFill>
                <a:latin typeface="MS PGothic" panose="020B0600070205080204" pitchFamily="34" charset="-128"/>
                <a:ea typeface="MS PGothic" panose="020B0600070205080204" pitchFamily="34" charset="-128"/>
              </a:rPr>
              <a:t> </a:t>
            </a:r>
            <a:r>
              <a:rPr lang="ja-JP" altLang="en-US" sz="4400" dirty="0">
                <a:solidFill>
                  <a:srgbClr val="00B050"/>
                </a:solidFill>
                <a:latin typeface="MS PGothic" panose="020B0600070205080204" pitchFamily="34" charset="-128"/>
                <a:ea typeface="MS PGothic" panose="020B0600070205080204" pitchFamily="34" charset="-128"/>
              </a:rPr>
              <a:t>要求仕様</a:t>
            </a:r>
            <a:r>
              <a:rPr lang="en-US" altLang="ja-JP" sz="4400" dirty="0">
                <a:solidFill>
                  <a:srgbClr val="00B050"/>
                </a:solidFill>
                <a:latin typeface="MS PGothic" panose="020B0600070205080204" pitchFamily="34" charset="-128"/>
                <a:ea typeface="MS PGothic" panose="020B0600070205080204" pitchFamily="34" charset="-128"/>
              </a:rPr>
              <a:t>	</a:t>
            </a:r>
            <a:r>
              <a:rPr lang="en-US" altLang="ja-JP" dirty="0">
                <a:latin typeface="MS PGothic" panose="020B0600070205080204" pitchFamily="34" charset="-128"/>
                <a:ea typeface="MS PGothic" panose="020B0600070205080204" pitchFamily="34" charset="-128"/>
              </a:rPr>
              <a:t>	</a:t>
            </a:r>
            <a:endParaRPr lang="ko-KR" altLang="en-US" dirty="0">
              <a:latin typeface="MS PGothic" panose="020B0600070205080204" pitchFamily="34" charset="-128"/>
            </a:endParaRPr>
          </a:p>
        </p:txBody>
      </p:sp>
      <p:sp>
        <p:nvSpPr>
          <p:cNvPr id="3" name="내용 개체 틀 2">
            <a:extLst>
              <a:ext uri="{FF2B5EF4-FFF2-40B4-BE49-F238E27FC236}">
                <a16:creationId xmlns:a16="http://schemas.microsoft.com/office/drawing/2014/main" id="{E65EB80C-8E0B-4CE8-2819-2D8D9B372783}"/>
              </a:ext>
            </a:extLst>
          </p:cNvPr>
          <p:cNvSpPr>
            <a:spLocks noGrp="1"/>
          </p:cNvSpPr>
          <p:nvPr>
            <p:ph idx="1"/>
          </p:nvPr>
        </p:nvSpPr>
        <p:spPr>
          <a:xfrm>
            <a:off x="361626" y="1752438"/>
            <a:ext cx="8596668" cy="3880773"/>
          </a:xfrm>
        </p:spPr>
        <p:txBody>
          <a:bodyPr>
            <a:normAutofit/>
          </a:bodyPr>
          <a:lstStyle/>
          <a:p>
            <a:r>
              <a:rPr lang="ja-JP" altLang="en-US" sz="2800" dirty="0">
                <a:solidFill>
                  <a:schemeClr val="tx1">
                    <a:lumMod val="95000"/>
                    <a:lumOff val="5000"/>
                  </a:schemeClr>
                </a:solidFill>
                <a:latin typeface="Meiryo UI" panose="020B0604030504040204" pitchFamily="34" charset="-128"/>
                <a:ea typeface="Meiryo UI" panose="020B0604030504040204" pitchFamily="34" charset="-128"/>
              </a:rPr>
              <a:t>システム概要</a:t>
            </a:r>
            <a:endParaRPr lang="en-US" altLang="ja-JP" sz="2800" dirty="0">
              <a:solidFill>
                <a:schemeClr val="tx1">
                  <a:lumMod val="95000"/>
                  <a:lumOff val="5000"/>
                </a:schemeClr>
              </a:solidFill>
              <a:latin typeface="Meiryo UI" panose="020B0604030504040204" pitchFamily="34" charset="-128"/>
              <a:ea typeface="Meiryo UI" panose="020B0604030504040204" pitchFamily="34" charset="-128"/>
            </a:endParaRPr>
          </a:p>
          <a:p>
            <a:r>
              <a:rPr lang="ja-JP" altLang="en-US" sz="2800" dirty="0">
                <a:solidFill>
                  <a:schemeClr val="tx1">
                    <a:lumMod val="95000"/>
                    <a:lumOff val="5000"/>
                  </a:schemeClr>
                </a:solidFill>
                <a:latin typeface="Meiryo UI" panose="020B0604030504040204" pitchFamily="34" charset="-128"/>
                <a:ea typeface="Meiryo UI" panose="020B0604030504040204" pitchFamily="34" charset="-128"/>
              </a:rPr>
              <a:t>製品の機能</a:t>
            </a:r>
            <a:endParaRPr lang="en-US" altLang="ja-JP" sz="2800" dirty="0">
              <a:solidFill>
                <a:schemeClr val="tx1">
                  <a:lumMod val="95000"/>
                  <a:lumOff val="5000"/>
                </a:schemeClr>
              </a:solidFill>
              <a:latin typeface="Meiryo UI" panose="020B0604030504040204" pitchFamily="34" charset="-128"/>
              <a:ea typeface="Meiryo UI" panose="020B0604030504040204" pitchFamily="34" charset="-128"/>
            </a:endParaRPr>
          </a:p>
          <a:p>
            <a:r>
              <a:rPr lang="ja-JP" altLang="en-US" sz="2800" dirty="0">
                <a:solidFill>
                  <a:schemeClr val="tx1">
                    <a:lumMod val="95000"/>
                    <a:lumOff val="5000"/>
                  </a:schemeClr>
                </a:solidFill>
                <a:latin typeface="Meiryo UI" panose="020B0604030504040204" pitchFamily="34" charset="-128"/>
                <a:ea typeface="Meiryo UI" panose="020B0604030504040204" pitchFamily="34" charset="-128"/>
              </a:rPr>
              <a:t>想定する利用者</a:t>
            </a:r>
            <a:endParaRPr lang="ko-KR" altLang="en-US" sz="2800" dirty="0">
              <a:solidFill>
                <a:schemeClr val="tx1">
                  <a:lumMod val="95000"/>
                  <a:lumOff val="5000"/>
                </a:schemeClr>
              </a:solidFill>
              <a:latin typeface="Meiryo UI" panose="020B0604030504040204" pitchFamily="34" charset="-128"/>
            </a:endParaRPr>
          </a:p>
        </p:txBody>
      </p:sp>
      <p:cxnSp>
        <p:nvCxnSpPr>
          <p:cNvPr id="4" name="직선 연결선 3">
            <a:extLst>
              <a:ext uri="{FF2B5EF4-FFF2-40B4-BE49-F238E27FC236}">
                <a16:creationId xmlns:a16="http://schemas.microsoft.com/office/drawing/2014/main" id="{36229245-E519-207A-55B1-20C8E782B752}"/>
              </a:ext>
            </a:extLst>
          </p:cNvPr>
          <p:cNvCxnSpPr>
            <a:cxnSpLocks/>
          </p:cNvCxnSpPr>
          <p:nvPr/>
        </p:nvCxnSpPr>
        <p:spPr>
          <a:xfrm>
            <a:off x="361626" y="1344286"/>
            <a:ext cx="9228084"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993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7F4C4B-A968-7C9F-1259-14CA2AEF82DF}"/>
              </a:ext>
            </a:extLst>
          </p:cNvPr>
          <p:cNvSpPr>
            <a:spLocks noGrp="1"/>
          </p:cNvSpPr>
          <p:nvPr>
            <p:ph type="title"/>
          </p:nvPr>
        </p:nvSpPr>
        <p:spPr>
          <a:xfrm>
            <a:off x="425085" y="336331"/>
            <a:ext cx="8596668" cy="1320800"/>
          </a:xfrm>
        </p:spPr>
        <p:txBody>
          <a:bodyPr>
            <a:normAutofit/>
          </a:bodyPr>
          <a:lstStyle/>
          <a:p>
            <a:r>
              <a:rPr lang="ja-JP" altLang="en-US" sz="4000" dirty="0">
                <a:ln w="28575">
                  <a:noFill/>
                </a:ln>
                <a:solidFill>
                  <a:srgbClr val="00B050"/>
                </a:solidFill>
                <a:latin typeface="MS PGothic" panose="020B0600070205080204" pitchFamily="34" charset="-128"/>
                <a:ea typeface="MS PGothic" panose="020B0600070205080204" pitchFamily="34" charset="-128"/>
              </a:rPr>
              <a:t>システム概要</a:t>
            </a:r>
            <a:endParaRPr lang="ko-KR" altLang="en-US" sz="4000" dirty="0">
              <a:ln w="28575">
                <a:noFill/>
              </a:ln>
              <a:solidFill>
                <a:srgbClr val="00B050"/>
              </a:solidFill>
              <a:latin typeface="MS PGothic" panose="020B0600070205080204" pitchFamily="34" charset="-128"/>
            </a:endParaRPr>
          </a:p>
        </p:txBody>
      </p:sp>
      <p:sp>
        <p:nvSpPr>
          <p:cNvPr id="3" name="내용 개체 틀 2">
            <a:extLst>
              <a:ext uri="{FF2B5EF4-FFF2-40B4-BE49-F238E27FC236}">
                <a16:creationId xmlns:a16="http://schemas.microsoft.com/office/drawing/2014/main" id="{3A86993F-060B-BAA3-9736-5F6C68B5BE91}"/>
              </a:ext>
            </a:extLst>
          </p:cNvPr>
          <p:cNvSpPr>
            <a:spLocks noGrp="1"/>
          </p:cNvSpPr>
          <p:nvPr>
            <p:ph idx="1"/>
          </p:nvPr>
        </p:nvSpPr>
        <p:spPr>
          <a:xfrm>
            <a:off x="283779" y="1468273"/>
            <a:ext cx="11070021" cy="4351338"/>
          </a:xfrm>
        </p:spPr>
        <p:txBody>
          <a:bodyPr/>
          <a:lstStyle/>
          <a:p>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rPr>
              <a:t>実内の</a:t>
            </a:r>
            <a:r>
              <a:rPr lang="ja-JP" altLang="en-US" sz="2400" dirty="0">
                <a:solidFill>
                  <a:srgbClr val="00B0F0"/>
                </a:solidFill>
                <a:latin typeface="Meiryo UI" panose="020B0604030504040204" pitchFamily="34" charset="-128"/>
                <a:ea typeface="Meiryo UI" panose="020B0604030504040204" pitchFamily="34" charset="-128"/>
                <a:cs typeface="Leelawadee UI" panose="020B0502040204020203" pitchFamily="34" charset="-34"/>
              </a:rPr>
              <a:t>温度</a:t>
            </a:r>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rPr>
              <a:t>を取得し、</a:t>
            </a:r>
            <a:r>
              <a:rPr lang="ja-JP" altLang="en-US" sz="2400" dirty="0">
                <a:solidFill>
                  <a:srgbClr val="00B0F0"/>
                </a:solidFill>
                <a:latin typeface="Meiryo UI" panose="020B0604030504040204" pitchFamily="34" charset="-128"/>
                <a:ea typeface="Meiryo UI" panose="020B0604030504040204" pitchFamily="34" charset="-128"/>
                <a:cs typeface="Leelawadee UI" panose="020B0502040204020203" pitchFamily="34" charset="-34"/>
              </a:rPr>
              <a:t>楽曲</a:t>
            </a:r>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rPr>
              <a:t>を再生</a:t>
            </a:r>
            <a:endParaRPr lang="en-US" altLang="ja-JP"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endParaRPr>
          </a:p>
          <a:p>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rPr>
              <a:t>再生する楽曲は</a:t>
            </a:r>
            <a:r>
              <a:rPr lang="en-US" altLang="ja-JP" sz="2400" dirty="0">
                <a:solidFill>
                  <a:srgbClr val="00B0F0"/>
                </a:solidFill>
                <a:latin typeface="Meiryo UI" panose="020B0604030504040204" pitchFamily="34" charset="-128"/>
                <a:ea typeface="Meiryo UI" panose="020B0604030504040204" pitchFamily="34" charset="-128"/>
                <a:cs typeface="Leelawadee UI" panose="020B0502040204020203" pitchFamily="34" charset="-34"/>
              </a:rPr>
              <a:t>Spotify</a:t>
            </a:r>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rPr>
              <a:t>のプレイリスト</a:t>
            </a:r>
            <a:r>
              <a:rPr lang="ko-JP" altLang="en-US"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rPr>
              <a:t>から</a:t>
            </a:r>
            <a:endParaRPr lang="en-US" altLang="ja-JP"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endParaRPr>
          </a:p>
          <a:p>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rPr>
              <a:t>ユーザーは取得された情報からその場に応じた様々な楽曲を聞くことができる。</a:t>
            </a:r>
            <a:endParaRPr lang="en-US" altLang="ja-JP"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endParaRPr>
          </a:p>
          <a:p>
            <a:endParaRPr lang="en-US" altLang="ja-JP" dirty="0">
              <a:solidFill>
                <a:schemeClr val="tx1">
                  <a:lumMod val="95000"/>
                  <a:lumOff val="5000"/>
                </a:schemeClr>
              </a:solidFill>
            </a:endParaRPr>
          </a:p>
          <a:p>
            <a:endParaRPr lang="en-US" altLang="ja-JP" dirty="0">
              <a:solidFill>
                <a:schemeClr val="tx1">
                  <a:lumMod val="95000"/>
                  <a:lumOff val="5000"/>
                </a:schemeClr>
              </a:solidFill>
              <a:latin typeface="Leelawadee UI" panose="020B0502040204020203" pitchFamily="34" charset="-34"/>
              <a:cs typeface="Leelawadee UI" panose="020B0502040204020203" pitchFamily="34" charset="-34"/>
            </a:endParaRPr>
          </a:p>
          <a:p>
            <a:endParaRPr lang="en-US" altLang="ja-JP" dirty="0">
              <a:solidFill>
                <a:schemeClr val="bg1"/>
              </a:solidFill>
            </a:endParaRPr>
          </a:p>
          <a:p>
            <a:endParaRPr lang="ko-KR" altLang="en-US" dirty="0"/>
          </a:p>
        </p:txBody>
      </p:sp>
      <p:sp>
        <p:nvSpPr>
          <p:cNvPr id="29" name="사각형: 둥근 모서리 28">
            <a:extLst>
              <a:ext uri="{FF2B5EF4-FFF2-40B4-BE49-F238E27FC236}">
                <a16:creationId xmlns:a16="http://schemas.microsoft.com/office/drawing/2014/main" id="{DB985C98-DA96-FD65-E145-F137AC8D6B47}"/>
              </a:ext>
            </a:extLst>
          </p:cNvPr>
          <p:cNvSpPr/>
          <p:nvPr/>
        </p:nvSpPr>
        <p:spPr>
          <a:xfrm>
            <a:off x="337851" y="4216331"/>
            <a:ext cx="1428093" cy="1334813"/>
          </a:xfrm>
          <a:prstGeom prst="roundRect">
            <a:avLst/>
          </a:prstGeom>
          <a:solidFill>
            <a:schemeClr val="bg1"/>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Remo 3</a:t>
            </a:r>
            <a:endParaRPr lang="ko-KR" altLang="en-US" dirty="0">
              <a:solidFill>
                <a:schemeClr val="tx1"/>
              </a:solidFill>
            </a:endParaRPr>
          </a:p>
        </p:txBody>
      </p:sp>
      <p:cxnSp>
        <p:nvCxnSpPr>
          <p:cNvPr id="32" name="직선 화살표 연결선 31">
            <a:extLst>
              <a:ext uri="{FF2B5EF4-FFF2-40B4-BE49-F238E27FC236}">
                <a16:creationId xmlns:a16="http://schemas.microsoft.com/office/drawing/2014/main" id="{3EDC71E7-1020-90A6-B2D3-F71634308EA8}"/>
              </a:ext>
            </a:extLst>
          </p:cNvPr>
          <p:cNvCxnSpPr>
            <a:cxnSpLocks/>
          </p:cNvCxnSpPr>
          <p:nvPr/>
        </p:nvCxnSpPr>
        <p:spPr>
          <a:xfrm>
            <a:off x="1947287" y="4883737"/>
            <a:ext cx="13135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26" name="Picture 2" descr="Spotify Music - Microsoft Apps">
            <a:extLst>
              <a:ext uri="{FF2B5EF4-FFF2-40B4-BE49-F238E27FC236}">
                <a16:creationId xmlns:a16="http://schemas.microsoft.com/office/drawing/2014/main" id="{244F43CE-658E-E4F6-2502-D283789CF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109" y="4226951"/>
            <a:ext cx="1313573" cy="1313573"/>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직선 화살표 연결선 34">
            <a:extLst>
              <a:ext uri="{FF2B5EF4-FFF2-40B4-BE49-F238E27FC236}">
                <a16:creationId xmlns:a16="http://schemas.microsoft.com/office/drawing/2014/main" id="{029370B2-1001-344B-D611-E10810AF9A3F}"/>
              </a:ext>
            </a:extLst>
          </p:cNvPr>
          <p:cNvCxnSpPr>
            <a:cxnSpLocks/>
          </p:cNvCxnSpPr>
          <p:nvPr/>
        </p:nvCxnSpPr>
        <p:spPr>
          <a:xfrm flipV="1">
            <a:off x="4420448" y="4871038"/>
            <a:ext cx="2169510" cy="253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설명선: 아래쪽 화살표 36">
            <a:extLst>
              <a:ext uri="{FF2B5EF4-FFF2-40B4-BE49-F238E27FC236}">
                <a16:creationId xmlns:a16="http://schemas.microsoft.com/office/drawing/2014/main" id="{C6DB81FD-9D5E-EF5E-6885-EBF733B8748A}"/>
              </a:ext>
            </a:extLst>
          </p:cNvPr>
          <p:cNvSpPr/>
          <p:nvPr/>
        </p:nvSpPr>
        <p:spPr>
          <a:xfrm>
            <a:off x="1919103" y="4221955"/>
            <a:ext cx="1313573" cy="612227"/>
          </a:xfrm>
          <a:prstGeom prst="downArrowCallout">
            <a:avLst>
              <a:gd name="adj1" fmla="val 21195"/>
              <a:gd name="adj2" fmla="val 28201"/>
              <a:gd name="adj3" fmla="val 20199"/>
              <a:gd name="adj4" fmla="val 6497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温度取得</a:t>
            </a:r>
            <a:endParaRPr lang="ko-KR" altLang="en-US" dirty="0">
              <a:solidFill>
                <a:schemeClr val="tx1"/>
              </a:solidFill>
            </a:endParaRPr>
          </a:p>
        </p:txBody>
      </p:sp>
      <p:sp>
        <p:nvSpPr>
          <p:cNvPr id="38" name="설명선: 아래쪽 화살표 37">
            <a:extLst>
              <a:ext uri="{FF2B5EF4-FFF2-40B4-BE49-F238E27FC236}">
                <a16:creationId xmlns:a16="http://schemas.microsoft.com/office/drawing/2014/main" id="{3EE8A810-02D7-B8D9-48F9-53006F1CF62A}"/>
              </a:ext>
            </a:extLst>
          </p:cNvPr>
          <p:cNvSpPr/>
          <p:nvPr/>
        </p:nvSpPr>
        <p:spPr>
          <a:xfrm>
            <a:off x="4410336" y="4221954"/>
            <a:ext cx="2028276" cy="612227"/>
          </a:xfrm>
          <a:prstGeom prst="downArrowCallout">
            <a:avLst>
              <a:gd name="adj1" fmla="val 21195"/>
              <a:gd name="adj2" fmla="val 28201"/>
              <a:gd name="adj3" fmla="val 20199"/>
              <a:gd name="adj4" fmla="val 6497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プレイリスト</a:t>
            </a:r>
            <a:endParaRPr lang="ko-KR" altLang="en-US" dirty="0">
              <a:solidFill>
                <a:schemeClr val="tx1"/>
              </a:solidFill>
            </a:endParaRPr>
          </a:p>
        </p:txBody>
      </p:sp>
      <p:cxnSp>
        <p:nvCxnSpPr>
          <p:cNvPr id="20" name="직선 연결선 19">
            <a:extLst>
              <a:ext uri="{FF2B5EF4-FFF2-40B4-BE49-F238E27FC236}">
                <a16:creationId xmlns:a16="http://schemas.microsoft.com/office/drawing/2014/main" id="{14946F5F-649B-52A9-17F7-6C86BDE5F59D}"/>
              </a:ext>
            </a:extLst>
          </p:cNvPr>
          <p:cNvCxnSpPr>
            <a:cxnSpLocks/>
          </p:cNvCxnSpPr>
          <p:nvPr/>
        </p:nvCxnSpPr>
        <p:spPr>
          <a:xfrm>
            <a:off x="283779" y="1261241"/>
            <a:ext cx="9322676"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1030" name="Picture 6" descr="音楽を聴くことのメリット | エステ・脱毛・美容クリニック WEB クレジット導入│株式会社トリプルクラウン">
            <a:extLst>
              <a:ext uri="{FF2B5EF4-FFF2-40B4-BE49-F238E27FC236}">
                <a16:creationId xmlns:a16="http://schemas.microsoft.com/office/drawing/2014/main" id="{56F4DA59-44F3-EA71-211E-3E7C5A8DB6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710" b="-5710"/>
          <a:stretch/>
        </p:blipFill>
        <p:spPr bwMode="auto">
          <a:xfrm>
            <a:off x="6605391" y="3748086"/>
            <a:ext cx="2144110" cy="2271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7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178267-0A5E-BB16-6FE3-A466E0F4C2D6}"/>
              </a:ext>
            </a:extLst>
          </p:cNvPr>
          <p:cNvSpPr>
            <a:spLocks noGrp="1"/>
          </p:cNvSpPr>
          <p:nvPr>
            <p:ph type="title"/>
          </p:nvPr>
        </p:nvSpPr>
        <p:spPr/>
        <p:txBody>
          <a:bodyPr>
            <a:normAutofit/>
          </a:bodyPr>
          <a:lstStyle/>
          <a:p>
            <a:r>
              <a:rPr lang="ja-JP" altLang="en-US" sz="4000" dirty="0">
                <a:solidFill>
                  <a:srgbClr val="00B050"/>
                </a:solidFill>
              </a:rPr>
              <a:t>製品の機能</a:t>
            </a:r>
            <a:endParaRPr lang="ko-KR" altLang="en-US" sz="4000" dirty="0">
              <a:solidFill>
                <a:srgbClr val="00B050"/>
              </a:solidFill>
            </a:endParaRPr>
          </a:p>
        </p:txBody>
      </p:sp>
      <p:sp>
        <p:nvSpPr>
          <p:cNvPr id="3" name="내용 개체 틀 2">
            <a:extLst>
              <a:ext uri="{FF2B5EF4-FFF2-40B4-BE49-F238E27FC236}">
                <a16:creationId xmlns:a16="http://schemas.microsoft.com/office/drawing/2014/main" id="{942287B4-7D35-9697-CC79-34EE0F1B0201}"/>
              </a:ext>
            </a:extLst>
          </p:cNvPr>
          <p:cNvSpPr>
            <a:spLocks noGrp="1"/>
          </p:cNvSpPr>
          <p:nvPr>
            <p:ph idx="1"/>
          </p:nvPr>
        </p:nvSpPr>
        <p:spPr>
          <a:xfrm>
            <a:off x="776203" y="1632941"/>
            <a:ext cx="8813507" cy="3880773"/>
          </a:xfrm>
        </p:spPr>
        <p:txBody>
          <a:bodyPr>
            <a:normAutofit/>
          </a:bodyPr>
          <a:lstStyle/>
          <a:p>
            <a:r>
              <a:rPr lang="en-US" altLang="ja-JP" sz="2400" dirty="0">
                <a:solidFill>
                  <a:schemeClr val="tx1">
                    <a:lumMod val="95000"/>
                    <a:lumOff val="5000"/>
                  </a:schemeClr>
                </a:solidFill>
              </a:rPr>
              <a:t>30</a:t>
            </a:r>
            <a:r>
              <a:rPr lang="ja-JP" altLang="en-US" sz="2400" dirty="0">
                <a:solidFill>
                  <a:schemeClr val="tx1">
                    <a:lumMod val="95000"/>
                    <a:lumOff val="5000"/>
                  </a:schemeClr>
                </a:solidFill>
              </a:rPr>
              <a:t>分ごとに</a:t>
            </a:r>
            <a:r>
              <a:rPr lang="en-US" altLang="ja-JP" sz="2400" dirty="0">
                <a:solidFill>
                  <a:schemeClr val="tx1">
                    <a:lumMod val="95000"/>
                    <a:lumOff val="5000"/>
                  </a:schemeClr>
                </a:solidFill>
              </a:rPr>
              <a:t>Remo3</a:t>
            </a:r>
            <a:r>
              <a:rPr lang="ja-JP" altLang="en-US" sz="2400" dirty="0">
                <a:solidFill>
                  <a:schemeClr val="tx1">
                    <a:lumMod val="95000"/>
                    <a:lumOff val="5000"/>
                  </a:schemeClr>
                </a:solidFill>
              </a:rPr>
              <a:t>のセンサで室内の温度を取得し、</a:t>
            </a:r>
            <a:r>
              <a:rPr lang="en-US" altLang="ja-JP" sz="2400" dirty="0">
                <a:solidFill>
                  <a:schemeClr val="tx1">
                    <a:lumMod val="95000"/>
                    <a:lumOff val="5000"/>
                  </a:schemeClr>
                </a:solidFill>
              </a:rPr>
              <a:t>Google </a:t>
            </a:r>
            <a:r>
              <a:rPr lang="ja-JP" altLang="en-US" sz="2400" dirty="0">
                <a:solidFill>
                  <a:schemeClr val="tx1">
                    <a:lumMod val="95000"/>
                    <a:lumOff val="5000"/>
                  </a:schemeClr>
                </a:solidFill>
              </a:rPr>
              <a:t>スプレッドシートに記録</a:t>
            </a:r>
            <a:endParaRPr lang="en-US" altLang="ja-JP" sz="2400" dirty="0">
              <a:solidFill>
                <a:schemeClr val="tx1">
                  <a:lumMod val="95000"/>
                  <a:lumOff val="5000"/>
                </a:schemeClr>
              </a:solidFill>
            </a:endParaRPr>
          </a:p>
          <a:p>
            <a:r>
              <a:rPr lang="ja-JP" altLang="en-US" sz="2400" dirty="0">
                <a:solidFill>
                  <a:schemeClr val="tx1">
                    <a:lumMod val="95000"/>
                    <a:lumOff val="5000"/>
                  </a:schemeClr>
                </a:solidFill>
                <a:latin typeface="Arial" panose="020B0604020202020204" pitchFamily="34" charset="0"/>
              </a:rPr>
              <a:t>あらかじめ設定した温度の範囲に応じて</a:t>
            </a:r>
            <a:r>
              <a:rPr lang="en-US" altLang="ja-JP" sz="2400" b="0" i="0" u="none" strike="noStrike" dirty="0">
                <a:solidFill>
                  <a:schemeClr val="tx1">
                    <a:lumMod val="95000"/>
                    <a:lumOff val="5000"/>
                  </a:schemeClr>
                </a:solidFill>
                <a:effectLst/>
                <a:latin typeface="Arial" panose="020B0604020202020204" pitchFamily="34" charset="0"/>
              </a:rPr>
              <a:t>Spotify</a:t>
            </a:r>
            <a:r>
              <a:rPr lang="ja-JP" altLang="en-US" sz="2400" b="0" i="0" u="none" strike="noStrike" dirty="0">
                <a:solidFill>
                  <a:schemeClr val="tx1">
                    <a:lumMod val="95000"/>
                    <a:lumOff val="5000"/>
                  </a:schemeClr>
                </a:solidFill>
                <a:effectLst/>
                <a:latin typeface="Arial" panose="020B0604020202020204" pitchFamily="34" charset="0"/>
              </a:rPr>
              <a:t>のプレイリストから対応する楽曲を再生</a:t>
            </a:r>
            <a:br>
              <a:rPr lang="ja-JP" altLang="en-US" sz="2000" dirty="0"/>
            </a:br>
            <a:endParaRPr lang="ko-KR" altLang="en-US" sz="2000" dirty="0"/>
          </a:p>
        </p:txBody>
      </p:sp>
      <p:cxnSp>
        <p:nvCxnSpPr>
          <p:cNvPr id="4" name="직선 연결선 3">
            <a:extLst>
              <a:ext uri="{FF2B5EF4-FFF2-40B4-BE49-F238E27FC236}">
                <a16:creationId xmlns:a16="http://schemas.microsoft.com/office/drawing/2014/main" id="{5C63641E-4255-351B-38D9-AD087660E8C3}"/>
              </a:ext>
            </a:extLst>
          </p:cNvPr>
          <p:cNvCxnSpPr>
            <a:cxnSpLocks/>
          </p:cNvCxnSpPr>
          <p:nvPr/>
        </p:nvCxnSpPr>
        <p:spPr>
          <a:xfrm>
            <a:off x="677334" y="1376174"/>
            <a:ext cx="8912376" cy="0"/>
          </a:xfrm>
          <a:prstGeom prst="line">
            <a:avLst/>
          </a:prstGeom>
          <a:ln w="28575"/>
        </p:spPr>
        <p:style>
          <a:lnRef idx="1">
            <a:schemeClr val="accent2"/>
          </a:lnRef>
          <a:fillRef idx="0">
            <a:schemeClr val="accent2"/>
          </a:fillRef>
          <a:effectRef idx="0">
            <a:schemeClr val="accent2"/>
          </a:effectRef>
          <a:fontRef idx="minor">
            <a:schemeClr val="tx1"/>
          </a:fontRef>
        </p:style>
      </p:cxnSp>
      <p:graphicFrame>
        <p:nvGraphicFramePr>
          <p:cNvPr id="8" name="표 7">
            <a:extLst>
              <a:ext uri="{FF2B5EF4-FFF2-40B4-BE49-F238E27FC236}">
                <a16:creationId xmlns:a16="http://schemas.microsoft.com/office/drawing/2014/main" id="{53C2EADD-01B7-EBDB-54EB-7FF91FDA73CA}"/>
              </a:ext>
            </a:extLst>
          </p:cNvPr>
          <p:cNvGraphicFramePr>
            <a:graphicFrameLocks noGrp="1"/>
          </p:cNvGraphicFramePr>
          <p:nvPr>
            <p:extLst>
              <p:ext uri="{D42A27DB-BD31-4B8C-83A1-F6EECF244321}">
                <p14:modId xmlns:p14="http://schemas.microsoft.com/office/powerpoint/2010/main" val="1320229761"/>
              </p:ext>
            </p:extLst>
          </p:nvPr>
        </p:nvGraphicFramePr>
        <p:xfrm>
          <a:off x="1066217" y="3825065"/>
          <a:ext cx="7531245" cy="2423335"/>
        </p:xfrm>
        <a:graphic>
          <a:graphicData uri="http://schemas.openxmlformats.org/drawingml/2006/table">
            <a:tbl>
              <a:tblPr firstRow="1" bandRow="1">
                <a:tableStyleId>{5C22544A-7EE6-4342-B048-85BDC9FD1C3A}</a:tableStyleId>
              </a:tblPr>
              <a:tblGrid>
                <a:gridCol w="2589277">
                  <a:extLst>
                    <a:ext uri="{9D8B030D-6E8A-4147-A177-3AD203B41FA5}">
                      <a16:colId xmlns:a16="http://schemas.microsoft.com/office/drawing/2014/main" val="128615842"/>
                    </a:ext>
                  </a:extLst>
                </a:gridCol>
                <a:gridCol w="4941968">
                  <a:extLst>
                    <a:ext uri="{9D8B030D-6E8A-4147-A177-3AD203B41FA5}">
                      <a16:colId xmlns:a16="http://schemas.microsoft.com/office/drawing/2014/main" val="2545550813"/>
                    </a:ext>
                  </a:extLst>
                </a:gridCol>
              </a:tblGrid>
              <a:tr h="480662">
                <a:tc>
                  <a:txBody>
                    <a:bodyPr/>
                    <a:lstStyle/>
                    <a:p>
                      <a:pPr algn="ctr" latinLnBrk="1"/>
                      <a:r>
                        <a:rPr lang="ja-JP" altLang="en-US" sz="2000" b="0" dirty="0">
                          <a:solidFill>
                            <a:srgbClr val="0070C0"/>
                          </a:solidFill>
                          <a:latin typeface="MS PGothic" panose="020B0600070205080204" pitchFamily="34" charset="-128"/>
                          <a:ea typeface="MS PGothic" panose="020B0600070205080204" pitchFamily="34" charset="-128"/>
                        </a:rPr>
                        <a:t>温度</a:t>
                      </a:r>
                      <a:endParaRPr lang="ko-KR" altLang="en-US" sz="2000" b="0" dirty="0">
                        <a:solidFill>
                          <a:srgbClr val="0070C0"/>
                        </a:solidFill>
                        <a:latin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000" b="0" dirty="0">
                          <a:solidFill>
                            <a:srgbClr val="0070C0"/>
                          </a:solidFill>
                          <a:latin typeface="MS PGothic" panose="020B0600070205080204" pitchFamily="34" charset="-128"/>
                          <a:ea typeface="MS PGothic" panose="020B0600070205080204" pitchFamily="34" charset="-128"/>
                        </a:rPr>
                        <a:t>プレイリスト</a:t>
                      </a:r>
                      <a:endParaRPr lang="ko-KR" altLang="en-US" sz="2000" b="0" dirty="0">
                        <a:solidFill>
                          <a:srgbClr val="0070C0"/>
                        </a:solidFill>
                        <a:latin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7822936"/>
                  </a:ext>
                </a:extLst>
              </a:tr>
              <a:tr h="480662">
                <a:tc>
                  <a:txBody>
                    <a:bodyPr/>
                    <a:lstStyle/>
                    <a:p>
                      <a:pPr algn="ctr" latinLnBrk="1"/>
                      <a:r>
                        <a:rPr lang="en-US" altLang="ja-JP" sz="2000" dirty="0">
                          <a:solidFill>
                            <a:schemeClr val="tx1"/>
                          </a:solidFill>
                          <a:latin typeface="Meiryo UI" panose="020B0604030504040204" pitchFamily="34" charset="-128"/>
                          <a:ea typeface="Meiryo UI" panose="020B0604030504040204" pitchFamily="34" charset="-128"/>
                        </a:rPr>
                        <a:t>10℃</a:t>
                      </a:r>
                      <a:r>
                        <a:rPr lang="ja-JP" altLang="en-US" sz="2000" dirty="0">
                          <a:solidFill>
                            <a:schemeClr val="tx1"/>
                          </a:solidFill>
                          <a:latin typeface="Meiryo UI" panose="020B0604030504040204" pitchFamily="34" charset="-128"/>
                          <a:ea typeface="Meiryo UI" panose="020B0604030504040204" pitchFamily="34" charset="-128"/>
                        </a:rPr>
                        <a:t>以下</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000" dirty="0">
                          <a:solidFill>
                            <a:schemeClr val="tx1"/>
                          </a:solidFill>
                          <a:latin typeface="Meiryo UI" panose="020B0604030504040204" pitchFamily="34" charset="-128"/>
                          <a:ea typeface="Meiryo UI" panose="020B0604030504040204" pitchFamily="34" charset="-128"/>
                        </a:rPr>
                        <a:t>冬</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7561545"/>
                  </a:ext>
                </a:extLst>
              </a:tr>
              <a:tr h="487337">
                <a:tc>
                  <a:txBody>
                    <a:bodyPr/>
                    <a:lstStyle/>
                    <a:p>
                      <a:pPr algn="ctr" latinLnBrk="1"/>
                      <a:r>
                        <a:rPr lang="en-US" altLang="ko-KR" sz="2000" dirty="0">
                          <a:solidFill>
                            <a:schemeClr val="tx1"/>
                          </a:solidFill>
                          <a:latin typeface="Meiryo UI" panose="020B0604030504040204" pitchFamily="34" charset="-128"/>
                          <a:ea typeface="Meiryo UI" panose="020B0604030504040204" pitchFamily="34" charset="-128"/>
                        </a:rPr>
                        <a:t>11 ~ 15</a:t>
                      </a:r>
                      <a:r>
                        <a:rPr lang="ja-JP" altLang="en-US" sz="2000" dirty="0">
                          <a:solidFill>
                            <a:schemeClr val="tx1"/>
                          </a:solidFill>
                          <a:latin typeface="Meiryo UI" panose="020B0604030504040204" pitchFamily="34" charset="-128"/>
                          <a:ea typeface="Meiryo UI" panose="020B0604030504040204" pitchFamily="34" charset="-128"/>
                        </a:rPr>
                        <a:t>℃</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000" dirty="0">
                          <a:solidFill>
                            <a:schemeClr val="tx1"/>
                          </a:solidFill>
                          <a:latin typeface="Meiryo UI" panose="020B0604030504040204" pitchFamily="34" charset="-128"/>
                          <a:ea typeface="Meiryo UI" panose="020B0604030504040204" pitchFamily="34" charset="-128"/>
                        </a:rPr>
                        <a:t>秋</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648765"/>
                  </a:ext>
                </a:extLst>
              </a:tr>
              <a:tr h="487337">
                <a:tc>
                  <a:txBody>
                    <a:bodyPr/>
                    <a:lstStyle/>
                    <a:p>
                      <a:pPr algn="ctr" latinLnBrk="1"/>
                      <a:r>
                        <a:rPr lang="en-US" altLang="ko-KR" sz="2000" dirty="0">
                          <a:solidFill>
                            <a:schemeClr val="tx1"/>
                          </a:solidFill>
                          <a:latin typeface="Meiryo UI" panose="020B0604030504040204" pitchFamily="34" charset="-128"/>
                          <a:ea typeface="Meiryo UI" panose="020B0604030504040204" pitchFamily="34" charset="-128"/>
                        </a:rPr>
                        <a:t>16 ~ 25</a:t>
                      </a:r>
                      <a:r>
                        <a:rPr lang="ja-JP" altLang="en-US" sz="2000" dirty="0">
                          <a:solidFill>
                            <a:schemeClr val="tx1"/>
                          </a:solidFill>
                          <a:latin typeface="Meiryo UI" panose="020B0604030504040204" pitchFamily="34" charset="-128"/>
                          <a:ea typeface="Meiryo UI" panose="020B0604030504040204" pitchFamily="34" charset="-128"/>
                        </a:rPr>
                        <a:t>℃</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000" dirty="0">
                          <a:solidFill>
                            <a:schemeClr val="tx1"/>
                          </a:solidFill>
                          <a:latin typeface="Meiryo UI" panose="020B0604030504040204" pitchFamily="34" charset="-128"/>
                          <a:ea typeface="Meiryo UI" panose="020B0604030504040204" pitchFamily="34" charset="-128"/>
                        </a:rPr>
                        <a:t>春</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0893322"/>
                  </a:ext>
                </a:extLst>
              </a:tr>
              <a:tr h="487337">
                <a:tc>
                  <a:txBody>
                    <a:bodyPr/>
                    <a:lstStyle/>
                    <a:p>
                      <a:pPr algn="ctr" latinLnBrk="1"/>
                      <a:r>
                        <a:rPr lang="en-US" altLang="ja-JP" sz="2000" dirty="0">
                          <a:solidFill>
                            <a:schemeClr val="tx1"/>
                          </a:solidFill>
                          <a:latin typeface="Meiryo UI" panose="020B0604030504040204" pitchFamily="34" charset="-128"/>
                          <a:ea typeface="Meiryo UI" panose="020B0604030504040204" pitchFamily="34" charset="-128"/>
                        </a:rPr>
                        <a:t>26℃</a:t>
                      </a:r>
                      <a:r>
                        <a:rPr lang="ja-JP" altLang="en-US" sz="2000" dirty="0">
                          <a:solidFill>
                            <a:schemeClr val="tx1"/>
                          </a:solidFill>
                          <a:latin typeface="Meiryo UI" panose="020B0604030504040204" pitchFamily="34" charset="-128"/>
                          <a:ea typeface="Meiryo UI" panose="020B0604030504040204" pitchFamily="34" charset="-128"/>
                        </a:rPr>
                        <a:t>以上</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000" dirty="0">
                          <a:solidFill>
                            <a:schemeClr val="tx1"/>
                          </a:solidFill>
                          <a:latin typeface="Meiryo UI" panose="020B0604030504040204" pitchFamily="34" charset="-128"/>
                          <a:ea typeface="Meiryo UI" panose="020B0604030504040204" pitchFamily="34" charset="-128"/>
                        </a:rPr>
                        <a:t>夏</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8849192"/>
                  </a:ext>
                </a:extLst>
              </a:tr>
            </a:tbl>
          </a:graphicData>
        </a:graphic>
      </p:graphicFrame>
    </p:spTree>
    <p:extLst>
      <p:ext uri="{BB962C8B-B14F-4D97-AF65-F5344CB8AC3E}">
        <p14:creationId xmlns:p14="http://schemas.microsoft.com/office/powerpoint/2010/main" val="162152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E6DC6B-ACC0-CA7A-12C5-3403F35C15AF}"/>
              </a:ext>
            </a:extLst>
          </p:cNvPr>
          <p:cNvSpPr>
            <a:spLocks noGrp="1"/>
          </p:cNvSpPr>
          <p:nvPr>
            <p:ph type="title"/>
          </p:nvPr>
        </p:nvSpPr>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要求仕様</a:t>
            </a:r>
            <a:endParaRPr lang="ko-KR" altLang="en-US" sz="4400" dirty="0">
              <a:solidFill>
                <a:srgbClr val="00B050"/>
              </a:solidFill>
              <a:latin typeface="MS PGothic" panose="020B0600070205080204" pitchFamily="34" charset="-128"/>
            </a:endParaRPr>
          </a:p>
        </p:txBody>
      </p:sp>
      <p:sp>
        <p:nvSpPr>
          <p:cNvPr id="11" name="직사각형 10">
            <a:extLst>
              <a:ext uri="{FF2B5EF4-FFF2-40B4-BE49-F238E27FC236}">
                <a16:creationId xmlns:a16="http://schemas.microsoft.com/office/drawing/2014/main" id="{331CA1CB-8854-7E40-B744-04E570A7F916}"/>
              </a:ext>
            </a:extLst>
          </p:cNvPr>
          <p:cNvSpPr/>
          <p:nvPr/>
        </p:nvSpPr>
        <p:spPr>
          <a:xfrm>
            <a:off x="401935" y="1689037"/>
            <a:ext cx="9195716" cy="154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JP" altLang="en-US"/>
          </a:p>
        </p:txBody>
      </p:sp>
      <p:sp>
        <p:nvSpPr>
          <p:cNvPr id="31" name="직사각형 30">
            <a:extLst>
              <a:ext uri="{FF2B5EF4-FFF2-40B4-BE49-F238E27FC236}">
                <a16:creationId xmlns:a16="http://schemas.microsoft.com/office/drawing/2014/main" id="{175CBBBE-9B3B-6441-8325-E74EE06049C6}"/>
              </a:ext>
            </a:extLst>
          </p:cNvPr>
          <p:cNvSpPr/>
          <p:nvPr/>
        </p:nvSpPr>
        <p:spPr>
          <a:xfrm>
            <a:off x="401935" y="3765229"/>
            <a:ext cx="9282212" cy="154439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JP" altLang="en-US"/>
          </a:p>
        </p:txBody>
      </p:sp>
      <p:sp>
        <p:nvSpPr>
          <p:cNvPr id="32" name="내용 개체 틀 2">
            <a:extLst>
              <a:ext uri="{FF2B5EF4-FFF2-40B4-BE49-F238E27FC236}">
                <a16:creationId xmlns:a16="http://schemas.microsoft.com/office/drawing/2014/main" id="{E226E71F-E22C-684F-A18B-507CE6D7C477}"/>
              </a:ext>
            </a:extLst>
          </p:cNvPr>
          <p:cNvSpPr txBox="1">
            <a:spLocks/>
          </p:cNvSpPr>
          <p:nvPr/>
        </p:nvSpPr>
        <p:spPr>
          <a:xfrm>
            <a:off x="458322" y="3834337"/>
            <a:ext cx="9082941" cy="1475291"/>
          </a:xfrm>
          <a:prstGeom prst="rect">
            <a:avLst/>
          </a:prstGeom>
        </p:spPr>
        <p:txBody>
          <a:bodyPr vert="horz" lIns="91440" tIns="45720" rIns="91440" bIns="45720" rtlCol="0">
            <a:normAutofit/>
          </a:bodyPr>
          <a:lst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ko-JP" altLang="en-US" sz="2000" dirty="0">
                <a:solidFill>
                  <a:schemeClr val="tx1"/>
                </a:solidFill>
                <a:latin typeface="Meiryo UI" panose="020B0604030504040204" pitchFamily="34" charset="-128"/>
                <a:ea typeface="Meiryo UI" panose="020B0604030504040204" pitchFamily="34" charset="-128"/>
              </a:rPr>
              <a:t>非機能要求</a:t>
            </a:r>
            <a:endParaRPr lang="en-US" altLang="ja-JP" sz="2000" dirty="0">
              <a:solidFill>
                <a:schemeClr val="tx1"/>
              </a:solidFill>
              <a:latin typeface="Meiryo UI" panose="020B0604030504040204" pitchFamily="34" charset="-128"/>
              <a:ea typeface="Meiryo UI" panose="020B0604030504040204" pitchFamily="34" charset="-128"/>
            </a:endParaRPr>
          </a:p>
          <a:p>
            <a:pPr lvl="1"/>
            <a:r>
              <a:rPr lang="en-US" altLang="ja-JP" sz="1800" dirty="0">
                <a:solidFill>
                  <a:schemeClr val="tx1"/>
                </a:solidFill>
                <a:latin typeface="Meiryo UI" panose="020B0604030504040204" pitchFamily="34" charset="-128"/>
                <a:ea typeface="Meiryo UI" panose="020B0604030504040204" pitchFamily="34" charset="-128"/>
              </a:rPr>
              <a:t>Remo</a:t>
            </a:r>
            <a:r>
              <a:rPr lang="ja-JP" altLang="en-US" sz="1800" dirty="0">
                <a:solidFill>
                  <a:schemeClr val="tx1"/>
                </a:solidFill>
                <a:latin typeface="Meiryo UI" panose="020B0604030504040204" pitchFamily="34" charset="-128"/>
                <a:ea typeface="Meiryo UI" panose="020B0604030504040204" pitchFamily="34" charset="-128"/>
              </a:rPr>
              <a:t>を起動することによって、自動でシステムが作動しプレイリストを再生することができること</a:t>
            </a:r>
            <a:endParaRPr lang="en-US" altLang="ja-JP" sz="1800" dirty="0">
              <a:solidFill>
                <a:schemeClr val="tx1"/>
              </a:solidFill>
              <a:latin typeface="Meiryo UI" panose="020B0604030504040204" pitchFamily="34" charset="-128"/>
              <a:ea typeface="Meiryo UI" panose="020B0604030504040204" pitchFamily="34" charset="-128"/>
            </a:endParaRPr>
          </a:p>
          <a:p>
            <a:pPr lvl="1"/>
            <a:r>
              <a:rPr lang="ja-JP" altLang="en-US" sz="1800" dirty="0">
                <a:solidFill>
                  <a:schemeClr val="tx1"/>
                </a:solidFill>
                <a:latin typeface="Meiryo UI" panose="020B0604030504040204" pitchFamily="34" charset="-128"/>
                <a:ea typeface="Meiryo UI" panose="020B0604030504040204" pitchFamily="34" charset="-128"/>
              </a:rPr>
              <a:t>システムの起動はユーザーを許可を取ってからできること</a:t>
            </a:r>
            <a:endParaRPr lang="en-US" altLang="ja-JP" sz="1800" dirty="0">
              <a:solidFill>
                <a:schemeClr val="tx1"/>
              </a:solidFill>
              <a:latin typeface="Meiryo UI" panose="020B0604030504040204" pitchFamily="34" charset="-128"/>
              <a:ea typeface="Meiryo UI" panose="020B0604030504040204" pitchFamily="34" charset="-128"/>
            </a:endParaRPr>
          </a:p>
          <a:p>
            <a:pPr lvl="1"/>
            <a:endParaRPr lang="en-US" altLang="ja-JP" sz="1800" dirty="0">
              <a:solidFill>
                <a:schemeClr val="tx1"/>
              </a:solidFill>
              <a:latin typeface="Meiryo UI" panose="020B0604030504040204" pitchFamily="34" charset="-128"/>
              <a:ea typeface="Meiryo UI" panose="020B0604030504040204" pitchFamily="34" charset="-128"/>
            </a:endParaRPr>
          </a:p>
        </p:txBody>
      </p:sp>
      <p:sp>
        <p:nvSpPr>
          <p:cNvPr id="35" name="내용 개체 틀 2">
            <a:extLst>
              <a:ext uri="{FF2B5EF4-FFF2-40B4-BE49-F238E27FC236}">
                <a16:creationId xmlns:a16="http://schemas.microsoft.com/office/drawing/2014/main" id="{75057744-F3B7-E84A-A3D3-8C997D0E5961}"/>
              </a:ext>
            </a:extLst>
          </p:cNvPr>
          <p:cNvSpPr>
            <a:spLocks noGrp="1"/>
          </p:cNvSpPr>
          <p:nvPr>
            <p:ph idx="1"/>
          </p:nvPr>
        </p:nvSpPr>
        <p:spPr>
          <a:xfrm>
            <a:off x="401935" y="1689037"/>
            <a:ext cx="9139328" cy="1544400"/>
          </a:xfrm>
        </p:spPr>
        <p:txBody>
          <a:bodyPr>
            <a:normAutofit/>
          </a:bodyPr>
          <a:lstStyle/>
          <a:p>
            <a:r>
              <a:rPr lang="ja-JP" altLang="en-US" sz="2000" dirty="0">
                <a:solidFill>
                  <a:schemeClr val="tx1"/>
                </a:solidFill>
                <a:latin typeface="Meiryo UI" panose="020B0604030504040204" pitchFamily="34" charset="-128"/>
                <a:ea typeface="Meiryo UI" panose="020B0604030504040204" pitchFamily="34" charset="-128"/>
              </a:rPr>
              <a:t>機能要求</a:t>
            </a:r>
            <a:endParaRPr lang="en-US" altLang="ja-JP" sz="2000" dirty="0">
              <a:solidFill>
                <a:schemeClr val="tx1"/>
              </a:solidFill>
              <a:latin typeface="Meiryo UI" panose="020B0604030504040204" pitchFamily="34" charset="-128"/>
              <a:ea typeface="Meiryo UI" panose="020B0604030504040204" pitchFamily="34" charset="-128"/>
            </a:endParaRPr>
          </a:p>
          <a:p>
            <a:pPr lvl="1"/>
            <a:r>
              <a:rPr lang="ja-JP" altLang="en-US" sz="1800" dirty="0">
                <a:solidFill>
                  <a:schemeClr val="tx1"/>
                </a:solidFill>
                <a:latin typeface="Meiryo UI" panose="020B0604030504040204" pitchFamily="34" charset="-128"/>
                <a:ea typeface="Meiryo UI" panose="020B0604030504040204" pitchFamily="34" charset="-128"/>
              </a:rPr>
              <a:t>ユーザは</a:t>
            </a:r>
            <a:r>
              <a:rPr lang="en-US" altLang="ja-JP" sz="1800" dirty="0">
                <a:solidFill>
                  <a:schemeClr val="tx1"/>
                </a:solidFill>
                <a:latin typeface="Meiryo UI" panose="020B0604030504040204" pitchFamily="34" charset="-128"/>
                <a:ea typeface="Meiryo UI" panose="020B0604030504040204" pitchFamily="34" charset="-128"/>
              </a:rPr>
              <a:t>30</a:t>
            </a:r>
            <a:r>
              <a:rPr lang="ja-JP" altLang="en-US" sz="1800" dirty="0">
                <a:solidFill>
                  <a:schemeClr val="tx1"/>
                </a:solidFill>
                <a:latin typeface="Meiryo UI" panose="020B0604030504040204" pitchFamily="34" charset="-128"/>
                <a:ea typeface="Meiryo UI" panose="020B0604030504040204" pitchFamily="34" charset="-128"/>
              </a:rPr>
              <a:t>分ごとに記録される室内の温度をスプレッドシート上で確認できること</a:t>
            </a:r>
          </a:p>
          <a:p>
            <a:pPr lvl="1"/>
            <a:r>
              <a:rPr lang="ja-JP" altLang="en-US" sz="1800" dirty="0">
                <a:solidFill>
                  <a:schemeClr val="tx1"/>
                </a:solidFill>
                <a:latin typeface="Meiryo UI" panose="020B0604030504040204" pitchFamily="34" charset="-128"/>
                <a:ea typeface="Meiryo UI" panose="020B0604030504040204" pitchFamily="34" charset="-128"/>
              </a:rPr>
              <a:t>ユーザは再生されているプレイリストを確認することで、現在の室内の大まかな温度の確認ができること</a:t>
            </a:r>
            <a:endParaRPr lang="en-US" altLang="ja-JP" sz="1800" dirty="0">
              <a:solidFill>
                <a:schemeClr val="tx1"/>
              </a:solidFill>
              <a:latin typeface="Meiryo UI" panose="020B0604030504040204" pitchFamily="34" charset="-128"/>
              <a:ea typeface="Meiryo UI" panose="020B0604030504040204" pitchFamily="34" charset="-128"/>
            </a:endParaRPr>
          </a:p>
        </p:txBody>
      </p:sp>
      <p:cxnSp>
        <p:nvCxnSpPr>
          <p:cNvPr id="36" name="직선 연결선 3">
            <a:extLst>
              <a:ext uri="{FF2B5EF4-FFF2-40B4-BE49-F238E27FC236}">
                <a16:creationId xmlns:a16="http://schemas.microsoft.com/office/drawing/2014/main" id="{E4B572B5-BA74-CF47-B00B-3694F05E2BA9}"/>
              </a:ext>
            </a:extLst>
          </p:cNvPr>
          <p:cNvCxnSpPr>
            <a:cxnSpLocks/>
          </p:cNvCxnSpPr>
          <p:nvPr/>
        </p:nvCxnSpPr>
        <p:spPr>
          <a:xfrm>
            <a:off x="401935" y="1400888"/>
            <a:ext cx="9139328"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1107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886717-C2A2-A9E7-045C-849EFFE5F15D}"/>
              </a:ext>
            </a:extLst>
          </p:cNvPr>
          <p:cNvSpPr>
            <a:spLocks noGrp="1"/>
          </p:cNvSpPr>
          <p:nvPr>
            <p:ph type="title"/>
          </p:nvPr>
        </p:nvSpPr>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想定する利用者</a:t>
            </a:r>
            <a:endParaRPr lang="ko-KR" altLang="en-US" sz="4400" dirty="0">
              <a:solidFill>
                <a:srgbClr val="00B050"/>
              </a:solidFill>
              <a:latin typeface="MS PGothic" panose="020B0600070205080204" pitchFamily="34" charset="-128"/>
            </a:endParaRPr>
          </a:p>
        </p:txBody>
      </p:sp>
      <p:sp>
        <p:nvSpPr>
          <p:cNvPr id="8" name="내용 개체 틀 7">
            <a:extLst>
              <a:ext uri="{FF2B5EF4-FFF2-40B4-BE49-F238E27FC236}">
                <a16:creationId xmlns:a16="http://schemas.microsoft.com/office/drawing/2014/main" id="{B2166675-E3B0-8E57-5D9D-822777F0F6A3}"/>
              </a:ext>
            </a:extLst>
          </p:cNvPr>
          <p:cNvSpPr>
            <a:spLocks noGrp="1"/>
          </p:cNvSpPr>
          <p:nvPr>
            <p:ph idx="1"/>
          </p:nvPr>
        </p:nvSpPr>
        <p:spPr>
          <a:xfrm>
            <a:off x="337987" y="2134138"/>
            <a:ext cx="9622804" cy="3880773"/>
          </a:xfrm>
        </p:spPr>
        <p:txBody>
          <a:bodyPr>
            <a:normAutofit/>
          </a:bodyPr>
          <a:lstStyle/>
          <a:p>
            <a:r>
              <a:rPr lang="ja-JP" altLang="en-US" sz="2400" b="0" i="0" u="none" strike="noStrike" dirty="0">
                <a:solidFill>
                  <a:schemeClr val="tx1">
                    <a:lumMod val="95000"/>
                    <a:lumOff val="5000"/>
                  </a:schemeClr>
                </a:solidFill>
                <a:effectLst/>
                <a:latin typeface="Meiryo UI" panose="020B0604030504040204" pitchFamily="34" charset="-128"/>
                <a:ea typeface="Meiryo UI" panose="020B0604030504040204" pitchFamily="34" charset="-128"/>
              </a:rPr>
              <a:t>実内で音楽を聴きながら作業する人</a:t>
            </a:r>
          </a:p>
          <a:p>
            <a:r>
              <a:rPr lang="ja-JP" altLang="en-US" sz="2400" b="0" i="0" u="none" strike="noStrike" dirty="0">
                <a:solidFill>
                  <a:schemeClr val="tx1">
                    <a:lumMod val="95000"/>
                    <a:lumOff val="5000"/>
                  </a:schemeClr>
                </a:solidFill>
                <a:effectLst/>
                <a:latin typeface="Meiryo UI" panose="020B0604030504040204" pitchFamily="34" charset="-128"/>
                <a:ea typeface="Meiryo UI" panose="020B0604030504040204" pitchFamily="34" charset="-128"/>
              </a:rPr>
              <a:t>多くの楽曲からどれを聞くか悩む人</a:t>
            </a:r>
            <a:endParaRPr lang="en-US" altLang="ja-JP" sz="2400" dirty="0">
              <a:solidFill>
                <a:schemeClr val="tx1">
                  <a:lumMod val="95000"/>
                  <a:lumOff val="5000"/>
                </a:schemeClr>
              </a:solidFill>
              <a:latin typeface="Meiryo UI" panose="020B0604030504040204" pitchFamily="34" charset="-128"/>
              <a:ea typeface="Meiryo UI" panose="020B0604030504040204" pitchFamily="34" charset="-128"/>
            </a:endParaRPr>
          </a:p>
          <a:p>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rPr>
              <a:t>大勢で集まった際、雰囲気に合わせた楽曲を自動で選択してほしい人</a:t>
            </a:r>
            <a:endParaRPr lang="en-US" altLang="ja-JP" sz="2400" dirty="0">
              <a:solidFill>
                <a:schemeClr val="tx1">
                  <a:lumMod val="95000"/>
                  <a:lumOff val="5000"/>
                </a:schemeClr>
              </a:solidFill>
              <a:latin typeface="Meiryo UI" panose="020B0604030504040204" pitchFamily="34" charset="-128"/>
              <a:ea typeface="Meiryo UI" panose="020B0604030504040204" pitchFamily="34" charset="-128"/>
            </a:endParaRPr>
          </a:p>
          <a:p>
            <a:r>
              <a:rPr lang="ja-JP" altLang="en-US" sz="2400" b="0" i="0" u="none" strike="noStrike" dirty="0">
                <a:solidFill>
                  <a:schemeClr val="tx1">
                    <a:lumMod val="95000"/>
                    <a:lumOff val="5000"/>
                  </a:schemeClr>
                </a:solidFill>
                <a:effectLst/>
                <a:latin typeface="Meiryo UI" panose="020B0604030504040204" pitchFamily="34" charset="-128"/>
                <a:ea typeface="Meiryo UI" panose="020B0604030504040204" pitchFamily="34" charset="-128"/>
              </a:rPr>
              <a:t>場の空気の変化や様々な場面に対応した音楽再生システムの提供を欲しい人</a:t>
            </a:r>
          </a:p>
          <a:p>
            <a:endParaRPr lang="en-US" altLang="ja-JP" sz="2600" b="0" i="0" u="none" strike="noStrike" dirty="0">
              <a:solidFill>
                <a:schemeClr val="tx1">
                  <a:lumMod val="95000"/>
                  <a:lumOff val="5000"/>
                </a:schemeClr>
              </a:solidFill>
              <a:effectLst/>
              <a:latin typeface="Meiryo UI" panose="020B0604030504040204" pitchFamily="34" charset="-128"/>
              <a:ea typeface="Meiryo UI" panose="020B0604030504040204" pitchFamily="34" charset="-128"/>
            </a:endParaRPr>
          </a:p>
          <a:p>
            <a:endParaRPr lang="ko-KR" altLang="en-US" dirty="0"/>
          </a:p>
        </p:txBody>
      </p:sp>
      <p:cxnSp>
        <p:nvCxnSpPr>
          <p:cNvPr id="4" name="직선 연결선 3">
            <a:extLst>
              <a:ext uri="{FF2B5EF4-FFF2-40B4-BE49-F238E27FC236}">
                <a16:creationId xmlns:a16="http://schemas.microsoft.com/office/drawing/2014/main" id="{C4ABFD79-7C5D-2E7B-0CEB-20BC6B5F855F}"/>
              </a:ext>
            </a:extLst>
          </p:cNvPr>
          <p:cNvCxnSpPr>
            <a:cxnSpLocks/>
          </p:cNvCxnSpPr>
          <p:nvPr/>
        </p:nvCxnSpPr>
        <p:spPr>
          <a:xfrm>
            <a:off x="477638" y="1501941"/>
            <a:ext cx="9154114"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3074" name="Picture 2" descr="ながら 勉強」のメリット・デメリットを解説！】｜アカデミアスタディコラム｜【ポラリスアカデミア公式サイト】オンライン全国対応！専属の受験コンサルタントが最短逆転合格に導きます。">
            <a:extLst>
              <a:ext uri="{FF2B5EF4-FFF2-40B4-BE49-F238E27FC236}">
                <a16:creationId xmlns:a16="http://schemas.microsoft.com/office/drawing/2014/main" id="{AF1F90DC-8DB7-630D-8DC3-423B95F37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5190" y="1586098"/>
            <a:ext cx="132080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困る男性のイラスト | かわいいフリー素材集 いらすとや">
            <a:extLst>
              <a:ext uri="{FF2B5EF4-FFF2-40B4-BE49-F238E27FC236}">
                <a16:creationId xmlns:a16="http://schemas.microsoft.com/office/drawing/2014/main" id="{7B44806F-FB04-D7CE-0AD4-2F6D0239ED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5789" y="1690628"/>
            <a:ext cx="1218213" cy="135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9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500"/>
                                        <p:tgtEl>
                                          <p:spTgt spid="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fade">
                                      <p:cBhvr>
                                        <p:cTn id="24" dur="1000"/>
                                        <p:tgtEl>
                                          <p:spTgt spid="3076"/>
                                        </p:tgtEl>
                                      </p:cBhvr>
                                    </p:animEffect>
                                    <p:anim calcmode="lin" valueType="num">
                                      <p:cBhvr>
                                        <p:cTn id="25" dur="1000" fill="hold"/>
                                        <p:tgtEl>
                                          <p:spTgt spid="3076"/>
                                        </p:tgtEl>
                                        <p:attrNameLst>
                                          <p:attrName>ppt_x</p:attrName>
                                        </p:attrNameLst>
                                      </p:cBhvr>
                                      <p:tavLst>
                                        <p:tav tm="0">
                                          <p:val>
                                            <p:strVal val="#ppt_x"/>
                                          </p:val>
                                        </p:tav>
                                        <p:tav tm="100000">
                                          <p:val>
                                            <p:strVal val="#ppt_x"/>
                                          </p:val>
                                        </p:tav>
                                      </p:tavLst>
                                    </p:anim>
                                    <p:anim calcmode="lin" valueType="num">
                                      <p:cBhvr>
                                        <p:cTn id="26"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fade">
                                      <p:cBhvr>
                                        <p:cTn id="31" dur="500"/>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fade">
                                      <p:cBhvr>
                                        <p:cTn id="36"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9ADC64-5676-F2E0-583B-666C5DA255FB}"/>
              </a:ext>
            </a:extLst>
          </p:cNvPr>
          <p:cNvSpPr>
            <a:spLocks noGrp="1"/>
          </p:cNvSpPr>
          <p:nvPr>
            <p:ph type="title"/>
          </p:nvPr>
        </p:nvSpPr>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２．設計</a:t>
            </a:r>
            <a:endParaRPr lang="ko-KR" altLang="en-US" sz="4400" dirty="0">
              <a:solidFill>
                <a:srgbClr val="00B050"/>
              </a:solidFill>
              <a:latin typeface="MS PGothic" panose="020B0600070205080204" pitchFamily="34" charset="-128"/>
            </a:endParaRPr>
          </a:p>
        </p:txBody>
      </p:sp>
      <p:sp>
        <p:nvSpPr>
          <p:cNvPr id="3" name="내용 개체 틀 2">
            <a:extLst>
              <a:ext uri="{FF2B5EF4-FFF2-40B4-BE49-F238E27FC236}">
                <a16:creationId xmlns:a16="http://schemas.microsoft.com/office/drawing/2014/main" id="{A41EB303-F991-6FD5-F0F4-C771C1A8A7A6}"/>
              </a:ext>
            </a:extLst>
          </p:cNvPr>
          <p:cNvSpPr>
            <a:spLocks noGrp="1"/>
          </p:cNvSpPr>
          <p:nvPr>
            <p:ph idx="1"/>
          </p:nvPr>
        </p:nvSpPr>
        <p:spPr>
          <a:xfrm>
            <a:off x="677334" y="1761196"/>
            <a:ext cx="8596668" cy="3880773"/>
          </a:xfrm>
        </p:spPr>
        <p:txBody>
          <a:bodyPr>
            <a:normAutofit/>
          </a:bodyPr>
          <a:lstStyle/>
          <a:p>
            <a:r>
              <a:rPr lang="ja-JP" altLang="en-US" sz="2800" dirty="0">
                <a:solidFill>
                  <a:schemeClr val="tx1">
                    <a:lumMod val="95000"/>
                    <a:lumOff val="5000"/>
                  </a:schemeClr>
                </a:solidFill>
                <a:latin typeface="Meiryo UI" panose="020B0604030504040204" pitchFamily="34" charset="-128"/>
                <a:ea typeface="Meiryo UI" panose="020B0604030504040204" pitchFamily="34" charset="-128"/>
              </a:rPr>
              <a:t>システム処理の流れ</a:t>
            </a:r>
            <a:endParaRPr lang="en-US" altLang="ja-JP" sz="2800" dirty="0">
              <a:solidFill>
                <a:schemeClr val="tx1">
                  <a:lumMod val="95000"/>
                  <a:lumOff val="5000"/>
                </a:schemeClr>
              </a:solidFill>
              <a:latin typeface="Meiryo UI" panose="020B0604030504040204" pitchFamily="34" charset="-128"/>
              <a:ea typeface="Meiryo UI" panose="020B0604030504040204" pitchFamily="34" charset="-128"/>
            </a:endParaRPr>
          </a:p>
          <a:p>
            <a:r>
              <a:rPr lang="ja-JP" altLang="en-US" sz="2800" dirty="0">
                <a:solidFill>
                  <a:schemeClr val="tx1">
                    <a:lumMod val="95000"/>
                    <a:lumOff val="5000"/>
                  </a:schemeClr>
                </a:solidFill>
                <a:latin typeface="Meiryo UI" panose="020B0604030504040204" pitchFamily="34" charset="-128"/>
                <a:ea typeface="Meiryo UI" panose="020B0604030504040204" pitchFamily="34" charset="-128"/>
              </a:rPr>
              <a:t>必要なモジュール</a:t>
            </a:r>
            <a:endParaRPr lang="ko-KR" altLang="en-US" sz="2800" dirty="0">
              <a:solidFill>
                <a:schemeClr val="tx1">
                  <a:lumMod val="95000"/>
                  <a:lumOff val="5000"/>
                </a:schemeClr>
              </a:solidFill>
              <a:latin typeface="Meiryo UI" panose="020B0604030504040204" pitchFamily="34" charset="-128"/>
            </a:endParaRPr>
          </a:p>
        </p:txBody>
      </p:sp>
      <p:cxnSp>
        <p:nvCxnSpPr>
          <p:cNvPr id="4" name="직선 연결선 3">
            <a:extLst>
              <a:ext uri="{FF2B5EF4-FFF2-40B4-BE49-F238E27FC236}">
                <a16:creationId xmlns:a16="http://schemas.microsoft.com/office/drawing/2014/main" id="{61F2B826-9D72-B34F-F29B-DA008B4F256A}"/>
              </a:ext>
            </a:extLst>
          </p:cNvPr>
          <p:cNvCxnSpPr>
            <a:cxnSpLocks/>
          </p:cNvCxnSpPr>
          <p:nvPr/>
        </p:nvCxnSpPr>
        <p:spPr>
          <a:xfrm>
            <a:off x="677334" y="1491431"/>
            <a:ext cx="8943908"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2725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ture Remo 3（ネイチャーリモ3） – Nature公式サイト">
            <a:extLst>
              <a:ext uri="{FF2B5EF4-FFF2-40B4-BE49-F238E27FC236}">
                <a16:creationId xmlns:a16="http://schemas.microsoft.com/office/drawing/2014/main" id="{FB50B61B-5A76-5DE3-9FCA-51A24E499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99" y="4729655"/>
            <a:ext cx="1502257" cy="15082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Googleスプレッドシート】表に添付されている画像をパソコンに保存する方法 – web屋が毎日書くblog">
            <a:extLst>
              <a:ext uri="{FF2B5EF4-FFF2-40B4-BE49-F238E27FC236}">
                <a16:creationId xmlns:a16="http://schemas.microsoft.com/office/drawing/2014/main" id="{7480EA51-3C33-1844-0C5F-40328F1F6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883" y="4884926"/>
            <a:ext cx="1502257" cy="15121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potify Music - Microsoft Apps">
            <a:extLst>
              <a:ext uri="{FF2B5EF4-FFF2-40B4-BE49-F238E27FC236}">
                <a16:creationId xmlns:a16="http://schemas.microsoft.com/office/drawing/2014/main" id="{A94B1EC5-4E3F-498B-043A-E5B4A99475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1793" y="2155116"/>
            <a:ext cx="1502256" cy="15022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音楽を聴くことのメリット | エステ・脱毛・美容クリニック WEB クレジット導入│株式会社トリプルクラウン">
            <a:extLst>
              <a:ext uri="{FF2B5EF4-FFF2-40B4-BE49-F238E27FC236}">
                <a16:creationId xmlns:a16="http://schemas.microsoft.com/office/drawing/2014/main" id="{13DD46D6-831A-7B43-01DA-BBAF06AF39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710" b="-5710"/>
          <a:stretch/>
        </p:blipFill>
        <p:spPr bwMode="auto">
          <a:xfrm>
            <a:off x="7863838" y="1973255"/>
            <a:ext cx="1589807" cy="16841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室内イラスト｜無料イラスト・フリー素材なら「イラストAC」">
            <a:extLst>
              <a:ext uri="{FF2B5EF4-FFF2-40B4-BE49-F238E27FC236}">
                <a16:creationId xmlns:a16="http://schemas.microsoft.com/office/drawing/2014/main" id="{D9AE6EEF-A018-36B9-0478-A555EC3D56A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388" t="7611"/>
          <a:stretch/>
        </p:blipFill>
        <p:spPr bwMode="auto">
          <a:xfrm>
            <a:off x="397565" y="1998653"/>
            <a:ext cx="1650264" cy="147430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직선 화살표 연결선 11">
            <a:extLst>
              <a:ext uri="{FF2B5EF4-FFF2-40B4-BE49-F238E27FC236}">
                <a16:creationId xmlns:a16="http://schemas.microsoft.com/office/drawing/2014/main" id="{E2BFEDA4-6130-0C8C-64BC-BABD57E6E4E8}"/>
              </a:ext>
            </a:extLst>
          </p:cNvPr>
          <p:cNvCxnSpPr>
            <a:cxnSpLocks/>
          </p:cNvCxnSpPr>
          <p:nvPr/>
        </p:nvCxnSpPr>
        <p:spPr>
          <a:xfrm>
            <a:off x="1035700" y="3576116"/>
            <a:ext cx="0" cy="11535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직선 화살표 연결선 13">
            <a:extLst>
              <a:ext uri="{FF2B5EF4-FFF2-40B4-BE49-F238E27FC236}">
                <a16:creationId xmlns:a16="http://schemas.microsoft.com/office/drawing/2014/main" id="{92C4C477-E265-E6F1-844C-4CDEC05C8412}"/>
              </a:ext>
            </a:extLst>
          </p:cNvPr>
          <p:cNvCxnSpPr>
            <a:cxnSpLocks/>
          </p:cNvCxnSpPr>
          <p:nvPr/>
        </p:nvCxnSpPr>
        <p:spPr>
          <a:xfrm>
            <a:off x="2047829" y="5552020"/>
            <a:ext cx="185290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B9FA873-10FA-6DD8-BD79-F1BA9207FF27}"/>
              </a:ext>
            </a:extLst>
          </p:cNvPr>
          <p:cNvSpPr txBox="1"/>
          <p:nvPr/>
        </p:nvSpPr>
        <p:spPr>
          <a:xfrm>
            <a:off x="1296700" y="4020587"/>
            <a:ext cx="2024257" cy="369332"/>
          </a:xfrm>
          <a:prstGeom prst="rect">
            <a:avLst/>
          </a:prstGeom>
          <a:noFill/>
        </p:spPr>
        <p:txBody>
          <a:bodyPr wrap="square" rtlCol="0">
            <a:spAutoFit/>
          </a:bodyPr>
          <a:lstStyle/>
          <a:p>
            <a:r>
              <a:rPr lang="ja-JP" altLang="en-US" dirty="0"/>
              <a:t>実内の温度を感知</a:t>
            </a:r>
            <a:endParaRPr lang="ko-KR" altLang="en-US" dirty="0"/>
          </a:p>
        </p:txBody>
      </p:sp>
      <p:cxnSp>
        <p:nvCxnSpPr>
          <p:cNvPr id="17" name="직선 화살표 연결선 16">
            <a:extLst>
              <a:ext uri="{FF2B5EF4-FFF2-40B4-BE49-F238E27FC236}">
                <a16:creationId xmlns:a16="http://schemas.microsoft.com/office/drawing/2014/main" id="{7A16D9CF-B6A1-433A-0C5D-EC6772EF5EAF}"/>
              </a:ext>
            </a:extLst>
          </p:cNvPr>
          <p:cNvCxnSpPr>
            <a:cxnSpLocks/>
          </p:cNvCxnSpPr>
          <p:nvPr/>
        </p:nvCxnSpPr>
        <p:spPr>
          <a:xfrm flipV="1">
            <a:off x="4799011" y="3429000"/>
            <a:ext cx="0" cy="1388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D1470401-C9A6-ABD4-9218-CF401ED0B64A}"/>
              </a:ext>
            </a:extLst>
          </p:cNvPr>
          <p:cNvSpPr txBox="1"/>
          <p:nvPr/>
        </p:nvSpPr>
        <p:spPr>
          <a:xfrm>
            <a:off x="2021003" y="5141907"/>
            <a:ext cx="2024257" cy="369332"/>
          </a:xfrm>
          <a:prstGeom prst="rect">
            <a:avLst/>
          </a:prstGeom>
          <a:noFill/>
        </p:spPr>
        <p:txBody>
          <a:bodyPr wrap="square" rtlCol="0">
            <a:spAutoFit/>
          </a:bodyPr>
          <a:lstStyle/>
          <a:p>
            <a:r>
              <a:rPr lang="ja-JP" altLang="en-US" dirty="0"/>
              <a:t>温度を書き込む</a:t>
            </a:r>
            <a:endParaRPr lang="ko-KR" altLang="en-US" dirty="0"/>
          </a:p>
        </p:txBody>
      </p:sp>
      <p:sp>
        <p:nvSpPr>
          <p:cNvPr id="23" name="TextBox 22">
            <a:extLst>
              <a:ext uri="{FF2B5EF4-FFF2-40B4-BE49-F238E27FC236}">
                <a16:creationId xmlns:a16="http://schemas.microsoft.com/office/drawing/2014/main" id="{2D14C78F-93AD-8F36-9465-288EDF89EEAF}"/>
              </a:ext>
            </a:extLst>
          </p:cNvPr>
          <p:cNvSpPr txBox="1"/>
          <p:nvPr/>
        </p:nvSpPr>
        <p:spPr>
          <a:xfrm>
            <a:off x="4910546" y="3882088"/>
            <a:ext cx="2104096" cy="646331"/>
          </a:xfrm>
          <a:prstGeom prst="rect">
            <a:avLst/>
          </a:prstGeom>
          <a:noFill/>
        </p:spPr>
        <p:txBody>
          <a:bodyPr wrap="square" rtlCol="0">
            <a:spAutoFit/>
          </a:bodyPr>
          <a:lstStyle/>
          <a:p>
            <a:r>
              <a:rPr lang="ja-JP" altLang="en-US" dirty="0"/>
              <a:t>温度の範囲により、流す曲を決定</a:t>
            </a:r>
            <a:endParaRPr lang="ko-KR" altLang="en-US" dirty="0"/>
          </a:p>
        </p:txBody>
      </p:sp>
      <p:cxnSp>
        <p:nvCxnSpPr>
          <p:cNvPr id="25" name="직선 화살표 연결선 24">
            <a:extLst>
              <a:ext uri="{FF2B5EF4-FFF2-40B4-BE49-F238E27FC236}">
                <a16:creationId xmlns:a16="http://schemas.microsoft.com/office/drawing/2014/main" id="{B2D888B3-20B3-86BF-460A-5EC57028149D}"/>
              </a:ext>
            </a:extLst>
          </p:cNvPr>
          <p:cNvCxnSpPr>
            <a:cxnSpLocks/>
          </p:cNvCxnSpPr>
          <p:nvPr/>
        </p:nvCxnSpPr>
        <p:spPr>
          <a:xfrm flipV="1">
            <a:off x="5728138" y="2957125"/>
            <a:ext cx="2061681" cy="152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E60F44E-C42D-41E4-0ADA-AE86FD4D5A5F}"/>
              </a:ext>
            </a:extLst>
          </p:cNvPr>
          <p:cNvSpPr txBox="1"/>
          <p:nvPr/>
        </p:nvSpPr>
        <p:spPr>
          <a:xfrm>
            <a:off x="6096000" y="2551140"/>
            <a:ext cx="2104096" cy="369332"/>
          </a:xfrm>
          <a:prstGeom prst="rect">
            <a:avLst/>
          </a:prstGeom>
          <a:noFill/>
        </p:spPr>
        <p:txBody>
          <a:bodyPr wrap="square" rtlCol="0">
            <a:spAutoFit/>
          </a:bodyPr>
          <a:lstStyle/>
          <a:p>
            <a:r>
              <a:rPr lang="ja-JP" altLang="en-US" dirty="0"/>
              <a:t>曲を流す</a:t>
            </a:r>
            <a:endParaRPr lang="ko-KR" altLang="en-US" dirty="0"/>
          </a:p>
        </p:txBody>
      </p:sp>
      <p:sp>
        <p:nvSpPr>
          <p:cNvPr id="31" name="제목 1">
            <a:extLst>
              <a:ext uri="{FF2B5EF4-FFF2-40B4-BE49-F238E27FC236}">
                <a16:creationId xmlns:a16="http://schemas.microsoft.com/office/drawing/2014/main" id="{CAADA5D9-B402-0F33-2666-B8AA0FDB1C7E}"/>
              </a:ext>
            </a:extLst>
          </p:cNvPr>
          <p:cNvSpPr>
            <a:spLocks noGrp="1"/>
          </p:cNvSpPr>
          <p:nvPr>
            <p:ph type="title"/>
          </p:nvPr>
        </p:nvSpPr>
        <p:spPr>
          <a:xfrm>
            <a:off x="471999" y="397608"/>
            <a:ext cx="8596312" cy="1320800"/>
          </a:xfrm>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システム処理の流れ</a:t>
            </a:r>
            <a:endParaRPr lang="ko-KR" altLang="en-US" sz="4400" dirty="0">
              <a:solidFill>
                <a:srgbClr val="00B050"/>
              </a:solidFill>
              <a:latin typeface="MS PGothic" panose="020B0600070205080204" pitchFamily="34" charset="-128"/>
            </a:endParaRPr>
          </a:p>
        </p:txBody>
      </p:sp>
      <p:cxnSp>
        <p:nvCxnSpPr>
          <p:cNvPr id="32" name="직선 연결선 31">
            <a:extLst>
              <a:ext uri="{FF2B5EF4-FFF2-40B4-BE49-F238E27FC236}">
                <a16:creationId xmlns:a16="http://schemas.microsoft.com/office/drawing/2014/main" id="{18F53A9F-108C-E90A-0D9D-206EA74510E5}"/>
              </a:ext>
            </a:extLst>
          </p:cNvPr>
          <p:cNvCxnSpPr>
            <a:cxnSpLocks/>
          </p:cNvCxnSpPr>
          <p:nvPr/>
        </p:nvCxnSpPr>
        <p:spPr>
          <a:xfrm>
            <a:off x="500855" y="1260204"/>
            <a:ext cx="9022152"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0772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p:bldP spid="29" grpId="0"/>
    </p:bldLst>
  </p:timing>
</p:sld>
</file>

<file path=ppt/theme/theme1.xml><?xml version="1.0" encoding="utf-8"?>
<a:theme xmlns:a="http://schemas.openxmlformats.org/drawingml/2006/main" name="패싯">
  <a:themeElements>
    <a:clrScheme name="패싯">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패싯">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패싯">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{88A567B3-02F4-E740-93EE-B107587A5481}tf10001060</Template>
  <TotalTime>342</TotalTime>
  <Words>573</Words>
  <Application>Microsoft Macintosh PowerPoint</Application>
  <PresentationFormat>와이드스크린</PresentationFormat>
  <Paragraphs>116</Paragraphs>
  <Slides>14</Slides>
  <Notes>3</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14</vt:i4>
      </vt:variant>
    </vt:vector>
  </HeadingPairs>
  <TitlesOfParts>
    <vt:vector size="22" baseType="lpstr">
      <vt:lpstr>맑은 고딕</vt:lpstr>
      <vt:lpstr>Meiryo UI</vt:lpstr>
      <vt:lpstr>MS PGothic</vt:lpstr>
      <vt:lpstr>Arial</vt:lpstr>
      <vt:lpstr>Leelawadee UI</vt:lpstr>
      <vt:lpstr>Trebuchet MS</vt:lpstr>
      <vt:lpstr>Wingdings 3</vt:lpstr>
      <vt:lpstr>패싯</vt:lpstr>
      <vt:lpstr>中間発表　 </vt:lpstr>
      <vt:lpstr>目次</vt:lpstr>
      <vt:lpstr>1． 要求仕様  </vt:lpstr>
      <vt:lpstr>システム概要</vt:lpstr>
      <vt:lpstr>製品の機能</vt:lpstr>
      <vt:lpstr>要求仕様</vt:lpstr>
      <vt:lpstr>想定する利用者</vt:lpstr>
      <vt:lpstr>２．設計</vt:lpstr>
      <vt:lpstr>システム処理の流れ</vt:lpstr>
      <vt:lpstr>必要なモジュール</vt:lpstr>
      <vt:lpstr>3.プロジェクト計画</vt:lpstr>
      <vt:lpstr>開発担当（資料） </vt:lpstr>
      <vt:lpstr>開発担当（プログラム） </vt:lpstr>
      <vt:lpstr>開発スケジュール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　 </dc:title>
  <dc:creator>ruby swift</dc:creator>
  <cp:lastModifiedBy>ＣＨＯ Ｓｅｏｎｇｊｕｎ(is0645hx)</cp:lastModifiedBy>
  <cp:revision>80</cp:revision>
  <dcterms:created xsi:type="dcterms:W3CDTF">2024-04-26T13:33:29Z</dcterms:created>
  <dcterms:modified xsi:type="dcterms:W3CDTF">2024-04-30T03:47:58Z</dcterms:modified>
</cp:coreProperties>
</file>