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60" r:id="rId6"/>
    <p:sldId id="257" r:id="rId7"/>
    <p:sldId id="261" r:id="rId8"/>
    <p:sldId id="258" r:id="rId9"/>
    <p:sldId id="262" r:id="rId10"/>
    <p:sldId id="263" r:id="rId11"/>
    <p:sldId id="259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DD6E0D-B0B2-4B16-9959-762DACB1E78D}" v="1" dt="2025-04-22T11:54:56.107"/>
    <p1510:client id="{D79B5698-66B5-FF28-CC58-313AC949E115}" v="11" dt="2025-04-21T12:08:20.6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434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90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20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28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384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352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51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92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43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476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86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475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18731C-9DB4-F3A1-3E7E-234A9C9FFD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中間発表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926BA7F-7C4A-1F32-A48C-F9FF94BE45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/>
              <a:t>３班</a:t>
            </a:r>
          </a:p>
        </p:txBody>
      </p:sp>
    </p:spTree>
    <p:extLst>
      <p:ext uri="{BB962C8B-B14F-4D97-AF65-F5344CB8AC3E}">
        <p14:creationId xmlns:p14="http://schemas.microsoft.com/office/powerpoint/2010/main" val="2427763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AF3AEB54-D9C7-6A04-DF75-8078ED848E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421869"/>
              </p:ext>
            </p:extLst>
          </p:nvPr>
        </p:nvGraphicFramePr>
        <p:xfrm>
          <a:off x="124046" y="97465"/>
          <a:ext cx="11877777" cy="6618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753">
                  <a:extLst>
                    <a:ext uri="{9D8B030D-6E8A-4147-A177-3AD203B41FA5}">
                      <a16:colId xmlns:a16="http://schemas.microsoft.com/office/drawing/2014/main" val="3886167666"/>
                    </a:ext>
                  </a:extLst>
                </a:gridCol>
                <a:gridCol w="1319753">
                  <a:extLst>
                    <a:ext uri="{9D8B030D-6E8A-4147-A177-3AD203B41FA5}">
                      <a16:colId xmlns:a16="http://schemas.microsoft.com/office/drawing/2014/main" val="1039987058"/>
                    </a:ext>
                  </a:extLst>
                </a:gridCol>
                <a:gridCol w="1319753">
                  <a:extLst>
                    <a:ext uri="{9D8B030D-6E8A-4147-A177-3AD203B41FA5}">
                      <a16:colId xmlns:a16="http://schemas.microsoft.com/office/drawing/2014/main" val="3203413782"/>
                    </a:ext>
                  </a:extLst>
                </a:gridCol>
                <a:gridCol w="1319753">
                  <a:extLst>
                    <a:ext uri="{9D8B030D-6E8A-4147-A177-3AD203B41FA5}">
                      <a16:colId xmlns:a16="http://schemas.microsoft.com/office/drawing/2014/main" val="495951357"/>
                    </a:ext>
                  </a:extLst>
                </a:gridCol>
                <a:gridCol w="1319753">
                  <a:extLst>
                    <a:ext uri="{9D8B030D-6E8A-4147-A177-3AD203B41FA5}">
                      <a16:colId xmlns:a16="http://schemas.microsoft.com/office/drawing/2014/main" val="608686735"/>
                    </a:ext>
                  </a:extLst>
                </a:gridCol>
                <a:gridCol w="1319753">
                  <a:extLst>
                    <a:ext uri="{9D8B030D-6E8A-4147-A177-3AD203B41FA5}">
                      <a16:colId xmlns:a16="http://schemas.microsoft.com/office/drawing/2014/main" val="1452981930"/>
                    </a:ext>
                  </a:extLst>
                </a:gridCol>
                <a:gridCol w="1319753">
                  <a:extLst>
                    <a:ext uri="{9D8B030D-6E8A-4147-A177-3AD203B41FA5}">
                      <a16:colId xmlns:a16="http://schemas.microsoft.com/office/drawing/2014/main" val="402071735"/>
                    </a:ext>
                  </a:extLst>
                </a:gridCol>
                <a:gridCol w="1319753">
                  <a:extLst>
                    <a:ext uri="{9D8B030D-6E8A-4147-A177-3AD203B41FA5}">
                      <a16:colId xmlns:a16="http://schemas.microsoft.com/office/drawing/2014/main" val="2905334607"/>
                    </a:ext>
                  </a:extLst>
                </a:gridCol>
                <a:gridCol w="1319753">
                  <a:extLst>
                    <a:ext uri="{9D8B030D-6E8A-4147-A177-3AD203B41FA5}">
                      <a16:colId xmlns:a16="http://schemas.microsoft.com/office/drawing/2014/main" val="1564561807"/>
                    </a:ext>
                  </a:extLst>
                </a:gridCol>
              </a:tblGrid>
              <a:tr h="568090"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 b="1"/>
                        <a:t>担当</a:t>
                      </a:r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4/23 4</a:t>
                      </a:r>
                      <a:r>
                        <a:rPr lang="ja-JP" altLang="en-US" sz="1400" b="1"/>
                        <a:t>限</a:t>
                      </a:r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4/30 3</a:t>
                      </a:r>
                      <a:r>
                        <a:rPr lang="ja-JP" altLang="en-US" sz="1400" b="1"/>
                        <a:t>限</a:t>
                      </a:r>
                      <a:endParaRPr lang="zh-CN" altLang="en-US" sz="1400" b="1"/>
                    </a:p>
                    <a:p>
                      <a:pPr algn="ctr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4/30 4</a:t>
                      </a:r>
                      <a:r>
                        <a:rPr lang="ja-JP" altLang="en-US" sz="1400" b="1"/>
                        <a:t>限</a:t>
                      </a:r>
                      <a:endParaRPr lang="zh-CN" altLang="en-US" sz="1400" b="1"/>
                    </a:p>
                    <a:p>
                      <a:pPr algn="ctr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5/7 3</a:t>
                      </a:r>
                      <a:r>
                        <a:rPr lang="ja-JP" altLang="en-US" sz="1400" b="1"/>
                        <a:t>限</a:t>
                      </a:r>
                      <a:endParaRPr lang="zh-CN" altLang="en-US" sz="1400" b="1"/>
                    </a:p>
                    <a:p>
                      <a:pPr algn="ctr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5/7 4</a:t>
                      </a:r>
                      <a:r>
                        <a:rPr lang="ja-JP" altLang="en-US" sz="1400" b="1"/>
                        <a:t>限</a:t>
                      </a:r>
                      <a:endParaRPr lang="zh-CN" altLang="en-US" sz="1400" b="1"/>
                    </a:p>
                    <a:p>
                      <a:pPr algn="ctr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5/14 3</a:t>
                      </a:r>
                      <a:r>
                        <a:rPr lang="ja-JP" altLang="en-US" sz="1400" b="1"/>
                        <a:t>限</a:t>
                      </a:r>
                      <a:endParaRPr lang="zh-CN" altLang="en-US" sz="1400" b="1"/>
                    </a:p>
                    <a:p>
                      <a:pPr algn="ctr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5/14 4</a:t>
                      </a:r>
                      <a:r>
                        <a:rPr lang="ja-JP" altLang="en-US" sz="1400" b="1"/>
                        <a:t>限</a:t>
                      </a:r>
                      <a:endParaRPr lang="zh-CN" altLang="en-US" sz="1400" b="1"/>
                    </a:p>
                    <a:p>
                      <a:pPr algn="ctr"/>
                      <a:endParaRPr lang="zh-CN" altLang="en-US" sz="1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763900"/>
                  </a:ext>
                </a:extLst>
              </a:tr>
              <a:tr h="10304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b="1" dirty="0"/>
                        <a:t>LINE Message API</a:t>
                      </a:r>
                      <a:r>
                        <a:rPr lang="ja-JP" altLang="en-US" sz="1400" b="1"/>
                        <a:t>のデータ送受信テスト</a:t>
                      </a:r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altLang="ja-JP" sz="1400" b="1"/>
                    </a:p>
                    <a:p>
                      <a:pPr algn="l"/>
                      <a:r>
                        <a:rPr lang="ja-JP" altLang="en-US" sz="1400" b="1"/>
                        <a:t>シュコウナン</a:t>
                      </a:r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74410"/>
                  </a:ext>
                </a:extLst>
              </a:tr>
              <a:tr h="10172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1"/>
                        <a:t>スプレッドシートの設定内容の入出力テスト</a:t>
                      </a:r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400" b="1" dirty="0" err="1"/>
                        <a:t>山川</a:t>
                      </a:r>
                      <a:r>
                        <a:rPr lang="en-US" altLang="zh-CN" sz="1400" b="1" dirty="0"/>
                        <a:t> 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13442"/>
                  </a:ext>
                </a:extLst>
              </a:tr>
              <a:tr h="1070125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400" b="1"/>
                        <a:t>時間管理プログラムテスト</a:t>
                      </a:r>
                      <a:endParaRPr lang="en-US" altLang="ja-JP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b="1" i="0" u="none" strike="noStrike" noProof="0" dirty="0" err="1">
                          <a:solidFill>
                            <a:srgbClr val="000000"/>
                          </a:solidFill>
                          <a:latin typeface="等线"/>
                        </a:rPr>
                        <a:t>早野</a:t>
                      </a:r>
                      <a:r>
                        <a:rPr lang="en-US" sz="1400" b="1" i="0" u="none" strike="noStrike" noProof="0" dirty="0">
                          <a:solidFill>
                            <a:srgbClr val="000000"/>
                          </a:solidFill>
                          <a:latin typeface="等线"/>
                        </a:rPr>
                        <a:t> </a:t>
                      </a:r>
                      <a:r>
                        <a:rPr lang="en-US" sz="1400" b="1" i="0" u="none" strike="noStrike" noProof="0" dirty="0" err="1">
                          <a:solidFill>
                            <a:srgbClr val="000000"/>
                          </a:solidFill>
                          <a:latin typeface="等线"/>
                        </a:rPr>
                        <a:t>友喜</a:t>
                      </a:r>
                      <a:endParaRPr lang="ja-JP" alt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167478"/>
                  </a:ext>
                </a:extLst>
              </a:tr>
              <a:tr h="10701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1"/>
                        <a:t>エアコンの温度変更テスト</a:t>
                      </a:r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b="1" i="0" u="none" strike="noStrike" noProof="0" dirty="0" err="1">
                          <a:solidFill>
                            <a:srgbClr val="000000"/>
                          </a:solidFill>
                          <a:latin typeface="等线"/>
                        </a:rPr>
                        <a:t>早野</a:t>
                      </a:r>
                      <a:r>
                        <a:rPr lang="en-US" sz="1400" b="1" i="0" u="none" strike="noStrike" noProof="0" dirty="0">
                          <a:solidFill>
                            <a:srgbClr val="000000"/>
                          </a:solidFill>
                          <a:latin typeface="等线"/>
                        </a:rPr>
                        <a:t> </a:t>
                      </a:r>
                      <a:r>
                        <a:rPr lang="en-US" sz="1400" b="1" i="0" u="none" strike="noStrike" noProof="0" dirty="0" err="1">
                          <a:solidFill>
                            <a:srgbClr val="000000"/>
                          </a:solidFill>
                          <a:latin typeface="等线"/>
                        </a:rPr>
                        <a:t>友喜</a:t>
                      </a:r>
                      <a:endParaRPr lang="ja-JP" alt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603957"/>
                  </a:ext>
                </a:extLst>
              </a:tr>
              <a:tr h="7926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1"/>
                        <a:t>システムテスト</a:t>
                      </a:r>
                      <a:endParaRPr lang="zh-CN" altLang="en-US" sz="1400" b="1"/>
                    </a:p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400" b="1" i="0" u="none" strike="noStrike" noProof="0">
                          <a:solidFill>
                            <a:srgbClr val="000000"/>
                          </a:solidFill>
                          <a:latin typeface="游ゴシック"/>
                          <a:ea typeface="游ゴシック"/>
                        </a:rPr>
                        <a:t>シュコウナン</a:t>
                      </a:r>
                      <a:endParaRPr lang="en-US" sz="1400" b="0" i="0" u="none" strike="noStrike" noProof="0">
                        <a:solidFill>
                          <a:srgbClr val="000000"/>
                        </a:solidFill>
                        <a:latin typeface="游ゴシック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noProof="0" dirty="0" err="1">
                          <a:solidFill>
                            <a:srgbClr val="000000"/>
                          </a:solidFill>
                          <a:latin typeface="Corbel"/>
                        </a:rPr>
                        <a:t>早野</a:t>
                      </a:r>
                      <a:r>
                        <a:rPr lang="en-US" sz="1400" b="1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lang="en-US" sz="1400" b="1" i="0" u="none" strike="noStrike" noProof="0" dirty="0" err="1">
                          <a:solidFill>
                            <a:srgbClr val="000000"/>
                          </a:solidFill>
                          <a:latin typeface="Corbel"/>
                        </a:rPr>
                        <a:t>友喜</a:t>
                      </a:r>
                      <a:endParaRPr lang="en-US" dirty="0" err="1"/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ja-JP" sz="1400" b="1" dirty="0" err="1"/>
                        <a:t>山川</a:t>
                      </a:r>
                      <a:r>
                        <a:rPr lang="en-US" altLang="ja-JP" sz="1400" b="1" dirty="0"/>
                        <a:t> 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383648"/>
                  </a:ext>
                </a:extLst>
              </a:tr>
              <a:tr h="1070125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成果発表資料作成</a:t>
                      </a:r>
                      <a:endParaRPr lang="zh-CN" altLang="en-US" sz="1400" b="1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dirty="0" err="1"/>
                        <a:t>茅切</a:t>
                      </a:r>
                      <a:r>
                        <a:rPr lang="en-US" altLang="zh-CN" sz="1400" b="1" dirty="0"/>
                        <a:t> </a:t>
                      </a:r>
                      <a:r>
                        <a:rPr lang="en-US" altLang="zh-CN" sz="1400" b="1" dirty="0" err="1"/>
                        <a:t>優多朗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808029"/>
                  </a:ext>
                </a:extLst>
              </a:tr>
            </a:tbl>
          </a:graphicData>
        </a:graphic>
      </p:graphicFrame>
      <p:sp>
        <p:nvSpPr>
          <p:cNvPr id="9" name="箭头: 右 8">
            <a:extLst>
              <a:ext uri="{FF2B5EF4-FFF2-40B4-BE49-F238E27FC236}">
                <a16:creationId xmlns:a16="http://schemas.microsoft.com/office/drawing/2014/main" id="{10759D9E-7887-42B9-F32A-8083F872991C}"/>
              </a:ext>
            </a:extLst>
          </p:cNvPr>
          <p:cNvSpPr/>
          <p:nvPr/>
        </p:nvSpPr>
        <p:spPr>
          <a:xfrm>
            <a:off x="6738745" y="1119338"/>
            <a:ext cx="2607792" cy="1158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33699C44-19A8-E053-D127-83E551E817C7}"/>
              </a:ext>
            </a:extLst>
          </p:cNvPr>
          <p:cNvSpPr/>
          <p:nvPr/>
        </p:nvSpPr>
        <p:spPr>
          <a:xfrm>
            <a:off x="6741096" y="1985128"/>
            <a:ext cx="2598933" cy="14240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DE2174F1-4721-0ED1-CC91-54973DD7D389}"/>
              </a:ext>
            </a:extLst>
          </p:cNvPr>
          <p:cNvSpPr/>
          <p:nvPr/>
        </p:nvSpPr>
        <p:spPr>
          <a:xfrm>
            <a:off x="6737350" y="3023308"/>
            <a:ext cx="1270215" cy="18913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6618C805-6E75-057A-2B88-C92A1145171A}"/>
              </a:ext>
            </a:extLst>
          </p:cNvPr>
          <p:cNvSpPr/>
          <p:nvPr/>
        </p:nvSpPr>
        <p:spPr>
          <a:xfrm>
            <a:off x="2756708" y="5915405"/>
            <a:ext cx="9142892" cy="305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3B06DF35-7C88-41D8-D2AA-6B6082A66343}"/>
              </a:ext>
            </a:extLst>
          </p:cNvPr>
          <p:cNvSpPr/>
          <p:nvPr/>
        </p:nvSpPr>
        <p:spPr>
          <a:xfrm>
            <a:off x="9451299" y="5085774"/>
            <a:ext cx="1217718" cy="2094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8EE1D99A-9CA1-8BD7-3B52-513062616142}"/>
              </a:ext>
            </a:extLst>
          </p:cNvPr>
          <p:cNvSpPr/>
          <p:nvPr/>
        </p:nvSpPr>
        <p:spPr>
          <a:xfrm>
            <a:off x="8044755" y="4141434"/>
            <a:ext cx="1286709" cy="17289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71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0E1544-645B-009D-2CD2-5EEF9BCD0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システムの概要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728CA1-8C16-2BA8-B37B-D14C4B322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710" y="2688033"/>
            <a:ext cx="11907110" cy="6817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" indent="0">
              <a:buNone/>
            </a:pPr>
            <a:r>
              <a:rPr lang="ja-JP" altLang="en-US" sz="2000">
                <a:ea typeface="ＭＳ ゴシック"/>
              </a:rPr>
              <a:t>ユーザーはスマホで</a:t>
            </a:r>
            <a:r>
              <a:rPr lang="en-US" altLang="ja-JP" sz="2000" dirty="0" err="1">
                <a:ea typeface="ＭＳ ゴシック"/>
              </a:rPr>
              <a:t>LINEbot</a:t>
            </a:r>
            <a:r>
              <a:rPr lang="ja-JP" altLang="en-US" sz="2000">
                <a:ea typeface="ＭＳ ゴシック"/>
              </a:rPr>
              <a:t>を用いてエアコンの一時間単位の温度設定ができる</a:t>
            </a:r>
            <a:endParaRPr lang="en-US" altLang="ja-JP" sz="2000">
              <a:ea typeface="ＭＳ ゴシック"/>
            </a:endParaRPr>
          </a:p>
          <a:p>
            <a:pPr marL="45720" indent="0">
              <a:buNone/>
            </a:pPr>
            <a:endParaRPr kumimoji="1" lang="ja-JP" altLang="en-US"/>
          </a:p>
        </p:txBody>
      </p:sp>
      <p:pic>
        <p:nvPicPr>
          <p:cNvPr id="6" name="図 5" descr="アイコン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796D9760-90D6-35D3-AF1A-37FAA51A2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9596" y="3367446"/>
            <a:ext cx="2943227" cy="2880954"/>
          </a:xfrm>
          <a:prstGeom prst="rect">
            <a:avLst/>
          </a:prstGeom>
          <a:noFill/>
        </p:spPr>
      </p:pic>
      <p:pic>
        <p:nvPicPr>
          <p:cNvPr id="8" name="図 7" descr="アイコン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7F683415-0C61-7512-9DC6-98CC32288E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0149" y="3881416"/>
            <a:ext cx="1943101" cy="1634004"/>
          </a:xfrm>
          <a:prstGeom prst="rect">
            <a:avLst/>
          </a:prstGeom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EBA393C5-21A9-9C6F-0856-1DC7382DB172}"/>
              </a:ext>
            </a:extLst>
          </p:cNvPr>
          <p:cNvCxnSpPr>
            <a:cxnSpLocks/>
          </p:cNvCxnSpPr>
          <p:nvPr/>
        </p:nvCxnSpPr>
        <p:spPr>
          <a:xfrm>
            <a:off x="2958463" y="4828032"/>
            <a:ext cx="1188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7C8083E-46F8-7DF8-4E5B-69333D5ACBDD}"/>
              </a:ext>
            </a:extLst>
          </p:cNvPr>
          <p:cNvSpPr txBox="1"/>
          <p:nvPr/>
        </p:nvSpPr>
        <p:spPr>
          <a:xfrm>
            <a:off x="2962473" y="4134295"/>
            <a:ext cx="1329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>
                <a:solidFill>
                  <a:schemeClr val="accent1"/>
                </a:solidFill>
              </a:rPr>
              <a:t>17</a:t>
            </a:r>
            <a:r>
              <a:rPr kumimoji="1" lang="ja-JP" altLang="en-US" sz="1400">
                <a:solidFill>
                  <a:schemeClr val="accent1"/>
                </a:solidFill>
              </a:rPr>
              <a:t>：</a:t>
            </a:r>
            <a:r>
              <a:rPr kumimoji="1" lang="en-US" altLang="ja-JP" sz="1400">
                <a:solidFill>
                  <a:schemeClr val="accent1"/>
                </a:solidFill>
              </a:rPr>
              <a:t>00</a:t>
            </a:r>
            <a:r>
              <a:rPr kumimoji="1" lang="ja-JP" altLang="en-US" sz="1400">
                <a:solidFill>
                  <a:schemeClr val="accent1"/>
                </a:solidFill>
              </a:rPr>
              <a:t>に</a:t>
            </a:r>
            <a:r>
              <a:rPr kumimoji="1" lang="en-US" altLang="ja-JP" sz="1400">
                <a:solidFill>
                  <a:schemeClr val="accent1"/>
                </a:solidFill>
              </a:rPr>
              <a:t>26</a:t>
            </a:r>
            <a:r>
              <a:rPr kumimoji="1" lang="ja-JP" altLang="en-US" sz="1400">
                <a:solidFill>
                  <a:schemeClr val="accent1"/>
                </a:solidFill>
              </a:rPr>
              <a:t>℃</a:t>
            </a:r>
            <a:endParaRPr kumimoji="1" lang="en-US" altLang="ja-JP" sz="1400">
              <a:solidFill>
                <a:schemeClr val="accent1"/>
              </a:solidFill>
            </a:endParaRPr>
          </a:p>
          <a:p>
            <a:r>
              <a:rPr kumimoji="1" lang="en-US" altLang="ja-JP" sz="1400">
                <a:solidFill>
                  <a:schemeClr val="accent1"/>
                </a:solidFill>
              </a:rPr>
              <a:t>3</a:t>
            </a:r>
            <a:r>
              <a:rPr kumimoji="1" lang="ja-JP" altLang="en-US" sz="1400">
                <a:solidFill>
                  <a:schemeClr val="accent1"/>
                </a:solidFill>
              </a:rPr>
              <a:t>：</a:t>
            </a:r>
            <a:r>
              <a:rPr kumimoji="1" lang="en-US" altLang="ja-JP" sz="1400">
                <a:solidFill>
                  <a:schemeClr val="accent1"/>
                </a:solidFill>
              </a:rPr>
              <a:t>00</a:t>
            </a:r>
            <a:r>
              <a:rPr kumimoji="1" lang="ja-JP" altLang="en-US" sz="1400">
                <a:solidFill>
                  <a:schemeClr val="accent1"/>
                </a:solidFill>
              </a:rPr>
              <a:t>に</a:t>
            </a:r>
            <a:r>
              <a:rPr kumimoji="1" lang="en-US" altLang="ja-JP" sz="1400">
                <a:solidFill>
                  <a:schemeClr val="accent1"/>
                </a:solidFill>
              </a:rPr>
              <a:t>28</a:t>
            </a:r>
            <a:r>
              <a:rPr kumimoji="1" lang="ja-JP" altLang="en-US" sz="1400">
                <a:solidFill>
                  <a:schemeClr val="accent1"/>
                </a:solidFill>
              </a:rPr>
              <a:t>℃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6E396113-D428-EB0F-21EE-55FA17BC8669}"/>
              </a:ext>
            </a:extLst>
          </p:cNvPr>
          <p:cNvSpPr/>
          <p:nvPr/>
        </p:nvSpPr>
        <p:spPr>
          <a:xfrm>
            <a:off x="2958462" y="4134295"/>
            <a:ext cx="1212795" cy="56412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7A147AC-7D86-F7F4-9036-D4329BEB43CB}"/>
              </a:ext>
            </a:extLst>
          </p:cNvPr>
          <p:cNvSpPr txBox="1"/>
          <p:nvPr/>
        </p:nvSpPr>
        <p:spPr>
          <a:xfrm>
            <a:off x="6732547" y="4105596"/>
            <a:ext cx="2366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>
                <a:solidFill>
                  <a:schemeClr val="accent1"/>
                </a:solidFill>
              </a:rPr>
              <a:t>17</a:t>
            </a:r>
            <a:r>
              <a:rPr kumimoji="1" lang="ja-JP" altLang="en-US" sz="1400">
                <a:solidFill>
                  <a:schemeClr val="accent1"/>
                </a:solidFill>
              </a:rPr>
              <a:t>：</a:t>
            </a:r>
            <a:r>
              <a:rPr kumimoji="1" lang="en-US" altLang="ja-JP" sz="1400">
                <a:solidFill>
                  <a:schemeClr val="accent1"/>
                </a:solidFill>
              </a:rPr>
              <a:t>00</a:t>
            </a:r>
            <a:r>
              <a:rPr kumimoji="1" lang="ja-JP" altLang="en-US" sz="1400">
                <a:solidFill>
                  <a:schemeClr val="accent1"/>
                </a:solidFill>
              </a:rPr>
              <a:t>になると</a:t>
            </a:r>
            <a:r>
              <a:rPr kumimoji="1" lang="en-US" altLang="ja-JP" sz="1400">
                <a:solidFill>
                  <a:schemeClr val="accent1"/>
                </a:solidFill>
              </a:rPr>
              <a:t>26</a:t>
            </a:r>
            <a:r>
              <a:rPr kumimoji="1" lang="ja-JP" altLang="en-US" sz="1400">
                <a:solidFill>
                  <a:schemeClr val="accent1"/>
                </a:solidFill>
              </a:rPr>
              <a:t>℃で稼働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4FD1803-DFBD-80BF-436C-62903A6ACCA1}"/>
              </a:ext>
            </a:extLst>
          </p:cNvPr>
          <p:cNvSpPr txBox="1"/>
          <p:nvPr/>
        </p:nvSpPr>
        <p:spPr>
          <a:xfrm>
            <a:off x="6801705" y="4288183"/>
            <a:ext cx="2297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>
                <a:solidFill>
                  <a:schemeClr val="accent1"/>
                </a:solidFill>
              </a:rPr>
              <a:t>3</a:t>
            </a:r>
            <a:r>
              <a:rPr kumimoji="1" lang="ja-JP" altLang="en-US" sz="1400">
                <a:solidFill>
                  <a:schemeClr val="accent1"/>
                </a:solidFill>
              </a:rPr>
              <a:t>：</a:t>
            </a:r>
            <a:r>
              <a:rPr kumimoji="1" lang="en-US" altLang="ja-JP" sz="1400">
                <a:solidFill>
                  <a:schemeClr val="accent1"/>
                </a:solidFill>
              </a:rPr>
              <a:t>00</a:t>
            </a:r>
            <a:r>
              <a:rPr kumimoji="1" lang="ja-JP" altLang="en-US" sz="1400">
                <a:solidFill>
                  <a:schemeClr val="accent1"/>
                </a:solidFill>
              </a:rPr>
              <a:t>になると</a:t>
            </a:r>
            <a:r>
              <a:rPr kumimoji="1" lang="en-US" altLang="ja-JP" sz="1400">
                <a:solidFill>
                  <a:schemeClr val="accent1"/>
                </a:solidFill>
              </a:rPr>
              <a:t>28</a:t>
            </a:r>
            <a:r>
              <a:rPr kumimoji="1" lang="ja-JP" altLang="en-US" sz="1400">
                <a:solidFill>
                  <a:schemeClr val="accent1"/>
                </a:solidFill>
              </a:rPr>
              <a:t>℃に変更</a:t>
            </a: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6B6E292D-292B-919D-D24E-A543C0EB3E8D}"/>
              </a:ext>
            </a:extLst>
          </p:cNvPr>
          <p:cNvCxnSpPr>
            <a:cxnSpLocks/>
          </p:cNvCxnSpPr>
          <p:nvPr/>
        </p:nvCxnSpPr>
        <p:spPr>
          <a:xfrm>
            <a:off x="6829936" y="4779248"/>
            <a:ext cx="22410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06B5C526-56B6-71A6-FB1F-29136D0EE568}"/>
              </a:ext>
            </a:extLst>
          </p:cNvPr>
          <p:cNvSpPr/>
          <p:nvPr/>
        </p:nvSpPr>
        <p:spPr>
          <a:xfrm>
            <a:off x="6732548" y="4105596"/>
            <a:ext cx="2297527" cy="55191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85C61B-A98C-BCC9-F30A-66E67889EA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3057" y="3984220"/>
            <a:ext cx="1654027" cy="165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859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52418B-ACE1-10AA-8676-829E031BB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要求仕様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C968ED-6966-E860-DD5D-3B1B03784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497788"/>
            <a:ext cx="7662903" cy="624328"/>
          </a:xfrm>
        </p:spPr>
        <p:txBody>
          <a:bodyPr/>
          <a:lstStyle/>
          <a:p>
            <a:pPr marL="45720" indent="0">
              <a:buNone/>
            </a:pPr>
            <a:r>
              <a:rPr kumimoji="1" lang="ja-JP" altLang="en-US">
                <a:latin typeface="+mn-ea"/>
              </a:rPr>
              <a:t>・ユーザーは</a:t>
            </a:r>
            <a:r>
              <a:rPr kumimoji="1" lang="en-US" altLang="ja-JP" err="1">
                <a:latin typeface="+mn-ea"/>
              </a:rPr>
              <a:t>LINEbot</a:t>
            </a:r>
            <a:r>
              <a:rPr kumimoji="1" lang="ja-JP" altLang="en-US">
                <a:latin typeface="+mn-ea"/>
              </a:rPr>
              <a:t>を用いて、</a:t>
            </a:r>
            <a:r>
              <a:rPr lang="ja-JP" altLang="en-US">
                <a:latin typeface="+mn-ea"/>
              </a:rPr>
              <a:t>エアコンを制御できる</a:t>
            </a:r>
            <a:endParaRPr lang="en-US" altLang="ja-JP">
              <a:latin typeface="+mn-ea"/>
            </a:endParaRPr>
          </a:p>
          <a:p>
            <a:pPr marL="45720" indent="0">
              <a:buNone/>
            </a:pP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71A39E6-EC97-FE66-A98A-AD39B5A66C39}"/>
              </a:ext>
            </a:extLst>
          </p:cNvPr>
          <p:cNvSpPr txBox="1"/>
          <p:nvPr/>
        </p:nvSpPr>
        <p:spPr>
          <a:xfrm>
            <a:off x="1089212" y="4058078"/>
            <a:ext cx="7591825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ja-JP" altLang="en-US" sz="2200">
                <a:solidFill>
                  <a:schemeClr val="accent1"/>
                </a:solidFill>
                <a:ea typeface="ＭＳ ゴシック"/>
              </a:rPr>
              <a:t>・１時間単位で温度が設定できる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DAE7E5F-A687-D7FF-F04B-5144A4D48BF8}"/>
              </a:ext>
            </a:extLst>
          </p:cNvPr>
          <p:cNvSpPr txBox="1"/>
          <p:nvPr/>
        </p:nvSpPr>
        <p:spPr>
          <a:xfrm>
            <a:off x="1143000" y="5424927"/>
            <a:ext cx="98755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200">
                <a:solidFill>
                  <a:schemeClr val="accent1"/>
                </a:solidFill>
              </a:rPr>
              <a:t>・設定したスケジュールは</a:t>
            </a:r>
            <a:r>
              <a:rPr kumimoji="1" lang="en-US" altLang="ja-JP" sz="2200">
                <a:solidFill>
                  <a:schemeClr val="accent1"/>
                </a:solidFill>
              </a:rPr>
              <a:t>LINE</a:t>
            </a:r>
            <a:r>
              <a:rPr kumimoji="1" lang="ja-JP" altLang="en-US" sz="2200">
                <a:solidFill>
                  <a:schemeClr val="accent1"/>
                </a:solidFill>
              </a:rPr>
              <a:t>のトーク履歴から確認できる</a:t>
            </a:r>
          </a:p>
        </p:txBody>
      </p:sp>
      <p:pic>
        <p:nvPicPr>
          <p:cNvPr id="7" name="図 6" descr="図形, アイコン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E0BD4E03-E990-7A1A-F8A5-F6CB573202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903" y="3230870"/>
            <a:ext cx="1380861" cy="1380861"/>
          </a:xfrm>
          <a:prstGeom prst="rect">
            <a:avLst/>
          </a:prstGeom>
        </p:spPr>
      </p:pic>
      <p:pic>
        <p:nvPicPr>
          <p:cNvPr id="8" name="図 7" descr="図形, アイコン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D1AD8DA0-264B-DAC7-3C51-E4A5C1521E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64204" y="4611731"/>
            <a:ext cx="1508631" cy="1380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640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7D668B-0259-DE81-7B2A-60BE3FAAF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想定する利用者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61E779-0A8F-50FE-176E-607907219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63803"/>
            <a:ext cx="9872871" cy="4038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" indent="0">
              <a:buNone/>
            </a:pPr>
            <a:r>
              <a:rPr kumimoji="1" lang="ja-JP" altLang="en-US"/>
              <a:t>・家の外からエアコンの操作をしたい人</a:t>
            </a:r>
            <a:endParaRPr kumimoji="1" lang="en-US" altLang="ja-JP"/>
          </a:p>
          <a:p>
            <a:pPr marL="45720" indent="0">
              <a:buNone/>
            </a:pPr>
            <a:endParaRPr lang="en-US" altLang="ja-JP"/>
          </a:p>
          <a:p>
            <a:pPr marL="45720" indent="0">
              <a:buNone/>
            </a:pPr>
            <a:endParaRPr lang="en-US" altLang="ja-JP"/>
          </a:p>
          <a:p>
            <a:pPr marL="45720" indent="0">
              <a:buNone/>
            </a:pPr>
            <a:r>
              <a:rPr kumimoji="1" lang="ja-JP" altLang="en-US"/>
              <a:t>・睡眠環境にこだわりたい人</a:t>
            </a:r>
            <a:endParaRPr kumimoji="1" lang="en-US" altLang="ja-JP"/>
          </a:p>
          <a:p>
            <a:pPr marL="45720" indent="0">
              <a:buNone/>
            </a:pPr>
            <a:endParaRPr lang="en-US" altLang="ja-JP"/>
          </a:p>
          <a:p>
            <a:pPr marL="45720" indent="0">
              <a:buNone/>
            </a:pPr>
            <a:endParaRPr lang="en-US" altLang="ja-JP"/>
          </a:p>
          <a:p>
            <a:pPr marL="45720" indent="0">
              <a:buNone/>
            </a:pPr>
            <a:r>
              <a:rPr kumimoji="1" lang="ja-JP" altLang="en-US">
                <a:ea typeface="ＭＳ ゴシック"/>
              </a:rPr>
              <a:t>・日々のエアコンの温度設定がめんどくさい人</a:t>
            </a:r>
            <a:endParaRPr lang="ja-JP" altLang="en-US">
              <a:ea typeface="ＭＳ ゴシック"/>
            </a:endParaRPr>
          </a:p>
        </p:txBody>
      </p:sp>
      <p:pic>
        <p:nvPicPr>
          <p:cNvPr id="5" name="図 4" descr="アイコン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5B88F222-F706-9CF7-D7A5-8E309BF8B1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78" y="1260551"/>
            <a:ext cx="1964390" cy="1964390"/>
          </a:xfrm>
          <a:prstGeom prst="rect">
            <a:avLst/>
          </a:prstGeom>
        </p:spPr>
      </p:pic>
      <p:pic>
        <p:nvPicPr>
          <p:cNvPr id="7" name="図 6" descr="アイコン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0D8E3523-A9D4-5EB3-D82B-04E4EE0B6B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881" y="2707502"/>
            <a:ext cx="1664714" cy="1664714"/>
          </a:xfrm>
          <a:prstGeom prst="rect">
            <a:avLst/>
          </a:prstGeom>
        </p:spPr>
      </p:pic>
      <p:pic>
        <p:nvPicPr>
          <p:cNvPr id="9" name="図 8" descr="時計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F8C32394-C20E-C10F-7BFA-40780F8283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183" y="4283579"/>
            <a:ext cx="1964390" cy="196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284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0C4F1C3-3ADD-491F-8C66-57912A242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323FE0-DFB0-4368-A3C2-FC1402A98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4BCA77F-6A46-46C1-822E-DF8DB6F08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0513689-D00A-4D15-B8A3-AA50EC4B2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0DD25F5-9AC2-5A28-1E1B-AD316510F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7040" y="2737493"/>
            <a:ext cx="8640201" cy="13957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kumimoji="1" lang="ja-JP" altLang="en-US" sz="8800" b="1" cap="all">
                <a:solidFill>
                  <a:schemeClr val="tx1"/>
                </a:solidFill>
                <a:ea typeface="ＭＳ ゴシック"/>
              </a:rPr>
              <a:t>設計</a:t>
            </a:r>
          </a:p>
        </p:txBody>
      </p:sp>
    </p:spTree>
    <p:extLst>
      <p:ext uri="{BB962C8B-B14F-4D97-AF65-F5344CB8AC3E}">
        <p14:creationId xmlns:p14="http://schemas.microsoft.com/office/powerpoint/2010/main" val="37767033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62C3-211F-1716-5EBD-E88201E85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186" y="364210"/>
            <a:ext cx="9875520" cy="1356360"/>
          </a:xfrm>
        </p:spPr>
        <p:txBody>
          <a:bodyPr/>
          <a:lstStyle/>
          <a:p>
            <a:r>
              <a:rPr lang="ja-JP" altLang="en-US"/>
              <a:t>システム処理の流れ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1237F1F-16F8-C6EE-6D26-98F24A112B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152" y="1502044"/>
            <a:ext cx="1533041" cy="148138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08754E-194B-2D52-2EAE-606DCE360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2518" y="2672571"/>
            <a:ext cx="1706589" cy="16678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1C94BB-65C9-79D1-28BE-D2C9EA3477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402" y="4519531"/>
            <a:ext cx="1421162" cy="16676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832B72-2F15-CFFF-AF8D-0B2E0134A1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6766" y="5012409"/>
            <a:ext cx="2218841" cy="1818468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781D60-6420-356B-FA65-5FEF34AE807C}"/>
              </a:ext>
            </a:extLst>
          </p:cNvPr>
          <p:cNvCxnSpPr/>
          <p:nvPr/>
        </p:nvCxnSpPr>
        <p:spPr>
          <a:xfrm flipH="1">
            <a:off x="1683825" y="2816936"/>
            <a:ext cx="2825" cy="15496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7B0536C-D446-BA64-CA79-96D2CA6D0527}"/>
              </a:ext>
            </a:extLst>
          </p:cNvPr>
          <p:cNvSpPr txBox="1"/>
          <p:nvPr/>
        </p:nvSpPr>
        <p:spPr>
          <a:xfrm>
            <a:off x="1678983" y="3017520"/>
            <a:ext cx="247024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2000">
                <a:solidFill>
                  <a:schemeClr val="accent1"/>
                </a:solidFill>
                <a:latin typeface="MS Gothic"/>
                <a:ea typeface="MS Gothic"/>
              </a:rPr>
              <a:t>時間と温度の指示</a:t>
            </a:r>
            <a:endParaRPr lang="ja-JP">
              <a:solidFill>
                <a:schemeClr val="accent1"/>
              </a:solidFill>
              <a:ea typeface="ＭＳ ゴシック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142A9C-1DEC-D49F-C9C2-80609D6A8874}"/>
              </a:ext>
            </a:extLst>
          </p:cNvPr>
          <p:cNvCxnSpPr/>
          <p:nvPr/>
        </p:nvCxnSpPr>
        <p:spPr>
          <a:xfrm flipV="1">
            <a:off x="2554939" y="4007323"/>
            <a:ext cx="2269026" cy="12871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6BBD6D9-8996-2700-54B7-3319DCBF3D48}"/>
              </a:ext>
            </a:extLst>
          </p:cNvPr>
          <p:cNvSpPr txBox="1"/>
          <p:nvPr/>
        </p:nvSpPr>
        <p:spPr>
          <a:xfrm rot="19800000">
            <a:off x="2725859" y="4658717"/>
            <a:ext cx="248986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2000">
                <a:solidFill>
                  <a:schemeClr val="accent1"/>
                </a:solidFill>
                <a:ea typeface="ＭＳ ゴシック"/>
              </a:rPr>
              <a:t>時間と温度の情報</a:t>
            </a:r>
            <a:endParaRPr lang="en-US" sz="2000">
              <a:solidFill>
                <a:schemeClr val="accent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1DAC79-1C15-04B5-8299-77DB4BDAEF79}"/>
              </a:ext>
            </a:extLst>
          </p:cNvPr>
          <p:cNvSpPr/>
          <p:nvPr/>
        </p:nvSpPr>
        <p:spPr>
          <a:xfrm>
            <a:off x="9201735" y="2762620"/>
            <a:ext cx="1351380" cy="66559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/>
                </a:solidFill>
              </a:rPr>
              <a:t>Date()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3B92C74-F00E-2484-9573-5951F4B95521}"/>
              </a:ext>
            </a:extLst>
          </p:cNvPr>
          <p:cNvCxnSpPr/>
          <p:nvPr/>
        </p:nvCxnSpPr>
        <p:spPr>
          <a:xfrm flipH="1">
            <a:off x="7105223" y="3081734"/>
            <a:ext cx="1888211" cy="232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C37156F-4C12-F65D-8DBB-5F8ADAB73F96}"/>
              </a:ext>
            </a:extLst>
          </p:cNvPr>
          <p:cNvSpPr txBox="1"/>
          <p:nvPr/>
        </p:nvSpPr>
        <p:spPr>
          <a:xfrm>
            <a:off x="7262184" y="3227891"/>
            <a:ext cx="155491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2000">
                <a:solidFill>
                  <a:schemeClr val="accent1"/>
                </a:solidFill>
                <a:ea typeface="ＭＳ ゴシック"/>
              </a:rPr>
              <a:t>日時の取得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431F985-1D04-6817-A912-D78B2B055CFB}"/>
              </a:ext>
            </a:extLst>
          </p:cNvPr>
          <p:cNvSpPr/>
          <p:nvPr/>
        </p:nvSpPr>
        <p:spPr>
          <a:xfrm>
            <a:off x="5288169" y="5350511"/>
            <a:ext cx="1229018" cy="113666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Remo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38A07F1-AEF2-E75F-F2FD-8C2F83374761}"/>
              </a:ext>
            </a:extLst>
          </p:cNvPr>
          <p:cNvCxnSpPr/>
          <p:nvPr/>
        </p:nvCxnSpPr>
        <p:spPr>
          <a:xfrm flipH="1">
            <a:off x="5841496" y="4371848"/>
            <a:ext cx="10390" cy="8784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4AA86F1-B4EE-C814-84D5-166B140627D5}"/>
              </a:ext>
            </a:extLst>
          </p:cNvPr>
          <p:cNvSpPr txBox="1"/>
          <p:nvPr/>
        </p:nvSpPr>
        <p:spPr>
          <a:xfrm>
            <a:off x="5848201" y="4606849"/>
            <a:ext cx="265871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2000">
                <a:solidFill>
                  <a:schemeClr val="accent1"/>
                </a:solidFill>
                <a:ea typeface="ＭＳ ゴシック"/>
              </a:rPr>
              <a:t>温度変更の指示</a:t>
            </a:r>
            <a:endParaRPr lang="en-US" sz="2000" dirty="0">
              <a:solidFill>
                <a:schemeClr val="accent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AAD7E9D-5A36-6C10-7013-6451F97D3764}"/>
              </a:ext>
            </a:extLst>
          </p:cNvPr>
          <p:cNvCxnSpPr/>
          <p:nvPr/>
        </p:nvCxnSpPr>
        <p:spPr>
          <a:xfrm>
            <a:off x="6765680" y="6108535"/>
            <a:ext cx="1752043" cy="120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2FFA64A-3202-9690-F295-B7203CFC4A5E}"/>
              </a:ext>
            </a:extLst>
          </p:cNvPr>
          <p:cNvSpPr txBox="1"/>
          <p:nvPr/>
        </p:nvSpPr>
        <p:spPr>
          <a:xfrm>
            <a:off x="6627792" y="5641350"/>
            <a:ext cx="201966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2000">
                <a:solidFill>
                  <a:schemeClr val="accent1"/>
                </a:solidFill>
                <a:ea typeface="ＭＳ ゴシック"/>
              </a:rPr>
              <a:t>温度変更の指示</a:t>
            </a:r>
            <a:endParaRPr lang="en-US" sz="2000">
              <a:solidFill>
                <a:schemeClr val="accent1"/>
              </a:solidFill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B7960528-B7A3-4675-2ACB-4F3B8434F26A}"/>
              </a:ext>
            </a:extLst>
          </p:cNvPr>
          <p:cNvCxnSpPr>
            <a:cxnSpLocks/>
          </p:cNvCxnSpPr>
          <p:nvPr/>
        </p:nvCxnSpPr>
        <p:spPr>
          <a:xfrm flipH="1">
            <a:off x="2579939" y="3840480"/>
            <a:ext cx="2120077" cy="11834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87EA23D-AA3B-FF4C-80FD-C0BD9BCC247F}"/>
              </a:ext>
            </a:extLst>
          </p:cNvPr>
          <p:cNvSpPr txBox="1"/>
          <p:nvPr/>
        </p:nvSpPr>
        <p:spPr>
          <a:xfrm rot="19827605">
            <a:off x="2178885" y="4002451"/>
            <a:ext cx="2756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accent1"/>
                </a:solidFill>
              </a:rPr>
              <a:t>温度変更のスケジュール</a:t>
            </a:r>
          </a:p>
        </p:txBody>
      </p:sp>
    </p:spTree>
    <p:extLst>
      <p:ext uri="{BB962C8B-B14F-4D97-AF65-F5344CB8AC3E}">
        <p14:creationId xmlns:p14="http://schemas.microsoft.com/office/powerpoint/2010/main" val="4018206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C0F9F-7B1F-AA81-E35C-2AA5B72BE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ゴシック"/>
              </a:rPr>
              <a:t>必要なモジュール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B6C30-566C-2433-B238-A6CA1C98D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2000" dirty="0">
                <a:latin typeface="MS Gothic"/>
                <a:ea typeface="游明朝"/>
              </a:rPr>
              <a:t>・LINE Message API</a:t>
            </a:r>
            <a:r>
              <a:rPr lang="ja-JP" altLang="en-US" sz="2000">
                <a:latin typeface="MS Gothic"/>
                <a:ea typeface="MS Gothic"/>
              </a:rPr>
              <a:t>のデータ送受信プログラム</a:t>
            </a:r>
            <a:endParaRPr lang="en-US" altLang="ja-JP" sz="2000">
              <a:latin typeface="MS Gothic"/>
              <a:ea typeface="MS Gothic"/>
            </a:endParaRPr>
          </a:p>
          <a:p>
            <a:pPr>
              <a:buNone/>
            </a:pPr>
            <a:endParaRPr lang="ja-JP" altLang="en-US" sz="2000" dirty="0">
              <a:latin typeface="MS Gothic"/>
              <a:ea typeface="MS Gothic"/>
            </a:endParaRPr>
          </a:p>
          <a:p>
            <a:pPr>
              <a:buNone/>
            </a:pPr>
            <a:r>
              <a:rPr lang="ja-JP" altLang="en-US" sz="2000">
                <a:latin typeface="MS Gothic"/>
                <a:ea typeface="MS Gothic"/>
              </a:rPr>
              <a:t>・スプレッドシートの設定内容の入出力プログラム</a:t>
            </a:r>
            <a:endParaRPr lang="en-US" altLang="ja-JP" sz="2000">
              <a:latin typeface="MS Gothic"/>
              <a:ea typeface="MS Gothic"/>
            </a:endParaRPr>
          </a:p>
          <a:p>
            <a:pPr>
              <a:buNone/>
            </a:pPr>
            <a:endParaRPr lang="ja-JP" altLang="en-US" sz="2000" dirty="0">
              <a:latin typeface="MS Gothic"/>
              <a:ea typeface="MS Gothic"/>
            </a:endParaRPr>
          </a:p>
          <a:p>
            <a:pPr>
              <a:buNone/>
            </a:pPr>
            <a:r>
              <a:rPr lang="ja-JP" altLang="en-US" sz="2000">
                <a:latin typeface="MS Gothic"/>
                <a:ea typeface="MS Gothic"/>
              </a:rPr>
              <a:t>・時間管理プログラム（現在時刻と設定時刻の照合する）</a:t>
            </a:r>
            <a:endParaRPr lang="en-US" altLang="ja-JP" sz="2000">
              <a:latin typeface="MS Gothic"/>
              <a:ea typeface="MS Gothic"/>
            </a:endParaRPr>
          </a:p>
          <a:p>
            <a:pPr>
              <a:buNone/>
            </a:pPr>
            <a:endParaRPr lang="ja-JP" altLang="en-US" sz="2000" dirty="0">
              <a:latin typeface="MS Gothic"/>
              <a:ea typeface="MS Gothic"/>
            </a:endParaRPr>
          </a:p>
          <a:p>
            <a:pPr>
              <a:buNone/>
            </a:pPr>
            <a:r>
              <a:rPr lang="ja-JP" altLang="en-US" sz="2000">
                <a:latin typeface="MS Gothic"/>
                <a:ea typeface="MS Gothic"/>
              </a:rPr>
              <a:t>・エアコンの温度変更プログラム</a:t>
            </a:r>
            <a:endParaRPr lang="en-US" sz="2000">
              <a:latin typeface="MS Gothic"/>
              <a:ea typeface="MS Gothic"/>
            </a:endParaRP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677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513689-D00A-4D15-B8A3-AA50EC4B2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B5D271B-A58B-5FFF-C363-1F401502B9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5900" y="2786794"/>
            <a:ext cx="8640201" cy="1292370"/>
          </a:xfrm>
        </p:spPr>
        <p:txBody>
          <a:bodyPr anchor="b">
            <a:normAutofit/>
          </a:bodyPr>
          <a:lstStyle/>
          <a:p>
            <a:r>
              <a:rPr kumimoji="1" lang="ja-JP" altLang="en-US" sz="8000">
                <a:solidFill>
                  <a:schemeClr val="tx1"/>
                </a:solidFill>
                <a:ea typeface="ＭＳ ゴシック"/>
              </a:rPr>
              <a:t>プロジェクト計画</a:t>
            </a:r>
            <a:endParaRPr lang="ja-JP" altLang="en-US" sz="8000">
              <a:solidFill>
                <a:schemeClr val="tx1"/>
              </a:solidFill>
              <a:ea typeface="ＭＳ 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6481813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780CDC1-DB38-9954-5D23-0FB614EA15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944330"/>
              </p:ext>
            </p:extLst>
          </p:nvPr>
        </p:nvGraphicFramePr>
        <p:xfrm>
          <a:off x="107461" y="127000"/>
          <a:ext cx="11942015" cy="6592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7103">
                  <a:extLst>
                    <a:ext uri="{9D8B030D-6E8A-4147-A177-3AD203B41FA5}">
                      <a16:colId xmlns:a16="http://schemas.microsoft.com/office/drawing/2014/main" val="3886167666"/>
                    </a:ext>
                  </a:extLst>
                </a:gridCol>
                <a:gridCol w="1325614">
                  <a:extLst>
                    <a:ext uri="{9D8B030D-6E8A-4147-A177-3AD203B41FA5}">
                      <a16:colId xmlns:a16="http://schemas.microsoft.com/office/drawing/2014/main" val="1039987058"/>
                    </a:ext>
                  </a:extLst>
                </a:gridCol>
                <a:gridCol w="1325614">
                  <a:extLst>
                    <a:ext uri="{9D8B030D-6E8A-4147-A177-3AD203B41FA5}">
                      <a16:colId xmlns:a16="http://schemas.microsoft.com/office/drawing/2014/main" val="3203413782"/>
                    </a:ext>
                  </a:extLst>
                </a:gridCol>
                <a:gridCol w="1325614">
                  <a:extLst>
                    <a:ext uri="{9D8B030D-6E8A-4147-A177-3AD203B41FA5}">
                      <a16:colId xmlns:a16="http://schemas.microsoft.com/office/drawing/2014/main" val="495951357"/>
                    </a:ext>
                  </a:extLst>
                </a:gridCol>
                <a:gridCol w="1325614">
                  <a:extLst>
                    <a:ext uri="{9D8B030D-6E8A-4147-A177-3AD203B41FA5}">
                      <a16:colId xmlns:a16="http://schemas.microsoft.com/office/drawing/2014/main" val="608686735"/>
                    </a:ext>
                  </a:extLst>
                </a:gridCol>
                <a:gridCol w="1325614">
                  <a:extLst>
                    <a:ext uri="{9D8B030D-6E8A-4147-A177-3AD203B41FA5}">
                      <a16:colId xmlns:a16="http://schemas.microsoft.com/office/drawing/2014/main" val="1452981930"/>
                    </a:ext>
                  </a:extLst>
                </a:gridCol>
                <a:gridCol w="1325614">
                  <a:extLst>
                    <a:ext uri="{9D8B030D-6E8A-4147-A177-3AD203B41FA5}">
                      <a16:colId xmlns:a16="http://schemas.microsoft.com/office/drawing/2014/main" val="402071735"/>
                    </a:ext>
                  </a:extLst>
                </a:gridCol>
                <a:gridCol w="1325614">
                  <a:extLst>
                    <a:ext uri="{9D8B030D-6E8A-4147-A177-3AD203B41FA5}">
                      <a16:colId xmlns:a16="http://schemas.microsoft.com/office/drawing/2014/main" val="2905334607"/>
                    </a:ext>
                  </a:extLst>
                </a:gridCol>
                <a:gridCol w="1325614">
                  <a:extLst>
                    <a:ext uri="{9D8B030D-6E8A-4147-A177-3AD203B41FA5}">
                      <a16:colId xmlns:a16="http://schemas.microsoft.com/office/drawing/2014/main" val="1564561807"/>
                    </a:ext>
                  </a:extLst>
                </a:gridCol>
              </a:tblGrid>
              <a:tr h="582062"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 b="1"/>
                        <a:t>担当</a:t>
                      </a:r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4/23 4</a:t>
                      </a:r>
                      <a:r>
                        <a:rPr lang="ja-JP" altLang="en-US" sz="1400" b="1"/>
                        <a:t>限</a:t>
                      </a:r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4/30 3</a:t>
                      </a:r>
                      <a:r>
                        <a:rPr lang="ja-JP" altLang="en-US" sz="1400" b="1"/>
                        <a:t>限</a:t>
                      </a:r>
                      <a:endParaRPr lang="zh-CN" altLang="en-US" sz="1400" b="1"/>
                    </a:p>
                    <a:p>
                      <a:pPr algn="ctr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4/30 4</a:t>
                      </a:r>
                      <a:r>
                        <a:rPr lang="ja-JP" altLang="en-US" sz="1400" b="1"/>
                        <a:t>限</a:t>
                      </a:r>
                      <a:endParaRPr lang="zh-CN" altLang="en-US" sz="1400" b="1"/>
                    </a:p>
                    <a:p>
                      <a:pPr algn="ctr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5/7 3</a:t>
                      </a:r>
                      <a:r>
                        <a:rPr lang="ja-JP" altLang="en-US" sz="1400" b="1"/>
                        <a:t>限</a:t>
                      </a:r>
                      <a:endParaRPr lang="zh-CN" altLang="en-US" sz="1400" b="1"/>
                    </a:p>
                    <a:p>
                      <a:pPr algn="ctr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5/7 4</a:t>
                      </a:r>
                      <a:r>
                        <a:rPr lang="ja-JP" altLang="en-US" sz="1400" b="1"/>
                        <a:t>限</a:t>
                      </a:r>
                      <a:endParaRPr lang="zh-CN" altLang="en-US" sz="1400" b="1"/>
                    </a:p>
                    <a:p>
                      <a:pPr algn="ctr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5/14 3</a:t>
                      </a:r>
                      <a:r>
                        <a:rPr lang="ja-JP" altLang="en-US" sz="1400" b="1"/>
                        <a:t>限</a:t>
                      </a:r>
                      <a:endParaRPr lang="zh-CN" altLang="en-US" sz="1400" b="1"/>
                    </a:p>
                    <a:p>
                      <a:pPr algn="ctr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5/14 4</a:t>
                      </a:r>
                      <a:r>
                        <a:rPr lang="ja-JP" altLang="en-US" sz="1400" b="1"/>
                        <a:t>限</a:t>
                      </a:r>
                      <a:endParaRPr lang="zh-CN" altLang="en-US" sz="1400" b="1"/>
                    </a:p>
                    <a:p>
                      <a:pPr algn="ctr"/>
                      <a:endParaRPr lang="zh-CN" altLang="en-US" sz="1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763900"/>
                  </a:ext>
                </a:extLst>
              </a:tr>
              <a:tr h="893398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400" b="1"/>
                        <a:t>要求仕様・設計のみなおし</a:t>
                      </a:r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ja-JP" sz="1400" b="1"/>
                    </a:p>
                    <a:p>
                      <a:pPr algn="ctr"/>
                      <a:r>
                        <a:rPr lang="ja-JP" altLang="en-US" sz="2000" b="1"/>
                        <a:t>全員</a:t>
                      </a:r>
                      <a:endParaRPr lang="zh-CN" alt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74410"/>
                  </a:ext>
                </a:extLst>
              </a:tr>
              <a:tr h="1096442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400" b="1" dirty="0"/>
                        <a:t>LINE Message API</a:t>
                      </a:r>
                      <a:r>
                        <a:rPr lang="ja-JP" altLang="en-US" sz="1400" b="1"/>
                        <a:t>のデータ送受信プログラム</a:t>
                      </a:r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altLang="ja-JP" sz="1400" b="1"/>
                    </a:p>
                    <a:p>
                      <a:pPr algn="l"/>
                      <a:endParaRPr lang="en-US" altLang="ja-JP" sz="1400" b="1" dirty="0">
                        <a:latin typeface="MS Gothic"/>
                      </a:endParaRPr>
                    </a:p>
                    <a:p>
                      <a:pPr algn="l"/>
                      <a:r>
                        <a:rPr lang="ja-JP" altLang="en-US" sz="1400" b="1">
                          <a:latin typeface="MS Gothic"/>
                          <a:ea typeface="MS Gothic"/>
                        </a:rPr>
                        <a:t>シュコウナン</a:t>
                      </a:r>
                      <a:endParaRPr lang="zh-CN" altLang="en-US" sz="1400" b="1">
                        <a:latin typeface="MS Gothic"/>
                        <a:ea typeface="MS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167478"/>
                  </a:ext>
                </a:extLst>
              </a:tr>
              <a:tr h="351944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400" b="1" dirty="0"/>
                        <a:t>UI</a:t>
                      </a:r>
                      <a:r>
                        <a:rPr lang="ja-JP" altLang="en-US" sz="1400" b="1"/>
                        <a:t>設計</a:t>
                      </a:r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dirty="0" err="1"/>
                        <a:t>茅切</a:t>
                      </a:r>
                      <a:r>
                        <a:rPr lang="en-US" altLang="zh-CN" sz="1400" b="1" dirty="0"/>
                        <a:t> </a:t>
                      </a:r>
                      <a:r>
                        <a:rPr lang="en-US" altLang="zh-CN" sz="1400" b="1" dirty="0" err="1"/>
                        <a:t>優多朗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383648"/>
                  </a:ext>
                </a:extLst>
              </a:tr>
              <a:tr h="1272415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400" b="1"/>
                        <a:t>スプレッドシートの設定内容の入出力プログラム</a:t>
                      </a:r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dirty="0" err="1"/>
                        <a:t>山川</a:t>
                      </a:r>
                      <a:r>
                        <a:rPr lang="en-US" altLang="zh-CN" sz="1400" b="1" dirty="0"/>
                        <a:t> 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808029"/>
                  </a:ext>
                </a:extLst>
              </a:tr>
              <a:tr h="1502526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400" b="1"/>
                        <a:t>時間管理プログラム（現在時刻と設定時刻の照合する）</a:t>
                      </a:r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dirty="0" err="1"/>
                        <a:t>早野</a:t>
                      </a:r>
                      <a:r>
                        <a:rPr lang="en-US" altLang="zh-CN" sz="1400" b="1" dirty="0"/>
                        <a:t> </a:t>
                      </a:r>
                      <a:r>
                        <a:rPr lang="en-US" altLang="zh-CN" sz="1400" b="1" dirty="0" err="1"/>
                        <a:t>友喜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705765"/>
                  </a:ext>
                </a:extLst>
              </a:tr>
              <a:tr h="893398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400" b="1"/>
                        <a:t>エアコンの温度変更プログラム</a:t>
                      </a:r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b="1" i="0" u="none" strike="noStrike" noProof="0" dirty="0" err="1">
                          <a:solidFill>
                            <a:srgbClr val="000000"/>
                          </a:solidFill>
                          <a:latin typeface="等线"/>
                        </a:rPr>
                        <a:t>早野</a:t>
                      </a:r>
                      <a:r>
                        <a:rPr lang="en-US" sz="1400" b="1" i="0" u="none" strike="noStrike" noProof="0" dirty="0">
                          <a:solidFill>
                            <a:srgbClr val="000000"/>
                          </a:solidFill>
                          <a:latin typeface="等线"/>
                        </a:rPr>
                        <a:t> </a:t>
                      </a:r>
                      <a:r>
                        <a:rPr lang="en-US" sz="1400" b="1" i="0" u="none" strike="noStrike" noProof="0" dirty="0" err="1">
                          <a:solidFill>
                            <a:srgbClr val="000000"/>
                          </a:solidFill>
                          <a:latin typeface="等线"/>
                        </a:rPr>
                        <a:t>友喜</a:t>
                      </a:r>
                      <a:endParaRPr lang="ja-JP" alt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263630"/>
                  </a:ext>
                </a:extLst>
              </a:tr>
            </a:tbl>
          </a:graphicData>
        </a:graphic>
      </p:graphicFrame>
      <p:sp>
        <p:nvSpPr>
          <p:cNvPr id="2" name="箭头: 右 1">
            <a:extLst>
              <a:ext uri="{FF2B5EF4-FFF2-40B4-BE49-F238E27FC236}">
                <a16:creationId xmlns:a16="http://schemas.microsoft.com/office/drawing/2014/main" id="{B00E65E7-33E8-010D-A88D-AEFC0A1A007F}"/>
              </a:ext>
            </a:extLst>
          </p:cNvPr>
          <p:cNvSpPr/>
          <p:nvPr/>
        </p:nvSpPr>
        <p:spPr>
          <a:xfrm>
            <a:off x="2913151" y="996471"/>
            <a:ext cx="960120" cy="1828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F03BA689-1AD4-C44E-CE29-B29B6339FB6D}"/>
              </a:ext>
            </a:extLst>
          </p:cNvPr>
          <p:cNvSpPr/>
          <p:nvPr/>
        </p:nvSpPr>
        <p:spPr>
          <a:xfrm>
            <a:off x="4169602" y="1920865"/>
            <a:ext cx="2594812" cy="1731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410EA670-8B96-1F0A-467F-3BBB51847982}"/>
              </a:ext>
            </a:extLst>
          </p:cNvPr>
          <p:cNvSpPr/>
          <p:nvPr/>
        </p:nvSpPr>
        <p:spPr>
          <a:xfrm>
            <a:off x="4169602" y="2806890"/>
            <a:ext cx="2585042" cy="1731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66F8FCA4-C139-C156-A607-E1F41E8DACC6}"/>
              </a:ext>
            </a:extLst>
          </p:cNvPr>
          <p:cNvSpPr/>
          <p:nvPr/>
        </p:nvSpPr>
        <p:spPr>
          <a:xfrm>
            <a:off x="4168222" y="3247793"/>
            <a:ext cx="2586422" cy="164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0767CCDF-FD58-B2D3-1D6A-D1E45D6C027D}"/>
              </a:ext>
            </a:extLst>
          </p:cNvPr>
          <p:cNvSpPr/>
          <p:nvPr/>
        </p:nvSpPr>
        <p:spPr>
          <a:xfrm>
            <a:off x="4168222" y="4770800"/>
            <a:ext cx="1286948" cy="164071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F86166D1-9084-3035-E15B-3DF8107F683A}"/>
              </a:ext>
            </a:extLst>
          </p:cNvPr>
          <p:cNvSpPr/>
          <p:nvPr/>
        </p:nvSpPr>
        <p:spPr>
          <a:xfrm>
            <a:off x="5459506" y="6118218"/>
            <a:ext cx="1286948" cy="1347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454265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818784F89AA95541A5B26F11A44E3B77" ma:contentTypeVersion="4" ma:contentTypeDescription="新しいドキュメントを作成します。" ma:contentTypeScope="" ma:versionID="30ef3586700f08f197ced4a72b47e804">
  <xsd:schema xmlns:xsd="http://www.w3.org/2001/XMLSchema" xmlns:xs="http://www.w3.org/2001/XMLSchema" xmlns:p="http://schemas.microsoft.com/office/2006/metadata/properties" xmlns:ns3="15f20d1a-10c8-47c2-9c8d-e4b483d6b6e2" targetNamespace="http://schemas.microsoft.com/office/2006/metadata/properties" ma:root="true" ma:fieldsID="91709678876bf4d8360d6a0a9f722478" ns3:_="">
    <xsd:import namespace="15f20d1a-10c8-47c2-9c8d-e4b483d6b6e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f20d1a-10c8-47c2-9c8d-e4b483d6b6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09BC95-42BB-49B0-BEE1-1F3642C49DB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8C29DFC-A940-4BAC-BE9A-FD39ECDF7B73}">
  <ds:schemaRefs>
    <ds:schemaRef ds:uri="http://purl.org/dc/dcmitype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www.w3.org/XML/1998/namespace"/>
    <ds:schemaRef ds:uri="15f20d1a-10c8-47c2-9c8d-e4b483d6b6e2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E98DAA32-C56F-4914-814C-6A4B1889B362}">
  <ds:schemaRefs>
    <ds:schemaRef ds:uri="15f20d1a-10c8-47c2-9c8d-e4b483d6b6e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a449438d-3606-490b-844f-c4e15e535fca}" enabled="0" method="" siteId="{a449438d-3606-490b-844f-c4e15e535fc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基礎</Template>
  <TotalTime>0</TotalTime>
  <Words>323</Words>
  <Application>Microsoft Office PowerPoint</Application>
  <PresentationFormat>ワイド画面</PresentationFormat>
  <Paragraphs>85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7" baseType="lpstr">
      <vt:lpstr>等线</vt:lpstr>
      <vt:lpstr>MS Gothic</vt:lpstr>
      <vt:lpstr>MS Gothic</vt:lpstr>
      <vt:lpstr>Yu Gothic</vt:lpstr>
      <vt:lpstr>Yu Gothic</vt:lpstr>
      <vt:lpstr>Corbel</vt:lpstr>
      <vt:lpstr>Basis</vt:lpstr>
      <vt:lpstr>中間発表</vt:lpstr>
      <vt:lpstr>システムの概要</vt:lpstr>
      <vt:lpstr>要求仕様</vt:lpstr>
      <vt:lpstr>想定する利用者</vt:lpstr>
      <vt:lpstr>設計</vt:lpstr>
      <vt:lpstr>システム処理の流れ</vt:lpstr>
      <vt:lpstr>必要なモジュール</vt:lpstr>
      <vt:lpstr>プロジェクト計画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優多朗 茅切</dc:creator>
  <cp:lastModifiedBy>茅切 優多朗(is0771vv)</cp:lastModifiedBy>
  <cp:revision>232</cp:revision>
  <dcterms:created xsi:type="dcterms:W3CDTF">2025-04-16T22:45:47Z</dcterms:created>
  <dcterms:modified xsi:type="dcterms:W3CDTF">2025-04-22T13:14:24Z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0x010100818784F89AA95541A5B26F11A44E3B77</vt:lpwstr>
  </property>
</Properties>
</file>