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20" r:id="rId5"/>
  </p:sldMasterIdLst>
  <p:sldIdLst>
    <p:sldId id="256" r:id="rId6"/>
    <p:sldId id="260" r:id="rId7"/>
    <p:sldId id="257" r:id="rId8"/>
    <p:sldId id="261" r:id="rId9"/>
    <p:sldId id="262" r:id="rId10"/>
    <p:sldId id="263" r:id="rId11"/>
    <p:sldId id="265" r:id="rId12"/>
    <p:sldId id="264" r:id="rId13"/>
    <p:sldId id="266" r:id="rId14"/>
    <p:sldId id="267" r:id="rId15"/>
    <p:sldId id="268" r:id="rId16"/>
    <p:sldId id="269" r:id="rId17"/>
    <p:sldId id="270" r:id="rId18"/>
    <p:sldId id="274" r:id="rId19"/>
    <p:sldId id="275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3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96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83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426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182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2776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574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956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7089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8305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52944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20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4405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726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0858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27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23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60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07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29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19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85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35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45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83FEE0B-145B-4AC3-8A6D-8A6907F2C2FE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F1EF977-6FFE-4A7B-BF60-E06A7F845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61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m0L8Q1CRZANIiC8dah5CU9k6mXYqDSEd/view?usp=sharing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jehzboLo2pPeRyHv2moMgICPrF7-jm52/view?usp=sharing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288D8A-5614-03F5-034B-7F69F50E9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1349828"/>
            <a:ext cx="9966960" cy="2458627"/>
          </a:xfrm>
        </p:spPr>
        <p:txBody>
          <a:bodyPr>
            <a:normAutofit/>
          </a:bodyPr>
          <a:lstStyle/>
          <a:p>
            <a:r>
              <a:rPr lang="ja-JP" altLang="en-US" sz="11500"/>
              <a:t>成果発表</a:t>
            </a:r>
            <a:endParaRPr kumimoji="1" lang="ja-JP" altLang="en-US" sz="115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AB8A787-B034-ED6F-9122-39FBB4F13AFE}"/>
              </a:ext>
            </a:extLst>
          </p:cNvPr>
          <p:cNvSpPr txBox="1"/>
          <p:nvPr/>
        </p:nvSpPr>
        <p:spPr>
          <a:xfrm>
            <a:off x="5520799" y="3808455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>
                <a:solidFill>
                  <a:schemeClr val="bg1"/>
                </a:solidFill>
              </a:rPr>
              <a:t>３班</a:t>
            </a:r>
          </a:p>
        </p:txBody>
      </p:sp>
    </p:spTree>
    <p:extLst>
      <p:ext uri="{BB962C8B-B14F-4D97-AF65-F5344CB8AC3E}">
        <p14:creationId xmlns:p14="http://schemas.microsoft.com/office/powerpoint/2010/main" val="3384396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6C6D32-B79E-952A-C9D5-425FB418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必要なモジュール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F083A9-F81E-C471-04AF-504919D88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79247"/>
            <a:ext cx="9875519" cy="41167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kumimoji="1" lang="ja-JP" altLang="en-US" sz="2400" dirty="0">
                <a:ea typeface="ＭＳ ゴシック"/>
              </a:rPr>
              <a:t>・</a:t>
            </a:r>
            <a:r>
              <a:rPr kumimoji="1" lang="en-US" altLang="ja-JP" sz="2400" dirty="0" err="1">
                <a:ea typeface="ＭＳ ゴシック"/>
              </a:rPr>
              <a:t>LINEbot</a:t>
            </a:r>
            <a:r>
              <a:rPr lang="ja-JP" altLang="en-US" sz="2400" dirty="0">
                <a:ea typeface="ＭＳ ゴシック"/>
              </a:rPr>
              <a:t>のUIから入力された内容を読み取り、返信やデータの</a:t>
            </a:r>
            <a:br>
              <a:rPr lang="en-US" altLang="ja-JP" sz="2400" dirty="0">
                <a:ea typeface="ＭＳ ゴシック"/>
              </a:rPr>
            </a:br>
            <a:r>
              <a:rPr lang="ja-JP" altLang="en-US" sz="2400" dirty="0">
                <a:ea typeface="ＭＳ ゴシック"/>
              </a:rPr>
              <a:t>受け渡しを行うプログラム</a:t>
            </a:r>
            <a:endParaRPr kumimoji="1" lang="en-US" altLang="ja-JP" sz="2400" dirty="0"/>
          </a:p>
          <a:p>
            <a:pPr marL="45720" indent="0">
              <a:lnSpc>
                <a:spcPct val="150000"/>
              </a:lnSpc>
              <a:buNone/>
            </a:pPr>
            <a:r>
              <a:rPr kumimoji="1" lang="ja-JP" altLang="en-US" sz="2400" dirty="0"/>
              <a:t>・スプレッドシートに書き込むためのプログラム</a:t>
            </a:r>
            <a:endParaRPr kumimoji="1" lang="en-US" altLang="ja-JP" sz="2400" dirty="0"/>
          </a:p>
          <a:p>
            <a:pPr marL="45720" indent="0">
              <a:lnSpc>
                <a:spcPct val="150000"/>
              </a:lnSpc>
              <a:buNone/>
            </a:pPr>
            <a:r>
              <a:rPr lang="ja-JP" altLang="en-US" sz="2400" dirty="0"/>
              <a:t>・今までに入力されたスケジュールを結合して渡すプログラム</a:t>
            </a:r>
            <a:endParaRPr kumimoji="1" lang="en-US" altLang="ja-JP" sz="2400" dirty="0"/>
          </a:p>
          <a:p>
            <a:pPr marL="45720" indent="0">
              <a:lnSpc>
                <a:spcPct val="150000"/>
              </a:lnSpc>
              <a:buNone/>
            </a:pPr>
            <a:r>
              <a:rPr lang="ja-JP" altLang="en-US" sz="2400" dirty="0"/>
              <a:t>・設定された時刻と現在時刻を照合するプログラム</a:t>
            </a:r>
            <a:endParaRPr lang="en-US" altLang="ja-JP" sz="2400" dirty="0"/>
          </a:p>
          <a:p>
            <a:pPr marL="45720" indent="0">
              <a:lnSpc>
                <a:spcPct val="150000"/>
              </a:lnSpc>
              <a:buNone/>
            </a:pPr>
            <a:r>
              <a:rPr lang="ja-JP" altLang="en-US" sz="2400" dirty="0">
                <a:ea typeface="ＭＳ ゴシック"/>
              </a:rPr>
              <a:t>・</a:t>
            </a:r>
            <a:r>
              <a:rPr lang="en-US" altLang="ja-JP" sz="2400" dirty="0">
                <a:ea typeface="ＭＳ ゴシック"/>
              </a:rPr>
              <a:t>Remo</a:t>
            </a:r>
            <a:r>
              <a:rPr lang="ja-JP" altLang="en-US" sz="2400" dirty="0">
                <a:ea typeface="ＭＳ ゴシック"/>
              </a:rPr>
              <a:t>３に働きかけエアコンを制御するプログラム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955264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B0A46-75EC-69E5-1F16-F11B92A5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ゴシック"/>
              </a:rPr>
              <a:t>システム処理の流れ</a:t>
            </a:r>
            <a:endParaRPr lang="en-US"/>
          </a:p>
        </p:txBody>
      </p:sp>
      <p:sp>
        <p:nvSpPr>
          <p:cNvPr id="3" name="フローチャート: 判断 2">
            <a:extLst>
              <a:ext uri="{FF2B5EF4-FFF2-40B4-BE49-F238E27FC236}">
                <a16:creationId xmlns:a16="http://schemas.microsoft.com/office/drawing/2014/main" id="{FABB72D4-DDE9-5E72-31B7-AB022030D961}"/>
              </a:ext>
            </a:extLst>
          </p:cNvPr>
          <p:cNvSpPr/>
          <p:nvPr/>
        </p:nvSpPr>
        <p:spPr>
          <a:xfrm>
            <a:off x="4790614" y="4546524"/>
            <a:ext cx="1518266" cy="790931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D3D2089F-4716-0558-A238-4F14D337DB69}"/>
              </a:ext>
            </a:extLst>
          </p:cNvPr>
          <p:cNvSpPr/>
          <p:nvPr/>
        </p:nvSpPr>
        <p:spPr>
          <a:xfrm>
            <a:off x="876766" y="4546524"/>
            <a:ext cx="1518267" cy="790931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現在時刻を取得</a:t>
            </a:r>
            <a:br>
              <a:rPr kumimoji="1" lang="en-US" altLang="ja-JP" sz="120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</a:br>
            <a:r>
              <a:rPr kumimoji="1" lang="ja-JP" altLang="en-US" sz="120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（１分ごと</a:t>
            </a:r>
            <a:r>
              <a:rPr kumimoji="1" lang="ja-JP" altLang="en-US" sz="140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）</a:t>
            </a:r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0A6AC4CF-4533-E7C1-4548-F84EA5892A73}"/>
              </a:ext>
            </a:extLst>
          </p:cNvPr>
          <p:cNvSpPr/>
          <p:nvPr/>
        </p:nvSpPr>
        <p:spPr>
          <a:xfrm>
            <a:off x="2833690" y="4546524"/>
            <a:ext cx="1518267" cy="790931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シートに記入されている時刻と比較</a:t>
            </a:r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51DB8146-A064-991C-1DB1-7D336B19EF8E}"/>
              </a:ext>
            </a:extLst>
          </p:cNvPr>
          <p:cNvSpPr/>
          <p:nvPr/>
        </p:nvSpPr>
        <p:spPr>
          <a:xfrm>
            <a:off x="6747537" y="4588781"/>
            <a:ext cx="1518267" cy="790931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温度の値を取得</a:t>
            </a:r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6A7CF9E4-5893-931E-FFFF-89D2988DE5C9}"/>
              </a:ext>
            </a:extLst>
          </p:cNvPr>
          <p:cNvSpPr/>
          <p:nvPr/>
        </p:nvSpPr>
        <p:spPr>
          <a:xfrm>
            <a:off x="8704460" y="4597096"/>
            <a:ext cx="1518267" cy="790931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変更する温度の値をエアコンに送る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054D0B7-28E0-F790-82A0-D51798FCB745}"/>
              </a:ext>
            </a:extLst>
          </p:cNvPr>
          <p:cNvSpPr txBox="1"/>
          <p:nvPr/>
        </p:nvSpPr>
        <p:spPr>
          <a:xfrm>
            <a:off x="4895303" y="4753413"/>
            <a:ext cx="130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>
                <a:ea typeface="BIZ UDP明朝 Medium" panose="02020500000000000000" pitchFamily="18" charset="-128"/>
              </a:rPr>
              <a:t>シートの時刻 </a:t>
            </a:r>
            <a:r>
              <a:rPr kumimoji="1" lang="en-US" altLang="ja-JP" sz="1200">
                <a:ea typeface="BIZ UDP明朝 Medium" panose="02020500000000000000" pitchFamily="18" charset="-128"/>
              </a:rPr>
              <a:t>==</a:t>
            </a:r>
            <a:r>
              <a:rPr kumimoji="1" lang="ja-JP" altLang="en-US" sz="1200">
                <a:ea typeface="BIZ UDP明朝 Medium" panose="02020500000000000000" pitchFamily="18" charset="-128"/>
              </a:rPr>
              <a:t>現在時刻</a:t>
            </a:r>
            <a:endParaRPr kumimoji="1" lang="en-US" altLang="ja-JP" sz="1200">
              <a:ea typeface="BIZ UDP明朝 Medium" panose="02020500000000000000" pitchFamily="18" charset="-128"/>
            </a:endParaRPr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8A13B32E-CC48-1798-6E72-1EFE0D4A18C0}"/>
              </a:ext>
            </a:extLst>
          </p:cNvPr>
          <p:cNvSpPr/>
          <p:nvPr/>
        </p:nvSpPr>
        <p:spPr>
          <a:xfrm>
            <a:off x="4773771" y="5697991"/>
            <a:ext cx="1518267" cy="790931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一回の処理が終了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F533C79-F586-14AE-7EAC-EBEBBCE974B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95032" y="4941990"/>
            <a:ext cx="4320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BAD2883-0F98-1C25-B764-A5F00DAF8CD2}"/>
              </a:ext>
            </a:extLst>
          </p:cNvPr>
          <p:cNvCxnSpPr/>
          <p:nvPr/>
        </p:nvCxnSpPr>
        <p:spPr>
          <a:xfrm>
            <a:off x="4358614" y="4941988"/>
            <a:ext cx="4320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8C6F048-04C9-F177-BCFA-5B8770ED36E7}"/>
              </a:ext>
            </a:extLst>
          </p:cNvPr>
          <p:cNvCxnSpPr/>
          <p:nvPr/>
        </p:nvCxnSpPr>
        <p:spPr>
          <a:xfrm>
            <a:off x="6308880" y="4941988"/>
            <a:ext cx="4320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21674E9-C08B-2D34-51BC-FEA97F88B78C}"/>
              </a:ext>
            </a:extLst>
          </p:cNvPr>
          <p:cNvCxnSpPr/>
          <p:nvPr/>
        </p:nvCxnSpPr>
        <p:spPr>
          <a:xfrm>
            <a:off x="8272460" y="4984246"/>
            <a:ext cx="4320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B144C9E-1CFD-93D1-15AD-C3FA1C1596E4}"/>
              </a:ext>
            </a:extLst>
          </p:cNvPr>
          <p:cNvCxnSpPr>
            <a:cxnSpLocks/>
          </p:cNvCxnSpPr>
          <p:nvPr/>
        </p:nvCxnSpPr>
        <p:spPr>
          <a:xfrm>
            <a:off x="5549747" y="5337455"/>
            <a:ext cx="0" cy="36053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7444381-4C26-8E0D-2B3C-16E769803CCD}"/>
              </a:ext>
            </a:extLst>
          </p:cNvPr>
          <p:cNvSpPr txBox="1"/>
          <p:nvPr/>
        </p:nvSpPr>
        <p:spPr>
          <a:xfrm>
            <a:off x="6147841" y="4707246"/>
            <a:ext cx="65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ea typeface="BIZ UDP明朝 Medium" panose="02020500000000000000" pitchFamily="18" charset="-128"/>
              </a:rPr>
              <a:t>TRUE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6C33503-D2BF-D1BA-B7CF-4BC8F647C011}"/>
              </a:ext>
            </a:extLst>
          </p:cNvPr>
          <p:cNvSpPr txBox="1"/>
          <p:nvPr/>
        </p:nvSpPr>
        <p:spPr>
          <a:xfrm>
            <a:off x="5552274" y="5317420"/>
            <a:ext cx="65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ea typeface="BIZ UDP明朝 Medium" panose="02020500000000000000" pitchFamily="18" charset="-128"/>
              </a:rPr>
              <a:t>FALSE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E376841-E9B0-885F-4402-8365754E53D0}"/>
              </a:ext>
            </a:extLst>
          </p:cNvPr>
          <p:cNvCxnSpPr>
            <a:stCxn id="7" idx="3"/>
          </p:cNvCxnSpPr>
          <p:nvPr/>
        </p:nvCxnSpPr>
        <p:spPr>
          <a:xfrm flipV="1">
            <a:off x="10222727" y="4992561"/>
            <a:ext cx="795793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54FA5C5-09F0-96E0-88AA-3C9965CD788E}"/>
              </a:ext>
            </a:extLst>
          </p:cNvPr>
          <p:cNvCxnSpPr>
            <a:cxnSpLocks/>
          </p:cNvCxnSpPr>
          <p:nvPr/>
        </p:nvCxnSpPr>
        <p:spPr>
          <a:xfrm>
            <a:off x="11018520" y="4984245"/>
            <a:ext cx="0" cy="110921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869EF06-1B5F-73D1-877E-DD839E585B1E}"/>
              </a:ext>
            </a:extLst>
          </p:cNvPr>
          <p:cNvCxnSpPr>
            <a:cxnSpLocks/>
          </p:cNvCxnSpPr>
          <p:nvPr/>
        </p:nvCxnSpPr>
        <p:spPr>
          <a:xfrm flipH="1">
            <a:off x="6292038" y="6093456"/>
            <a:ext cx="472648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ローチャート: 代替処理 27">
            <a:extLst>
              <a:ext uri="{FF2B5EF4-FFF2-40B4-BE49-F238E27FC236}">
                <a16:creationId xmlns:a16="http://schemas.microsoft.com/office/drawing/2014/main" id="{BA3832CC-557A-B5EE-0CD5-E09A463A4628}"/>
              </a:ext>
            </a:extLst>
          </p:cNvPr>
          <p:cNvSpPr/>
          <p:nvPr/>
        </p:nvSpPr>
        <p:spPr>
          <a:xfrm>
            <a:off x="876765" y="1801873"/>
            <a:ext cx="1518267" cy="790931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LINE</a:t>
            </a:r>
            <a:r>
              <a:rPr kumimoji="1" lang="ja-JP" altLang="en-US" sz="120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からデータを受け取る</a:t>
            </a:r>
            <a:endParaRPr kumimoji="1" lang="ja-JP" altLang="en-US" sz="140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FB287D51-884D-B951-312E-B495AEA4E870}"/>
              </a:ext>
            </a:extLst>
          </p:cNvPr>
          <p:cNvGrpSpPr/>
          <p:nvPr/>
        </p:nvGrpSpPr>
        <p:grpSpPr>
          <a:xfrm>
            <a:off x="2833690" y="1800110"/>
            <a:ext cx="1518266" cy="790931"/>
            <a:chOff x="2840348" y="1801873"/>
            <a:chExt cx="1518266" cy="790931"/>
          </a:xfrm>
        </p:grpSpPr>
        <p:sp>
          <p:nvSpPr>
            <p:cNvPr id="30" name="フローチャート: 判断 29">
              <a:extLst>
                <a:ext uri="{FF2B5EF4-FFF2-40B4-BE49-F238E27FC236}">
                  <a16:creationId xmlns:a16="http://schemas.microsoft.com/office/drawing/2014/main" id="{6BCF185C-6CFA-5AB7-869A-60683738DD6A}"/>
                </a:ext>
              </a:extLst>
            </p:cNvPr>
            <p:cNvSpPr/>
            <p:nvPr/>
          </p:nvSpPr>
          <p:spPr>
            <a:xfrm>
              <a:off x="2840348" y="1801873"/>
              <a:ext cx="1518266" cy="790931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2C0BA1C6-F3E0-5236-F44C-54B69C99D362}"/>
                </a:ext>
              </a:extLst>
            </p:cNvPr>
            <p:cNvSpPr txBox="1"/>
            <p:nvPr/>
          </p:nvSpPr>
          <p:spPr>
            <a:xfrm>
              <a:off x="2946639" y="1966505"/>
              <a:ext cx="13056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>
                  <a:ea typeface="BIZ UDP明朝 Medium" panose="02020500000000000000" pitchFamily="18" charset="-128"/>
                </a:rPr>
                <a:t>データが時刻</a:t>
              </a:r>
              <a:br>
                <a:rPr kumimoji="1" lang="en-US" altLang="ja-JP" sz="1200">
                  <a:ea typeface="BIZ UDP明朝 Medium" panose="02020500000000000000" pitchFamily="18" charset="-128"/>
                </a:rPr>
              </a:br>
              <a:r>
                <a:rPr kumimoji="1" lang="ja-JP" altLang="en-US" sz="1200">
                  <a:ea typeface="BIZ UDP明朝 Medium" panose="02020500000000000000" pitchFamily="18" charset="-128"/>
                </a:rPr>
                <a:t>または温度か？</a:t>
              </a:r>
              <a:endParaRPr kumimoji="1" lang="en-US" altLang="ja-JP" sz="1200">
                <a:ea typeface="BIZ UDP明朝 Medium" panose="02020500000000000000" pitchFamily="18" charset="-128"/>
              </a:endParaRP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943B8CA8-17B0-D4A5-92C3-6F6F3B2746C0}"/>
              </a:ext>
            </a:extLst>
          </p:cNvPr>
          <p:cNvGrpSpPr/>
          <p:nvPr/>
        </p:nvGrpSpPr>
        <p:grpSpPr>
          <a:xfrm>
            <a:off x="4773771" y="1800110"/>
            <a:ext cx="1518266" cy="790931"/>
            <a:chOff x="2840348" y="1801873"/>
            <a:chExt cx="1518266" cy="790931"/>
          </a:xfrm>
        </p:grpSpPr>
        <p:sp>
          <p:nvSpPr>
            <p:cNvPr id="34" name="フローチャート: 判断 33">
              <a:extLst>
                <a:ext uri="{FF2B5EF4-FFF2-40B4-BE49-F238E27FC236}">
                  <a16:creationId xmlns:a16="http://schemas.microsoft.com/office/drawing/2014/main" id="{77FF132A-8581-5752-8792-29B2FF482C97}"/>
                </a:ext>
              </a:extLst>
            </p:cNvPr>
            <p:cNvSpPr/>
            <p:nvPr/>
          </p:nvSpPr>
          <p:spPr>
            <a:xfrm>
              <a:off x="2840348" y="1801873"/>
              <a:ext cx="1518266" cy="790931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6F8DE995-281B-8927-6C51-7893A5DE52AA}"/>
                </a:ext>
              </a:extLst>
            </p:cNvPr>
            <p:cNvSpPr txBox="1"/>
            <p:nvPr/>
          </p:nvSpPr>
          <p:spPr>
            <a:xfrm>
              <a:off x="2946639" y="2008219"/>
              <a:ext cx="13056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>
                  <a:ea typeface="BIZ UDP明朝 Medium" panose="02020500000000000000" pitchFamily="18" charset="-128"/>
                </a:rPr>
                <a:t>データが文字列</a:t>
              </a:r>
              <a:br>
                <a:rPr kumimoji="1" lang="en-US" altLang="ja-JP" sz="1200">
                  <a:ea typeface="BIZ UDP明朝 Medium" panose="02020500000000000000" pitchFamily="18" charset="-128"/>
                </a:rPr>
              </a:br>
              <a:r>
                <a:rPr kumimoji="1" lang="en-US" altLang="ja-JP" sz="1200">
                  <a:ea typeface="BIZ UDP明朝 Medium" panose="02020500000000000000" pitchFamily="18" charset="-128"/>
                </a:rPr>
                <a:t>”</a:t>
              </a:r>
              <a:r>
                <a:rPr kumimoji="1" lang="ja-JP" altLang="en-US" sz="1200">
                  <a:ea typeface="BIZ UDP明朝 Medium" panose="02020500000000000000" pitchFamily="18" charset="-128"/>
                </a:rPr>
                <a:t>確定</a:t>
              </a:r>
              <a:r>
                <a:rPr kumimoji="1" lang="en-US" altLang="ja-JP" sz="1200">
                  <a:ea typeface="BIZ UDP明朝 Medium" panose="02020500000000000000" pitchFamily="18" charset="-128"/>
                </a:rPr>
                <a:t>”</a:t>
              </a:r>
              <a:r>
                <a:rPr kumimoji="1" lang="ja-JP" altLang="en-US" sz="1200">
                  <a:ea typeface="BIZ UDP明朝 Medium" panose="02020500000000000000" pitchFamily="18" charset="-128"/>
                </a:rPr>
                <a:t>か？</a:t>
              </a:r>
              <a:endParaRPr kumimoji="1" lang="en-US" altLang="ja-JP" sz="1200">
                <a:ea typeface="BIZ UDP明朝 Medium" panose="02020500000000000000" pitchFamily="18" charset="-128"/>
              </a:endParaRPr>
            </a:p>
          </p:txBody>
        </p:sp>
      </p:grp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FC12CFE-C130-DFC6-29DD-7DAB11E2C639}"/>
              </a:ext>
            </a:extLst>
          </p:cNvPr>
          <p:cNvCxnSpPr/>
          <p:nvPr/>
        </p:nvCxnSpPr>
        <p:spPr>
          <a:xfrm>
            <a:off x="2408348" y="2197337"/>
            <a:ext cx="4320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C8FC7A8-9973-7762-A494-5B26BBBCAD17}"/>
              </a:ext>
            </a:extLst>
          </p:cNvPr>
          <p:cNvCxnSpPr>
            <a:cxnSpLocks/>
          </p:cNvCxnSpPr>
          <p:nvPr/>
        </p:nvCxnSpPr>
        <p:spPr>
          <a:xfrm>
            <a:off x="3592823" y="2591041"/>
            <a:ext cx="0" cy="36053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94E954CC-D462-5112-75AF-3798A7C4F17C}"/>
              </a:ext>
            </a:extLst>
          </p:cNvPr>
          <p:cNvCxnSpPr/>
          <p:nvPr/>
        </p:nvCxnSpPr>
        <p:spPr>
          <a:xfrm>
            <a:off x="4361228" y="2195574"/>
            <a:ext cx="4320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B4F0CEE-640C-05C4-95ED-D6F842D3B8EB}"/>
              </a:ext>
            </a:extLst>
          </p:cNvPr>
          <p:cNvSpPr txBox="1"/>
          <p:nvPr/>
        </p:nvSpPr>
        <p:spPr>
          <a:xfrm>
            <a:off x="4242461" y="1933583"/>
            <a:ext cx="65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ea typeface="BIZ UDP明朝 Medium" panose="02020500000000000000" pitchFamily="18" charset="-128"/>
              </a:rPr>
              <a:t>FALSE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FCEE85F-1613-220B-FC46-0D350E4A57EC}"/>
              </a:ext>
            </a:extLst>
          </p:cNvPr>
          <p:cNvSpPr txBox="1"/>
          <p:nvPr/>
        </p:nvSpPr>
        <p:spPr>
          <a:xfrm>
            <a:off x="3514707" y="2632809"/>
            <a:ext cx="65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ea typeface="BIZ UDP明朝 Medium" panose="02020500000000000000" pitchFamily="18" charset="-128"/>
              </a:rPr>
              <a:t>TRUE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B294D48A-8BBF-DE1C-7F8E-FC7A1AB59E57}"/>
              </a:ext>
            </a:extLst>
          </p:cNvPr>
          <p:cNvCxnSpPr/>
          <p:nvPr/>
        </p:nvCxnSpPr>
        <p:spPr>
          <a:xfrm>
            <a:off x="6292037" y="2195574"/>
            <a:ext cx="4320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51939326-D592-8F42-E5DE-5FC14A1D2949}"/>
              </a:ext>
            </a:extLst>
          </p:cNvPr>
          <p:cNvGrpSpPr/>
          <p:nvPr/>
        </p:nvGrpSpPr>
        <p:grpSpPr>
          <a:xfrm>
            <a:off x="6704580" y="1800110"/>
            <a:ext cx="1518266" cy="792274"/>
            <a:chOff x="2840348" y="1801873"/>
            <a:chExt cx="1518266" cy="792274"/>
          </a:xfrm>
        </p:grpSpPr>
        <p:sp>
          <p:nvSpPr>
            <p:cNvPr id="43" name="フローチャート: 判断 42">
              <a:extLst>
                <a:ext uri="{FF2B5EF4-FFF2-40B4-BE49-F238E27FC236}">
                  <a16:creationId xmlns:a16="http://schemas.microsoft.com/office/drawing/2014/main" id="{7491CE21-77ED-89C7-39C1-9E0587AACF6D}"/>
                </a:ext>
              </a:extLst>
            </p:cNvPr>
            <p:cNvSpPr/>
            <p:nvPr/>
          </p:nvSpPr>
          <p:spPr>
            <a:xfrm>
              <a:off x="2840348" y="1801873"/>
              <a:ext cx="1518266" cy="790931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74287C79-992A-0684-28D3-56547C77D3DA}"/>
                </a:ext>
              </a:extLst>
            </p:cNvPr>
            <p:cNvSpPr txBox="1"/>
            <p:nvPr/>
          </p:nvSpPr>
          <p:spPr>
            <a:xfrm>
              <a:off x="2966096" y="1947816"/>
              <a:ext cx="13056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>
                  <a:ea typeface="BIZ UDP明朝 Medium" panose="02020500000000000000" pitchFamily="18" charset="-128"/>
                </a:rPr>
                <a:t>時刻と温度の</a:t>
              </a:r>
              <a:br>
                <a:rPr kumimoji="1" lang="en-US" altLang="ja-JP" sz="1200">
                  <a:ea typeface="BIZ UDP明朝 Medium" panose="02020500000000000000" pitchFamily="18" charset="-128"/>
                </a:rPr>
              </a:br>
              <a:r>
                <a:rPr kumimoji="1" lang="ja-JP" altLang="en-US" sz="1200">
                  <a:ea typeface="BIZ UDP明朝 Medium" panose="02020500000000000000" pitchFamily="18" charset="-128"/>
                </a:rPr>
                <a:t>両方が入力済みか？</a:t>
              </a:r>
              <a:endParaRPr kumimoji="1" lang="en-US" altLang="ja-JP" sz="1200">
                <a:ea typeface="BIZ UDP明朝 Medium" panose="02020500000000000000" pitchFamily="18" charset="-128"/>
              </a:endParaRPr>
            </a:p>
          </p:txBody>
        </p:sp>
      </p:grp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314D295-2E11-878A-2F84-95B5AE496849}"/>
              </a:ext>
            </a:extLst>
          </p:cNvPr>
          <p:cNvCxnSpPr/>
          <p:nvPr/>
        </p:nvCxnSpPr>
        <p:spPr>
          <a:xfrm>
            <a:off x="8202306" y="2195574"/>
            <a:ext cx="4320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75FFB0A-F8E4-20CC-CEF6-A58F302947BC}"/>
              </a:ext>
            </a:extLst>
          </p:cNvPr>
          <p:cNvSpPr txBox="1"/>
          <p:nvPr/>
        </p:nvSpPr>
        <p:spPr>
          <a:xfrm>
            <a:off x="6198459" y="1929802"/>
            <a:ext cx="65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ea typeface="BIZ UDP明朝 Medium" panose="02020500000000000000" pitchFamily="18" charset="-128"/>
              </a:rPr>
              <a:t>TRUE</a:t>
            </a:r>
          </a:p>
        </p:txBody>
      </p:sp>
      <p:sp>
        <p:nvSpPr>
          <p:cNvPr id="47" name="フローチャート: 代替処理 46">
            <a:extLst>
              <a:ext uri="{FF2B5EF4-FFF2-40B4-BE49-F238E27FC236}">
                <a16:creationId xmlns:a16="http://schemas.microsoft.com/office/drawing/2014/main" id="{3F84CC6A-34BE-F609-9507-86E17D06BB59}"/>
              </a:ext>
            </a:extLst>
          </p:cNvPr>
          <p:cNvSpPr/>
          <p:nvPr/>
        </p:nvSpPr>
        <p:spPr>
          <a:xfrm>
            <a:off x="8634306" y="1787868"/>
            <a:ext cx="1518267" cy="790931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確定スケジュール用シートに記入</a:t>
            </a:r>
            <a:endParaRPr kumimoji="1" lang="ja-JP" altLang="en-US" sz="140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5FF8F5A-7D14-612C-12A2-1137FF1AE2B8}"/>
              </a:ext>
            </a:extLst>
          </p:cNvPr>
          <p:cNvSpPr txBox="1"/>
          <p:nvPr/>
        </p:nvSpPr>
        <p:spPr>
          <a:xfrm>
            <a:off x="8075826" y="1944282"/>
            <a:ext cx="65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ea typeface="BIZ UDP明朝 Medium" panose="02020500000000000000" pitchFamily="18" charset="-128"/>
              </a:rPr>
              <a:t>TRUE</a:t>
            </a:r>
          </a:p>
        </p:txBody>
      </p:sp>
      <p:sp>
        <p:nvSpPr>
          <p:cNvPr id="50" name="フローチャート: 代替処理 49">
            <a:extLst>
              <a:ext uri="{FF2B5EF4-FFF2-40B4-BE49-F238E27FC236}">
                <a16:creationId xmlns:a16="http://schemas.microsoft.com/office/drawing/2014/main" id="{E281EFF6-4F04-86BA-1C04-DF3EACB91A14}"/>
              </a:ext>
            </a:extLst>
          </p:cNvPr>
          <p:cNvSpPr/>
          <p:nvPr/>
        </p:nvSpPr>
        <p:spPr>
          <a:xfrm>
            <a:off x="8694281" y="2964674"/>
            <a:ext cx="1518267" cy="790931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一回の処理が終了</a:t>
            </a:r>
            <a:endParaRPr kumimoji="1" lang="ja-JP" altLang="en-US" sz="140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51" name="フローチャート: 代替処理 50">
            <a:extLst>
              <a:ext uri="{FF2B5EF4-FFF2-40B4-BE49-F238E27FC236}">
                <a16:creationId xmlns:a16="http://schemas.microsoft.com/office/drawing/2014/main" id="{EA1327FF-8BDC-A68D-A207-E61227810400}"/>
              </a:ext>
            </a:extLst>
          </p:cNvPr>
          <p:cNvSpPr/>
          <p:nvPr/>
        </p:nvSpPr>
        <p:spPr>
          <a:xfrm>
            <a:off x="2827032" y="2937234"/>
            <a:ext cx="1518267" cy="790931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暫定スケジュール用シートに記入</a:t>
            </a:r>
            <a:endParaRPr kumimoji="1" lang="ja-JP" altLang="en-US" sz="1400">
              <a:solidFill>
                <a:schemeClr val="tx1"/>
              </a:solidFill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26D1FF5C-4FC6-E516-26C0-FC28A87D64A7}"/>
              </a:ext>
            </a:extLst>
          </p:cNvPr>
          <p:cNvCxnSpPr>
            <a:cxnSpLocks/>
          </p:cNvCxnSpPr>
          <p:nvPr/>
        </p:nvCxnSpPr>
        <p:spPr>
          <a:xfrm>
            <a:off x="5532904" y="2591041"/>
            <a:ext cx="0" cy="36053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6387DC65-3CD0-0544-2A5D-7D33631496E3}"/>
              </a:ext>
            </a:extLst>
          </p:cNvPr>
          <p:cNvSpPr txBox="1"/>
          <p:nvPr/>
        </p:nvSpPr>
        <p:spPr>
          <a:xfrm>
            <a:off x="5513236" y="2607228"/>
            <a:ext cx="65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ea typeface="BIZ UDP明朝 Medium" panose="02020500000000000000" pitchFamily="18" charset="-128"/>
              </a:rPr>
              <a:t>FALSE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D4C231C2-F859-9550-7939-35DB05C039A7}"/>
              </a:ext>
            </a:extLst>
          </p:cNvPr>
          <p:cNvCxnSpPr>
            <a:cxnSpLocks/>
          </p:cNvCxnSpPr>
          <p:nvPr/>
        </p:nvCxnSpPr>
        <p:spPr>
          <a:xfrm>
            <a:off x="9449715" y="2800673"/>
            <a:ext cx="1" cy="16710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27D316D-2185-0FB2-60DF-A328C480AF07}"/>
              </a:ext>
            </a:extLst>
          </p:cNvPr>
          <p:cNvSpPr txBox="1"/>
          <p:nvPr/>
        </p:nvSpPr>
        <p:spPr>
          <a:xfrm>
            <a:off x="7516402" y="2532414"/>
            <a:ext cx="65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ea typeface="BIZ UDP明朝 Medium" panose="02020500000000000000" pitchFamily="18" charset="-128"/>
              </a:rPr>
              <a:t>FALSE</a:t>
            </a:r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5FFBA41C-9F9C-65FC-8D49-EE8B8DE431F4}"/>
              </a:ext>
            </a:extLst>
          </p:cNvPr>
          <p:cNvGrpSpPr/>
          <p:nvPr/>
        </p:nvGrpSpPr>
        <p:grpSpPr>
          <a:xfrm>
            <a:off x="4767112" y="2946078"/>
            <a:ext cx="1518266" cy="790931"/>
            <a:chOff x="2840348" y="1801873"/>
            <a:chExt cx="1518266" cy="790931"/>
          </a:xfrm>
        </p:grpSpPr>
        <p:sp>
          <p:nvSpPr>
            <p:cNvPr id="62" name="フローチャート: 判断 61">
              <a:extLst>
                <a:ext uri="{FF2B5EF4-FFF2-40B4-BE49-F238E27FC236}">
                  <a16:creationId xmlns:a16="http://schemas.microsoft.com/office/drawing/2014/main" id="{08A02069-8237-8213-979A-0AA2CA24DDF4}"/>
                </a:ext>
              </a:extLst>
            </p:cNvPr>
            <p:cNvSpPr/>
            <p:nvPr/>
          </p:nvSpPr>
          <p:spPr>
            <a:xfrm>
              <a:off x="2840348" y="1801873"/>
              <a:ext cx="1518266" cy="790931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endParaRP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4303C538-187E-76AA-0B9E-22885E6211D3}"/>
                </a:ext>
              </a:extLst>
            </p:cNvPr>
            <p:cNvSpPr txBox="1"/>
            <p:nvPr/>
          </p:nvSpPr>
          <p:spPr>
            <a:xfrm>
              <a:off x="2946639" y="2008219"/>
              <a:ext cx="13056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>
                  <a:ea typeface="BIZ UDP明朝 Medium" panose="02020500000000000000" pitchFamily="18" charset="-128"/>
                </a:rPr>
                <a:t>データが文字列</a:t>
              </a:r>
              <a:br>
                <a:rPr kumimoji="1" lang="en-US" altLang="ja-JP" sz="1200">
                  <a:ea typeface="BIZ UDP明朝 Medium" panose="02020500000000000000" pitchFamily="18" charset="-128"/>
                </a:rPr>
              </a:br>
              <a:r>
                <a:rPr kumimoji="1" lang="en-US" altLang="ja-JP" sz="1200">
                  <a:ea typeface="BIZ UDP明朝 Medium" panose="02020500000000000000" pitchFamily="18" charset="-128"/>
                </a:rPr>
                <a:t>”</a:t>
              </a:r>
              <a:r>
                <a:rPr kumimoji="1" lang="ja-JP" altLang="en-US" sz="1200">
                  <a:ea typeface="BIZ UDP明朝 Medium" panose="02020500000000000000" pitchFamily="18" charset="-128"/>
                </a:rPr>
                <a:t>リセット</a:t>
              </a:r>
              <a:r>
                <a:rPr kumimoji="1" lang="en-US" altLang="ja-JP" sz="1200">
                  <a:ea typeface="BIZ UDP明朝 Medium" panose="02020500000000000000" pitchFamily="18" charset="-128"/>
                </a:rPr>
                <a:t>”</a:t>
              </a:r>
              <a:r>
                <a:rPr kumimoji="1" lang="ja-JP" altLang="en-US" sz="1200">
                  <a:ea typeface="BIZ UDP明朝 Medium" panose="02020500000000000000" pitchFamily="18" charset="-128"/>
                </a:rPr>
                <a:t>か？</a:t>
              </a:r>
              <a:endParaRPr kumimoji="1" lang="en-US" altLang="ja-JP" sz="1200">
                <a:ea typeface="BIZ UDP明朝 Medium" panose="02020500000000000000" pitchFamily="18" charset="-128"/>
              </a:endParaRPr>
            </a:p>
          </p:txBody>
        </p:sp>
      </p:grp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1016DA8F-CC00-34A2-4C90-234AD74829AC}"/>
              </a:ext>
            </a:extLst>
          </p:cNvPr>
          <p:cNvCxnSpPr/>
          <p:nvPr/>
        </p:nvCxnSpPr>
        <p:spPr>
          <a:xfrm>
            <a:off x="6292037" y="3341543"/>
            <a:ext cx="4320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2539C98-FCB6-955B-D875-2EA14F757440}"/>
              </a:ext>
            </a:extLst>
          </p:cNvPr>
          <p:cNvSpPr txBox="1"/>
          <p:nvPr/>
        </p:nvSpPr>
        <p:spPr>
          <a:xfrm>
            <a:off x="6145569" y="3083141"/>
            <a:ext cx="65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ea typeface="BIZ UDP明朝 Medium" panose="02020500000000000000" pitchFamily="18" charset="-128"/>
              </a:rPr>
              <a:t>TRUE</a:t>
            </a:r>
          </a:p>
        </p:txBody>
      </p:sp>
      <p:sp>
        <p:nvSpPr>
          <p:cNvPr id="67" name="フローチャート: 代替処理 66">
            <a:extLst>
              <a:ext uri="{FF2B5EF4-FFF2-40B4-BE49-F238E27FC236}">
                <a16:creationId xmlns:a16="http://schemas.microsoft.com/office/drawing/2014/main" id="{1D465AD9-698C-8042-2B1A-8C8CF773A2D4}"/>
              </a:ext>
            </a:extLst>
          </p:cNvPr>
          <p:cNvSpPr/>
          <p:nvPr/>
        </p:nvSpPr>
        <p:spPr>
          <a:xfrm>
            <a:off x="6730696" y="2966244"/>
            <a:ext cx="1518267" cy="790931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両方のスプレッドシートを初期化</a:t>
            </a: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A8785727-01DD-272A-E1E9-21D53939349E}"/>
              </a:ext>
            </a:extLst>
          </p:cNvPr>
          <p:cNvCxnSpPr/>
          <p:nvPr/>
        </p:nvCxnSpPr>
        <p:spPr>
          <a:xfrm>
            <a:off x="8248963" y="3383256"/>
            <a:ext cx="4320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55699C36-4D5E-BD04-5080-3CE0F04D6FE4}"/>
              </a:ext>
            </a:extLst>
          </p:cNvPr>
          <p:cNvCxnSpPr>
            <a:cxnSpLocks/>
          </p:cNvCxnSpPr>
          <p:nvPr/>
        </p:nvCxnSpPr>
        <p:spPr>
          <a:xfrm>
            <a:off x="7463713" y="2591041"/>
            <a:ext cx="0" cy="2065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184E4332-E799-5812-7A4C-C7449251B17C}"/>
              </a:ext>
            </a:extLst>
          </p:cNvPr>
          <p:cNvCxnSpPr>
            <a:cxnSpLocks/>
          </p:cNvCxnSpPr>
          <p:nvPr/>
        </p:nvCxnSpPr>
        <p:spPr>
          <a:xfrm>
            <a:off x="7472985" y="2797567"/>
            <a:ext cx="19804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81C7D58C-4DCB-2C98-204C-07D8F6676947}"/>
              </a:ext>
            </a:extLst>
          </p:cNvPr>
          <p:cNvCxnSpPr>
            <a:cxnSpLocks/>
          </p:cNvCxnSpPr>
          <p:nvPr/>
        </p:nvCxnSpPr>
        <p:spPr>
          <a:xfrm>
            <a:off x="5526245" y="3755605"/>
            <a:ext cx="0" cy="2065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46388032-C8DF-D282-7E73-E68F47408F00}"/>
              </a:ext>
            </a:extLst>
          </p:cNvPr>
          <p:cNvCxnSpPr>
            <a:cxnSpLocks/>
          </p:cNvCxnSpPr>
          <p:nvPr/>
        </p:nvCxnSpPr>
        <p:spPr>
          <a:xfrm>
            <a:off x="5526241" y="3962130"/>
            <a:ext cx="399240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2060D7A0-DFAE-053D-4099-C6CCE0E185F5}"/>
              </a:ext>
            </a:extLst>
          </p:cNvPr>
          <p:cNvCxnSpPr>
            <a:cxnSpLocks/>
          </p:cNvCxnSpPr>
          <p:nvPr/>
        </p:nvCxnSpPr>
        <p:spPr>
          <a:xfrm flipV="1">
            <a:off x="9518650" y="3751054"/>
            <a:ext cx="0" cy="21562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6CD98545-D9E1-FE35-2F2B-DA842DE52465}"/>
              </a:ext>
            </a:extLst>
          </p:cNvPr>
          <p:cNvSpPr txBox="1"/>
          <p:nvPr/>
        </p:nvSpPr>
        <p:spPr>
          <a:xfrm>
            <a:off x="5552274" y="3657743"/>
            <a:ext cx="652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ea typeface="BIZ UDP明朝 Medium" panose="02020500000000000000" pitchFamily="18" charset="-128"/>
              </a:rPr>
              <a:t>FALSE</a:t>
            </a: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03A99508-47F1-9B2B-550A-1E8201606D2F}"/>
              </a:ext>
            </a:extLst>
          </p:cNvPr>
          <p:cNvCxnSpPr>
            <a:cxnSpLocks/>
          </p:cNvCxnSpPr>
          <p:nvPr/>
        </p:nvCxnSpPr>
        <p:spPr>
          <a:xfrm>
            <a:off x="3586169" y="3755605"/>
            <a:ext cx="0" cy="2065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B3C73F57-B237-4DE3-9B10-ABAE2F7FE9F2}"/>
              </a:ext>
            </a:extLst>
          </p:cNvPr>
          <p:cNvCxnSpPr>
            <a:cxnSpLocks/>
          </p:cNvCxnSpPr>
          <p:nvPr/>
        </p:nvCxnSpPr>
        <p:spPr>
          <a:xfrm>
            <a:off x="3586165" y="3962130"/>
            <a:ext cx="399240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A9D63C1B-9C4A-A47C-60AF-520216BBFA4A}"/>
              </a:ext>
            </a:extLst>
          </p:cNvPr>
          <p:cNvCxnSpPr>
            <a:cxnSpLocks/>
          </p:cNvCxnSpPr>
          <p:nvPr/>
        </p:nvCxnSpPr>
        <p:spPr>
          <a:xfrm>
            <a:off x="9449715" y="2589567"/>
            <a:ext cx="0" cy="20652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786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EB26-690D-9D99-6F92-5C3DD97B0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8800">
                <a:ea typeface="ＭＳ ゴシック"/>
              </a:rPr>
              <a:t>開発計画</a:t>
            </a:r>
            <a:endParaRPr lang="en-US" sz="8800"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60278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A640-5A07-9708-34E0-3E6DBA38E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83820"/>
            <a:ext cx="9875520" cy="1356360"/>
          </a:xfrm>
        </p:spPr>
        <p:txBody>
          <a:bodyPr/>
          <a:lstStyle/>
          <a:p>
            <a:r>
              <a:rPr lang="ja-JP" altLang="en-US"/>
              <a:t>開発体制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00127-E45C-26AB-B195-406C478E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736" y="1666321"/>
            <a:ext cx="1557129" cy="55778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ja-JP" altLang="en-US" sz="2400"/>
              <a:t>早野　</a:t>
            </a:r>
            <a:endParaRPr lang="en-US" sz="24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2AC8ED2-BD0E-AAA0-B364-585AE97A46B2}"/>
              </a:ext>
            </a:extLst>
          </p:cNvPr>
          <p:cNvSpPr txBox="1"/>
          <p:nvPr/>
        </p:nvSpPr>
        <p:spPr>
          <a:xfrm>
            <a:off x="1140351" y="2371459"/>
            <a:ext cx="4621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chemeClr val="accent1"/>
                </a:solidFill>
              </a:rPr>
              <a:t>スプレッドシートの時間管理プログラムや温度変更プログラム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98278B5-80AE-6795-EFC5-091B53FBF74B}"/>
              </a:ext>
            </a:extLst>
          </p:cNvPr>
          <p:cNvSpPr txBox="1"/>
          <p:nvPr/>
        </p:nvSpPr>
        <p:spPr>
          <a:xfrm>
            <a:off x="881736" y="3718236"/>
            <a:ext cx="260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>
                <a:solidFill>
                  <a:schemeClr val="accent1"/>
                </a:solidFill>
              </a:rPr>
              <a:t>シュ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5F9BF08-B8F3-6934-EB5B-E8709B83056F}"/>
              </a:ext>
            </a:extLst>
          </p:cNvPr>
          <p:cNvSpPr txBox="1"/>
          <p:nvPr/>
        </p:nvSpPr>
        <p:spPr>
          <a:xfrm>
            <a:off x="1140351" y="4327255"/>
            <a:ext cx="3710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err="1">
                <a:solidFill>
                  <a:schemeClr val="accent1"/>
                </a:solidFill>
              </a:rPr>
              <a:t>LINEbot</a:t>
            </a:r>
            <a:r>
              <a:rPr kumimoji="1" lang="ja-JP" altLang="en-US">
                <a:solidFill>
                  <a:schemeClr val="accent1"/>
                </a:solidFill>
              </a:rPr>
              <a:t>からの情報を翻訳する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6AD8F6C-7C76-786A-044C-83B5833071D7}"/>
              </a:ext>
            </a:extLst>
          </p:cNvPr>
          <p:cNvGrpSpPr/>
          <p:nvPr/>
        </p:nvGrpSpPr>
        <p:grpSpPr>
          <a:xfrm>
            <a:off x="6353903" y="1662776"/>
            <a:ext cx="4438144" cy="2986119"/>
            <a:chOff x="7161978" y="1662777"/>
            <a:chExt cx="4438144" cy="2986119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3820CBA9-D008-E137-020C-73C2671EA86D}"/>
                </a:ext>
              </a:extLst>
            </p:cNvPr>
            <p:cNvSpPr txBox="1"/>
            <p:nvPr/>
          </p:nvSpPr>
          <p:spPr>
            <a:xfrm>
              <a:off x="7161978" y="1662777"/>
              <a:ext cx="20095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>
                  <a:solidFill>
                    <a:schemeClr val="accent1"/>
                  </a:solidFill>
                </a:rPr>
                <a:t>山川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ABC9F453-99C9-85B5-501D-7E5F290D36FF}"/>
                </a:ext>
              </a:extLst>
            </p:cNvPr>
            <p:cNvSpPr txBox="1"/>
            <p:nvPr/>
          </p:nvSpPr>
          <p:spPr>
            <a:xfrm>
              <a:off x="7344320" y="2224105"/>
              <a:ext cx="4255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err="1">
                  <a:solidFill>
                    <a:schemeClr val="accent1"/>
                  </a:solidFill>
                  <a:latin typeface="+mn-ea"/>
                </a:rPr>
                <a:t>LINEbot</a:t>
              </a:r>
              <a:r>
                <a:rPr kumimoji="1" lang="ja-JP" altLang="en-US">
                  <a:solidFill>
                    <a:schemeClr val="accent1"/>
                  </a:solidFill>
                  <a:latin typeface="+mn-ea"/>
                </a:rPr>
                <a:t>からの情報をスプレッドシートに書き込む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C428599-D8E8-7A39-FC8B-3784C8084E2F}"/>
                </a:ext>
              </a:extLst>
            </p:cNvPr>
            <p:cNvSpPr txBox="1"/>
            <p:nvPr/>
          </p:nvSpPr>
          <p:spPr>
            <a:xfrm>
              <a:off x="7161978" y="3718236"/>
              <a:ext cx="1741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>
                  <a:solidFill>
                    <a:schemeClr val="accent1"/>
                  </a:solidFill>
                </a:rPr>
                <a:t>茅切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3B3A8DC-C7F0-4B5B-31B7-66CE334DF9FD}"/>
                </a:ext>
              </a:extLst>
            </p:cNvPr>
            <p:cNvSpPr txBox="1"/>
            <p:nvPr/>
          </p:nvSpPr>
          <p:spPr>
            <a:xfrm>
              <a:off x="7340889" y="4279564"/>
              <a:ext cx="3411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err="1">
                  <a:solidFill>
                    <a:schemeClr val="accent1"/>
                  </a:solidFill>
                  <a:latin typeface="+mn-ea"/>
                </a:rPr>
                <a:t>LINEbot</a:t>
              </a:r>
              <a:r>
                <a:rPr kumimoji="1" lang="ja-JP" altLang="en-US">
                  <a:solidFill>
                    <a:schemeClr val="accent1"/>
                  </a:solidFill>
                  <a:latin typeface="+mn-ea"/>
                </a:rPr>
                <a:t>の</a:t>
              </a:r>
              <a:r>
                <a:rPr kumimoji="1" lang="en-US" altLang="ja-JP">
                  <a:solidFill>
                    <a:schemeClr val="accent1"/>
                  </a:solidFill>
                  <a:latin typeface="+mn-ea"/>
                </a:rPr>
                <a:t>UI</a:t>
              </a:r>
              <a:r>
                <a:rPr kumimoji="1" lang="ja-JP" altLang="en-US">
                  <a:solidFill>
                    <a:schemeClr val="accent1"/>
                  </a:solidFill>
                  <a:latin typeface="+mn-ea"/>
                </a:rPr>
                <a:t>作成</a:t>
              </a:r>
            </a:p>
          </p:txBody>
        </p:sp>
      </p:grp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7207FC6-CE92-A15C-7CFF-9CD4B450E7FF}"/>
              </a:ext>
            </a:extLst>
          </p:cNvPr>
          <p:cNvSpPr/>
          <p:nvPr/>
        </p:nvSpPr>
        <p:spPr>
          <a:xfrm>
            <a:off x="1063256" y="2224105"/>
            <a:ext cx="4698262" cy="91565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F3D943A-3B3E-DCE1-2F22-EA46D979BA6D}"/>
              </a:ext>
            </a:extLst>
          </p:cNvPr>
          <p:cNvSpPr/>
          <p:nvPr/>
        </p:nvSpPr>
        <p:spPr>
          <a:xfrm>
            <a:off x="6353903" y="2224105"/>
            <a:ext cx="4698262" cy="91565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E4DFD14E-76A1-D6D2-BA9A-13FC71AFE519}"/>
              </a:ext>
            </a:extLst>
          </p:cNvPr>
          <p:cNvSpPr/>
          <p:nvPr/>
        </p:nvSpPr>
        <p:spPr>
          <a:xfrm>
            <a:off x="6353903" y="4300541"/>
            <a:ext cx="4698262" cy="91565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BD7F0D0-5996-1610-B56A-F8EE760BB4E8}"/>
              </a:ext>
            </a:extLst>
          </p:cNvPr>
          <p:cNvSpPr/>
          <p:nvPr/>
        </p:nvSpPr>
        <p:spPr>
          <a:xfrm>
            <a:off x="881736" y="4301173"/>
            <a:ext cx="4698262" cy="91565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306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4E914-3120-0F74-0BDE-DB4C4C2E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>
              <a:ea typeface="ＭＳ ゴシック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4C33D2-F61D-D1E4-85CD-AD1FAACFB6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203059"/>
              </p:ext>
            </p:extLst>
          </p:nvPr>
        </p:nvGraphicFramePr>
        <p:xfrm>
          <a:off x="0" y="9769"/>
          <a:ext cx="12199455" cy="6844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495">
                  <a:extLst>
                    <a:ext uri="{9D8B030D-6E8A-4147-A177-3AD203B41FA5}">
                      <a16:colId xmlns:a16="http://schemas.microsoft.com/office/drawing/2014/main" val="2995098846"/>
                    </a:ext>
                  </a:extLst>
                </a:gridCol>
                <a:gridCol w="1355495">
                  <a:extLst>
                    <a:ext uri="{9D8B030D-6E8A-4147-A177-3AD203B41FA5}">
                      <a16:colId xmlns:a16="http://schemas.microsoft.com/office/drawing/2014/main" val="3048588765"/>
                    </a:ext>
                  </a:extLst>
                </a:gridCol>
                <a:gridCol w="1355495">
                  <a:extLst>
                    <a:ext uri="{9D8B030D-6E8A-4147-A177-3AD203B41FA5}">
                      <a16:colId xmlns:a16="http://schemas.microsoft.com/office/drawing/2014/main" val="1888493228"/>
                    </a:ext>
                  </a:extLst>
                </a:gridCol>
                <a:gridCol w="1355495">
                  <a:extLst>
                    <a:ext uri="{9D8B030D-6E8A-4147-A177-3AD203B41FA5}">
                      <a16:colId xmlns:a16="http://schemas.microsoft.com/office/drawing/2014/main" val="3754384541"/>
                    </a:ext>
                  </a:extLst>
                </a:gridCol>
                <a:gridCol w="1355495">
                  <a:extLst>
                    <a:ext uri="{9D8B030D-6E8A-4147-A177-3AD203B41FA5}">
                      <a16:colId xmlns:a16="http://schemas.microsoft.com/office/drawing/2014/main" val="2728265718"/>
                    </a:ext>
                  </a:extLst>
                </a:gridCol>
                <a:gridCol w="1355495">
                  <a:extLst>
                    <a:ext uri="{9D8B030D-6E8A-4147-A177-3AD203B41FA5}">
                      <a16:colId xmlns:a16="http://schemas.microsoft.com/office/drawing/2014/main" val="1552668971"/>
                    </a:ext>
                  </a:extLst>
                </a:gridCol>
                <a:gridCol w="1355495">
                  <a:extLst>
                    <a:ext uri="{9D8B030D-6E8A-4147-A177-3AD203B41FA5}">
                      <a16:colId xmlns:a16="http://schemas.microsoft.com/office/drawing/2014/main" val="3758019893"/>
                    </a:ext>
                  </a:extLst>
                </a:gridCol>
                <a:gridCol w="1355495">
                  <a:extLst>
                    <a:ext uri="{9D8B030D-6E8A-4147-A177-3AD203B41FA5}">
                      <a16:colId xmlns:a16="http://schemas.microsoft.com/office/drawing/2014/main" val="2998465233"/>
                    </a:ext>
                  </a:extLst>
                </a:gridCol>
                <a:gridCol w="1355495">
                  <a:extLst>
                    <a:ext uri="{9D8B030D-6E8A-4147-A177-3AD203B41FA5}">
                      <a16:colId xmlns:a16="http://schemas.microsoft.com/office/drawing/2014/main" val="4253816358"/>
                    </a:ext>
                  </a:extLst>
                </a:gridCol>
              </a:tblGrid>
              <a:tr h="7949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/>
                        <a:t>タスク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担当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４/２３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４</a:t>
                      </a:r>
                      <a:r>
                        <a:rPr lang="ja-JP" altLang="en-US"/>
                        <a:t>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４/３０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３</a:t>
                      </a:r>
                      <a:r>
                        <a:rPr lang="ja-JP" altLang="en-US"/>
                        <a:t>限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４/３０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４</a:t>
                      </a:r>
                      <a:r>
                        <a:rPr lang="ja-JP" altLang="en-US"/>
                        <a:t>限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５/７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３</a:t>
                      </a:r>
                      <a:r>
                        <a:rPr lang="ja-JP" altLang="en-US"/>
                        <a:t>限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５/７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４</a:t>
                      </a:r>
                      <a:r>
                        <a:rPr lang="ja-JP" altLang="en-US"/>
                        <a:t>限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５/１４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３</a:t>
                      </a:r>
                      <a:r>
                        <a:rPr lang="ja-JP" altLang="en-US"/>
                        <a:t>限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５/１４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４</a:t>
                      </a:r>
                      <a:r>
                        <a:rPr lang="ja-JP" altLang="en-US"/>
                        <a:t>限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965091"/>
                  </a:ext>
                </a:extLst>
              </a:tr>
              <a:tr h="1145276">
                <a:tc>
                  <a:txBody>
                    <a:bodyPr/>
                    <a:lstStyle/>
                    <a:p>
                      <a:r>
                        <a:rPr lang="ja-JP" altLang="en-US"/>
                        <a:t>要求仕様・設計の見直し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solidFill>
                            <a:schemeClr val="tx1"/>
                          </a:solidFill>
                        </a:rPr>
                        <a:t>全員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710005"/>
                  </a:ext>
                </a:extLst>
              </a:tr>
              <a:tr h="794956">
                <a:tc>
                  <a:txBody>
                    <a:bodyPr/>
                    <a:lstStyle/>
                    <a:p>
                      <a:r>
                        <a:rPr lang="en-US"/>
                        <a:t>UI</a:t>
                      </a:r>
                      <a:r>
                        <a:rPr lang="ja-JP" altLang="en-US"/>
                        <a:t>設計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茅切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39118"/>
                  </a:ext>
                </a:extLst>
              </a:tr>
              <a:tr h="1293489">
                <a:tc>
                  <a:txBody>
                    <a:bodyPr/>
                    <a:lstStyle/>
                    <a:p>
                      <a:r>
                        <a:rPr lang="ja-JP" altLang="en-US"/>
                        <a:t>スプレッドシートへの入出力プログラム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山川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199363"/>
                  </a:ext>
                </a:extLst>
              </a:tr>
              <a:tr h="794956">
                <a:tc>
                  <a:txBody>
                    <a:bodyPr/>
                    <a:lstStyle/>
                    <a:p>
                      <a:r>
                        <a:rPr lang="ja-JP" altLang="en-US"/>
                        <a:t>時間管理プログラム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早野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116082"/>
                  </a:ext>
                </a:extLst>
              </a:tr>
              <a:tr h="1010538">
                <a:tc>
                  <a:txBody>
                    <a:bodyPr/>
                    <a:lstStyle/>
                    <a:p>
                      <a:r>
                        <a:rPr lang="ja-JP" altLang="en-US"/>
                        <a:t>エアコンの温度変更プログラム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早野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56018"/>
                  </a:ext>
                </a:extLst>
              </a:tr>
              <a:tr h="1010538">
                <a:tc>
                  <a:txBody>
                    <a:bodyPr/>
                    <a:lstStyle/>
                    <a:p>
                      <a:r>
                        <a:rPr lang="en-US"/>
                        <a:t>LINEbot</a:t>
                      </a:r>
                      <a:r>
                        <a:rPr lang="ja-JP" altLang="en-US"/>
                        <a:t>への返信プログラム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シュ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636974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7ED9F342-A9E4-C84F-1BA5-321E6284D66E}"/>
              </a:ext>
            </a:extLst>
          </p:cNvPr>
          <p:cNvSpPr/>
          <p:nvPr/>
        </p:nvSpPr>
        <p:spPr>
          <a:xfrm>
            <a:off x="2717642" y="1217741"/>
            <a:ext cx="1321695" cy="2821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52EBF97-FD4D-C16A-B4A8-431F6F5DF101}"/>
              </a:ext>
            </a:extLst>
          </p:cNvPr>
          <p:cNvSpPr/>
          <p:nvPr/>
        </p:nvSpPr>
        <p:spPr>
          <a:xfrm>
            <a:off x="2717641" y="2166646"/>
            <a:ext cx="5390486" cy="2821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9706DAC-17EA-4DC6-68E4-5B95C8172CF6}"/>
              </a:ext>
            </a:extLst>
          </p:cNvPr>
          <p:cNvSpPr/>
          <p:nvPr/>
        </p:nvSpPr>
        <p:spPr>
          <a:xfrm>
            <a:off x="4040359" y="6149175"/>
            <a:ext cx="8150939" cy="3252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64B8F5D-6448-57BC-DD5A-327A21B8FABF}"/>
              </a:ext>
            </a:extLst>
          </p:cNvPr>
          <p:cNvSpPr/>
          <p:nvPr/>
        </p:nvSpPr>
        <p:spPr>
          <a:xfrm>
            <a:off x="2717641" y="3288080"/>
            <a:ext cx="6785091" cy="3252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4CB3583-A947-A151-B352-89598F111C03}"/>
              </a:ext>
            </a:extLst>
          </p:cNvPr>
          <p:cNvSpPr/>
          <p:nvPr/>
        </p:nvSpPr>
        <p:spPr>
          <a:xfrm>
            <a:off x="2717642" y="4280118"/>
            <a:ext cx="4039015" cy="2677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33A927B-02ED-FEA1-AE41-0DEE7E9AD489}"/>
              </a:ext>
            </a:extLst>
          </p:cNvPr>
          <p:cNvSpPr/>
          <p:nvPr/>
        </p:nvSpPr>
        <p:spPr>
          <a:xfrm>
            <a:off x="2717641" y="5128382"/>
            <a:ext cx="4039015" cy="2677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97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B32CD0-DC43-2001-D8F0-5AB56AD432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052534"/>
              </p:ext>
            </p:extLst>
          </p:nvPr>
        </p:nvGraphicFramePr>
        <p:xfrm>
          <a:off x="9769" y="-19538"/>
          <a:ext cx="12172571" cy="6834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6917">
                  <a:extLst>
                    <a:ext uri="{9D8B030D-6E8A-4147-A177-3AD203B41FA5}">
                      <a16:colId xmlns:a16="http://schemas.microsoft.com/office/drawing/2014/main" val="2750208458"/>
                    </a:ext>
                  </a:extLst>
                </a:gridCol>
                <a:gridCol w="1236942">
                  <a:extLst>
                    <a:ext uri="{9D8B030D-6E8A-4147-A177-3AD203B41FA5}">
                      <a16:colId xmlns:a16="http://schemas.microsoft.com/office/drawing/2014/main" val="2494404321"/>
                    </a:ext>
                  </a:extLst>
                </a:gridCol>
                <a:gridCol w="1299573">
                  <a:extLst>
                    <a:ext uri="{9D8B030D-6E8A-4147-A177-3AD203B41FA5}">
                      <a16:colId xmlns:a16="http://schemas.microsoft.com/office/drawing/2014/main" val="3818746740"/>
                    </a:ext>
                  </a:extLst>
                </a:gridCol>
                <a:gridCol w="1189971">
                  <a:extLst>
                    <a:ext uri="{9D8B030D-6E8A-4147-A177-3AD203B41FA5}">
                      <a16:colId xmlns:a16="http://schemas.microsoft.com/office/drawing/2014/main" val="244843977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529881137"/>
                    </a:ext>
                  </a:extLst>
                </a:gridCol>
                <a:gridCol w="1174312">
                  <a:extLst>
                    <a:ext uri="{9D8B030D-6E8A-4147-A177-3AD203B41FA5}">
                      <a16:colId xmlns:a16="http://schemas.microsoft.com/office/drawing/2014/main" val="4143159553"/>
                    </a:ext>
                  </a:extLst>
                </a:gridCol>
                <a:gridCol w="1252601">
                  <a:extLst>
                    <a:ext uri="{9D8B030D-6E8A-4147-A177-3AD203B41FA5}">
                      <a16:colId xmlns:a16="http://schemas.microsoft.com/office/drawing/2014/main" val="3639705018"/>
                    </a:ext>
                  </a:extLst>
                </a:gridCol>
                <a:gridCol w="1174315">
                  <a:extLst>
                    <a:ext uri="{9D8B030D-6E8A-4147-A177-3AD203B41FA5}">
                      <a16:colId xmlns:a16="http://schemas.microsoft.com/office/drawing/2014/main" val="34741321"/>
                    </a:ext>
                  </a:extLst>
                </a:gridCol>
                <a:gridCol w="1274940">
                  <a:extLst>
                    <a:ext uri="{9D8B030D-6E8A-4147-A177-3AD203B41FA5}">
                      <a16:colId xmlns:a16="http://schemas.microsoft.com/office/drawing/2014/main" val="651294560"/>
                    </a:ext>
                  </a:extLst>
                </a:gridCol>
              </a:tblGrid>
              <a:tr h="767219">
                <a:tc>
                  <a:txBody>
                    <a:bodyPr/>
                    <a:lstStyle/>
                    <a:p>
                      <a:r>
                        <a:rPr lang="ja-JP" altLang="en-US"/>
                        <a:t>タスク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/>
                        <a:t>担当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/>
                        <a:t>４</a:t>
                      </a:r>
                      <a:r>
                        <a:rPr lang="en-US" altLang="ja-JP"/>
                        <a:t>/</a:t>
                      </a:r>
                      <a:r>
                        <a:rPr lang="ja-JP" altLang="en-US"/>
                        <a:t>３０</a:t>
                      </a:r>
                      <a:endParaRPr lang="en-US" altLang="ja-JP"/>
                    </a:p>
                    <a:p>
                      <a:pPr lvl="0">
                        <a:buNone/>
                      </a:pPr>
                      <a:r>
                        <a:rPr lang="ja-JP" altLang="en-US"/>
                        <a:t>３限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/>
                        <a:t>４</a:t>
                      </a:r>
                      <a:r>
                        <a:rPr lang="en-US" altLang="ja-JP"/>
                        <a:t>/</a:t>
                      </a:r>
                      <a:r>
                        <a:rPr lang="ja-JP" altLang="en-US"/>
                        <a:t>３０</a:t>
                      </a:r>
                      <a:endParaRPr lang="en-US" altLang="ja-JP"/>
                    </a:p>
                    <a:p>
                      <a:pPr lvl="0">
                        <a:buNone/>
                      </a:pPr>
                      <a:r>
                        <a:rPr lang="ja-JP" altLang="en-US"/>
                        <a:t>４限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/>
                        <a:t>５</a:t>
                      </a:r>
                      <a:r>
                        <a:rPr lang="en-US" altLang="ja-JP"/>
                        <a:t>/</a:t>
                      </a:r>
                      <a:r>
                        <a:rPr lang="ja-JP" altLang="en-US"/>
                        <a:t>７</a:t>
                      </a:r>
                      <a:endParaRPr lang="en-US" altLang="ja-JP"/>
                    </a:p>
                    <a:p>
                      <a:pPr lvl="0">
                        <a:buNone/>
                      </a:pPr>
                      <a:r>
                        <a:rPr lang="ja-JP" altLang="en-US"/>
                        <a:t>３限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/>
                        <a:t>５</a:t>
                      </a:r>
                      <a:r>
                        <a:rPr lang="en-US" altLang="ja-JP"/>
                        <a:t>/</a:t>
                      </a:r>
                      <a:r>
                        <a:rPr lang="ja-JP" altLang="en-US"/>
                        <a:t>７</a:t>
                      </a:r>
                      <a:endParaRPr lang="en-US" altLang="ja-JP"/>
                    </a:p>
                    <a:p>
                      <a:pPr lvl="0">
                        <a:buNone/>
                      </a:pPr>
                      <a:r>
                        <a:rPr lang="ja-JP" altLang="en-US"/>
                        <a:t>４限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/>
                        <a:t>５</a:t>
                      </a:r>
                      <a:r>
                        <a:rPr lang="en-US" altLang="ja-JP"/>
                        <a:t>/</a:t>
                      </a:r>
                      <a:r>
                        <a:rPr lang="ja-JP" altLang="en-US"/>
                        <a:t>１４</a:t>
                      </a:r>
                      <a:endParaRPr lang="en-US" altLang="ja-JP"/>
                    </a:p>
                    <a:p>
                      <a:pPr lvl="0">
                        <a:buNone/>
                      </a:pPr>
                      <a:r>
                        <a:rPr lang="ja-JP" altLang="en-US"/>
                        <a:t>３限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/>
                        <a:t>５</a:t>
                      </a:r>
                      <a:r>
                        <a:rPr lang="en-US" altLang="ja-JP"/>
                        <a:t>/</a:t>
                      </a:r>
                      <a:r>
                        <a:rPr lang="ja-JP" altLang="en-US"/>
                        <a:t>１４</a:t>
                      </a:r>
                      <a:endParaRPr lang="en-US" altLang="ja-JP"/>
                    </a:p>
                    <a:p>
                      <a:pPr lvl="0">
                        <a:buNone/>
                      </a:pPr>
                      <a:r>
                        <a:rPr lang="ja-JP" altLang="en-US"/>
                        <a:t>４限</a:t>
                      </a:r>
                      <a:endParaRPr lang="en-US" alt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/>
                        <a:t>５/２１</a:t>
                      </a:r>
                    </a:p>
                    <a:p>
                      <a:pPr lvl="0">
                        <a:buNone/>
                      </a:pPr>
                      <a:r>
                        <a:rPr lang="ja-JP" altLang="en-US"/>
                        <a:t>まで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788868"/>
                  </a:ext>
                </a:extLst>
              </a:tr>
              <a:tr h="1336963">
                <a:tc>
                  <a:txBody>
                    <a:bodyPr/>
                    <a:lstStyle/>
                    <a:p>
                      <a:r>
                        <a:rPr lang="ja-JP" altLang="en-US"/>
                        <a:t>スプレッドシートへの入出力テスト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/>
                        <a:t>山川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056837"/>
                  </a:ext>
                </a:extLst>
              </a:tr>
              <a:tr h="1028433">
                <a:tc>
                  <a:txBody>
                    <a:bodyPr/>
                    <a:lstStyle/>
                    <a:p>
                      <a:r>
                        <a:rPr lang="ja-JP" altLang="en-US"/>
                        <a:t>時間管理プログラムのテスト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/>
                        <a:t>早野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495791"/>
                  </a:ext>
                </a:extLst>
              </a:tr>
              <a:tr h="1336963">
                <a:tc>
                  <a:txBody>
                    <a:bodyPr/>
                    <a:lstStyle/>
                    <a:p>
                      <a:r>
                        <a:rPr lang="ja-JP" altLang="en-US"/>
                        <a:t>エアコンの温度変更プログラムのテスト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/>
                        <a:t>早野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395079"/>
                  </a:ext>
                </a:extLst>
              </a:tr>
              <a:tr h="788466">
                <a:tc>
                  <a:txBody>
                    <a:bodyPr/>
                    <a:lstStyle/>
                    <a:p>
                      <a:r>
                        <a:rPr lang="en-US"/>
                        <a:t>LINEbot</a:t>
                      </a:r>
                      <a:r>
                        <a:rPr lang="ja-JP" altLang="en-US"/>
                        <a:t>の返信テスト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/>
                        <a:t>シュ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34615"/>
                  </a:ext>
                </a:extLst>
              </a:tr>
              <a:tr h="788466">
                <a:tc>
                  <a:txBody>
                    <a:bodyPr/>
                    <a:lstStyle/>
                    <a:p>
                      <a:r>
                        <a:rPr lang="ja-JP" altLang="en-US"/>
                        <a:t>実際の動作テスト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/>
                        <a:t>早野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002487"/>
                  </a:ext>
                </a:extLst>
              </a:tr>
              <a:tr h="788466">
                <a:tc>
                  <a:txBody>
                    <a:bodyPr/>
                    <a:lstStyle/>
                    <a:p>
                      <a:r>
                        <a:rPr lang="ja-JP" altLang="en-US"/>
                        <a:t>成果発表作成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/>
                        <a:t>茅切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6847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55ED320C-EF2C-4448-2B51-9C2405D6E1B0}"/>
              </a:ext>
            </a:extLst>
          </p:cNvPr>
          <p:cNvSpPr/>
          <p:nvPr/>
        </p:nvSpPr>
        <p:spPr>
          <a:xfrm>
            <a:off x="6205258" y="1276357"/>
            <a:ext cx="4731157" cy="2528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28B753F-3F55-68D3-863C-9723E6CB21E4}"/>
              </a:ext>
            </a:extLst>
          </p:cNvPr>
          <p:cNvSpPr/>
          <p:nvPr/>
        </p:nvSpPr>
        <p:spPr>
          <a:xfrm>
            <a:off x="6205258" y="2458434"/>
            <a:ext cx="4731157" cy="2821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AAD5137-A9E4-C51F-4B25-A2A7587B887E}"/>
              </a:ext>
            </a:extLst>
          </p:cNvPr>
          <p:cNvSpPr/>
          <p:nvPr/>
        </p:nvSpPr>
        <p:spPr>
          <a:xfrm>
            <a:off x="6205257" y="3747972"/>
            <a:ext cx="4731157" cy="2528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9341402-AD7A-A35D-E054-A3034443F5EC}"/>
              </a:ext>
            </a:extLst>
          </p:cNvPr>
          <p:cNvSpPr/>
          <p:nvPr/>
        </p:nvSpPr>
        <p:spPr>
          <a:xfrm>
            <a:off x="7328719" y="4744433"/>
            <a:ext cx="4897233" cy="233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84CDE80-DEE1-7916-D37A-ABF1997B942F}"/>
              </a:ext>
            </a:extLst>
          </p:cNvPr>
          <p:cNvSpPr/>
          <p:nvPr/>
        </p:nvSpPr>
        <p:spPr>
          <a:xfrm>
            <a:off x="10933564" y="5457587"/>
            <a:ext cx="1263081" cy="2626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B47A1FE-396E-9289-4730-B7AD2963D1E1}"/>
              </a:ext>
            </a:extLst>
          </p:cNvPr>
          <p:cNvSpPr/>
          <p:nvPr/>
        </p:nvSpPr>
        <p:spPr>
          <a:xfrm>
            <a:off x="6205258" y="6297741"/>
            <a:ext cx="5971849" cy="233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71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C25644D-829B-A7FF-E53A-8C1801427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8800"/>
              <a:t>感想・展望</a:t>
            </a:r>
          </a:p>
        </p:txBody>
      </p:sp>
    </p:spTree>
    <p:extLst>
      <p:ext uri="{BB962C8B-B14F-4D97-AF65-F5344CB8AC3E}">
        <p14:creationId xmlns:p14="http://schemas.microsoft.com/office/powerpoint/2010/main" val="1824048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E93128-13B1-1C4F-C573-6E0FC074A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36892"/>
            <a:ext cx="9872871" cy="4259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ja-JP" altLang="en-US" dirty="0">
                <a:ea typeface="ＭＳ ゴシック"/>
              </a:rPr>
              <a:t>・複数のユーザーを想定した実装が</a:t>
            </a:r>
            <a:r>
              <a:rPr kumimoji="1" lang="ja-JP" altLang="en-US" dirty="0">
                <a:ea typeface="ＭＳ ゴシック"/>
              </a:rPr>
              <a:t>できなかった点</a:t>
            </a:r>
            <a:endParaRPr kumimoji="1" lang="en-US" altLang="ja-JP" dirty="0">
              <a:ea typeface="ＭＳ ゴシック"/>
            </a:endParaRPr>
          </a:p>
          <a:p>
            <a:pPr marL="45720" indent="0">
              <a:buNone/>
            </a:pPr>
            <a:r>
              <a:rPr lang="ja-JP" altLang="en-US" dirty="0"/>
              <a:t>・エアコンの停止や暖房などのモード切り替えに対応できなかった点</a:t>
            </a:r>
            <a:endParaRPr lang="en-US" altLang="ja-JP" dirty="0"/>
          </a:p>
          <a:p>
            <a:pPr marL="45720" indent="0">
              <a:buNone/>
            </a:pPr>
            <a:endParaRPr kumimoji="1" lang="en-US" altLang="ja-JP" dirty="0"/>
          </a:p>
          <a:p>
            <a:pPr marL="45720" indent="0">
              <a:buNone/>
            </a:pPr>
            <a:endParaRPr lang="en-US" altLang="ja-JP" dirty="0"/>
          </a:p>
          <a:p>
            <a:pPr marL="45720" indent="0">
              <a:buNone/>
            </a:pPr>
            <a:r>
              <a:rPr kumimoji="1" lang="ja-JP" altLang="en-US" dirty="0"/>
              <a:t>・作業分担と報連相の難しさを痛感した。</a:t>
            </a:r>
            <a:endParaRPr kumimoji="1" lang="en-US" altLang="ja-JP" dirty="0"/>
          </a:p>
          <a:p>
            <a:pPr marL="45720" indent="0">
              <a:buNone/>
            </a:pPr>
            <a:r>
              <a:rPr lang="ja-JP" altLang="en-US" dirty="0"/>
              <a:t>・各関数を連結する際に様々なトラブルが起こり、対処に苦労した。</a:t>
            </a:r>
            <a:endParaRPr lang="en-US" altLang="ja-JP" dirty="0"/>
          </a:p>
          <a:p>
            <a:pPr marL="45720" indent="0">
              <a:buNone/>
            </a:pPr>
            <a:r>
              <a:rPr lang="ja-JP" altLang="en-US" dirty="0"/>
              <a:t>・どういった形式でデータが送受信されるのかを少し理解することができた。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13998AC-4099-3AE7-EC63-4362C376B2F4}"/>
              </a:ext>
            </a:extLst>
          </p:cNvPr>
          <p:cNvSpPr txBox="1"/>
          <p:nvPr/>
        </p:nvSpPr>
        <p:spPr>
          <a:xfrm>
            <a:off x="1316736" y="512064"/>
            <a:ext cx="5010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>
                <a:solidFill>
                  <a:schemeClr val="accent1"/>
                </a:solidFill>
              </a:rPr>
              <a:t>展望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762E93F-7DFD-27D7-FFBE-78DF7D4D244C}"/>
              </a:ext>
            </a:extLst>
          </p:cNvPr>
          <p:cNvSpPr txBox="1"/>
          <p:nvPr/>
        </p:nvSpPr>
        <p:spPr>
          <a:xfrm>
            <a:off x="1316736" y="3013501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>
                <a:solidFill>
                  <a:schemeClr val="accent1"/>
                </a:solidFill>
              </a:rPr>
              <a:t>感想</a:t>
            </a:r>
          </a:p>
        </p:txBody>
      </p:sp>
    </p:spTree>
    <p:extLst>
      <p:ext uri="{BB962C8B-B14F-4D97-AF65-F5344CB8AC3E}">
        <p14:creationId xmlns:p14="http://schemas.microsoft.com/office/powerpoint/2010/main" val="227220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0E1544-645B-009D-2CD2-5EEF9BCD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システムの概要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728CA1-8C16-2BA8-B37B-D14C4B322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710" y="2688033"/>
            <a:ext cx="11907110" cy="6817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ja-JP" altLang="en-US" sz="2000">
                <a:ea typeface="ＭＳ ゴシック"/>
              </a:rPr>
              <a:t>ユーザーはスマホで</a:t>
            </a:r>
            <a:r>
              <a:rPr lang="en-US" altLang="ja-JP" sz="2000">
                <a:ea typeface="ＭＳ ゴシック"/>
              </a:rPr>
              <a:t>LINEbot</a:t>
            </a:r>
            <a:r>
              <a:rPr lang="ja-JP" altLang="en-US" sz="2000">
                <a:ea typeface="ＭＳ ゴシック"/>
              </a:rPr>
              <a:t>を用いて自分の決めた時間にエアコンの温度を設定できる</a:t>
            </a:r>
            <a:endParaRPr lang="en-US" altLang="ja-JP" sz="2000">
              <a:ea typeface="ＭＳ ゴシック"/>
            </a:endParaRPr>
          </a:p>
          <a:p>
            <a:pPr marL="45720" indent="0">
              <a:buNone/>
            </a:pPr>
            <a:endParaRPr kumimoji="1" lang="ja-JP" altLang="en-US"/>
          </a:p>
        </p:txBody>
      </p:sp>
      <p:pic>
        <p:nvPicPr>
          <p:cNvPr id="6" name="図 5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796D9760-90D6-35D3-AF1A-37FAA51A2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596" y="3367446"/>
            <a:ext cx="2943227" cy="2880954"/>
          </a:xfrm>
          <a:prstGeom prst="rect">
            <a:avLst/>
          </a:prstGeom>
          <a:noFill/>
        </p:spPr>
      </p:pic>
      <p:pic>
        <p:nvPicPr>
          <p:cNvPr id="8" name="図 7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7F683415-0C61-7512-9DC6-98CC32288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149" y="3881416"/>
            <a:ext cx="1943101" cy="1634004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BA393C5-21A9-9C6F-0856-1DC7382DB172}"/>
              </a:ext>
            </a:extLst>
          </p:cNvPr>
          <p:cNvCxnSpPr>
            <a:cxnSpLocks/>
          </p:cNvCxnSpPr>
          <p:nvPr/>
        </p:nvCxnSpPr>
        <p:spPr>
          <a:xfrm>
            <a:off x="2958463" y="4828032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7C8083E-46F8-7DF8-4E5B-69333D5ACBDD}"/>
              </a:ext>
            </a:extLst>
          </p:cNvPr>
          <p:cNvSpPr txBox="1"/>
          <p:nvPr/>
        </p:nvSpPr>
        <p:spPr>
          <a:xfrm>
            <a:off x="2962473" y="4134295"/>
            <a:ext cx="1329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>
                <a:solidFill>
                  <a:schemeClr val="accent1"/>
                </a:solidFill>
              </a:rPr>
              <a:t>17</a:t>
            </a:r>
            <a:r>
              <a:rPr kumimoji="1" lang="ja-JP" altLang="en-US" sz="1400">
                <a:solidFill>
                  <a:schemeClr val="accent1"/>
                </a:solidFill>
              </a:rPr>
              <a:t>：</a:t>
            </a:r>
            <a:r>
              <a:rPr kumimoji="1" lang="en-US" altLang="ja-JP" sz="1400">
                <a:solidFill>
                  <a:schemeClr val="accent1"/>
                </a:solidFill>
              </a:rPr>
              <a:t>00</a:t>
            </a:r>
            <a:r>
              <a:rPr kumimoji="1" lang="ja-JP" altLang="en-US" sz="1400">
                <a:solidFill>
                  <a:schemeClr val="accent1"/>
                </a:solidFill>
              </a:rPr>
              <a:t>に</a:t>
            </a:r>
            <a:r>
              <a:rPr kumimoji="1" lang="en-US" altLang="ja-JP" sz="1400">
                <a:solidFill>
                  <a:schemeClr val="accent1"/>
                </a:solidFill>
              </a:rPr>
              <a:t>26</a:t>
            </a:r>
            <a:r>
              <a:rPr kumimoji="1" lang="ja-JP" altLang="en-US" sz="1400">
                <a:solidFill>
                  <a:schemeClr val="accent1"/>
                </a:solidFill>
              </a:rPr>
              <a:t>℃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r>
              <a:rPr kumimoji="1" lang="en-US" altLang="ja-JP" sz="1400">
                <a:solidFill>
                  <a:schemeClr val="accent1"/>
                </a:solidFill>
              </a:rPr>
              <a:t>3</a:t>
            </a:r>
            <a:r>
              <a:rPr kumimoji="1" lang="ja-JP" altLang="en-US" sz="1400">
                <a:solidFill>
                  <a:schemeClr val="accent1"/>
                </a:solidFill>
              </a:rPr>
              <a:t>：</a:t>
            </a:r>
            <a:r>
              <a:rPr kumimoji="1" lang="en-US" altLang="ja-JP" sz="1400">
                <a:solidFill>
                  <a:schemeClr val="accent1"/>
                </a:solidFill>
              </a:rPr>
              <a:t>00</a:t>
            </a:r>
            <a:r>
              <a:rPr kumimoji="1" lang="ja-JP" altLang="en-US" sz="1400">
                <a:solidFill>
                  <a:schemeClr val="accent1"/>
                </a:solidFill>
              </a:rPr>
              <a:t>に</a:t>
            </a:r>
            <a:r>
              <a:rPr kumimoji="1" lang="en-US" altLang="ja-JP" sz="1400">
                <a:solidFill>
                  <a:schemeClr val="accent1"/>
                </a:solidFill>
              </a:rPr>
              <a:t>28</a:t>
            </a:r>
            <a:r>
              <a:rPr kumimoji="1" lang="ja-JP" altLang="en-US" sz="1400">
                <a:solidFill>
                  <a:schemeClr val="accent1"/>
                </a:solidFill>
              </a:rPr>
              <a:t>℃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6E396113-D428-EB0F-21EE-55FA17BC8669}"/>
              </a:ext>
            </a:extLst>
          </p:cNvPr>
          <p:cNvSpPr/>
          <p:nvPr/>
        </p:nvSpPr>
        <p:spPr>
          <a:xfrm>
            <a:off x="2958462" y="4134295"/>
            <a:ext cx="1212795" cy="56412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7A147AC-7D86-F7F4-9036-D4329BEB43CB}"/>
              </a:ext>
            </a:extLst>
          </p:cNvPr>
          <p:cNvSpPr txBox="1"/>
          <p:nvPr/>
        </p:nvSpPr>
        <p:spPr>
          <a:xfrm>
            <a:off x="6732547" y="4105596"/>
            <a:ext cx="2366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>
                <a:solidFill>
                  <a:schemeClr val="accent1"/>
                </a:solidFill>
              </a:rPr>
              <a:t>17</a:t>
            </a:r>
            <a:r>
              <a:rPr kumimoji="1" lang="ja-JP" altLang="en-US" sz="1400">
                <a:solidFill>
                  <a:schemeClr val="accent1"/>
                </a:solidFill>
              </a:rPr>
              <a:t>：</a:t>
            </a:r>
            <a:r>
              <a:rPr kumimoji="1" lang="en-US" altLang="ja-JP" sz="1400">
                <a:solidFill>
                  <a:schemeClr val="accent1"/>
                </a:solidFill>
              </a:rPr>
              <a:t>00</a:t>
            </a:r>
            <a:r>
              <a:rPr kumimoji="1" lang="ja-JP" altLang="en-US" sz="1400">
                <a:solidFill>
                  <a:schemeClr val="accent1"/>
                </a:solidFill>
              </a:rPr>
              <a:t>になると</a:t>
            </a:r>
            <a:r>
              <a:rPr kumimoji="1" lang="en-US" altLang="ja-JP" sz="1400">
                <a:solidFill>
                  <a:schemeClr val="accent1"/>
                </a:solidFill>
              </a:rPr>
              <a:t>26</a:t>
            </a:r>
            <a:r>
              <a:rPr kumimoji="1" lang="ja-JP" altLang="en-US" sz="1400">
                <a:solidFill>
                  <a:schemeClr val="accent1"/>
                </a:solidFill>
              </a:rPr>
              <a:t>℃で稼働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4FD1803-DFBD-80BF-436C-62903A6ACCA1}"/>
              </a:ext>
            </a:extLst>
          </p:cNvPr>
          <p:cNvSpPr txBox="1"/>
          <p:nvPr/>
        </p:nvSpPr>
        <p:spPr>
          <a:xfrm>
            <a:off x="6801705" y="4288183"/>
            <a:ext cx="229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>
                <a:solidFill>
                  <a:schemeClr val="accent1"/>
                </a:solidFill>
              </a:rPr>
              <a:t>3</a:t>
            </a:r>
            <a:r>
              <a:rPr kumimoji="1" lang="ja-JP" altLang="en-US" sz="1400">
                <a:solidFill>
                  <a:schemeClr val="accent1"/>
                </a:solidFill>
              </a:rPr>
              <a:t>：</a:t>
            </a:r>
            <a:r>
              <a:rPr kumimoji="1" lang="en-US" altLang="ja-JP" sz="1400">
                <a:solidFill>
                  <a:schemeClr val="accent1"/>
                </a:solidFill>
              </a:rPr>
              <a:t>00</a:t>
            </a:r>
            <a:r>
              <a:rPr kumimoji="1" lang="ja-JP" altLang="en-US" sz="1400">
                <a:solidFill>
                  <a:schemeClr val="accent1"/>
                </a:solidFill>
              </a:rPr>
              <a:t>になると</a:t>
            </a:r>
            <a:r>
              <a:rPr kumimoji="1" lang="en-US" altLang="ja-JP" sz="1400">
                <a:solidFill>
                  <a:schemeClr val="accent1"/>
                </a:solidFill>
              </a:rPr>
              <a:t>28</a:t>
            </a:r>
            <a:r>
              <a:rPr kumimoji="1" lang="ja-JP" altLang="en-US" sz="1400">
                <a:solidFill>
                  <a:schemeClr val="accent1"/>
                </a:solidFill>
              </a:rPr>
              <a:t>℃に変更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B6E292D-292B-919D-D24E-A543C0EB3E8D}"/>
              </a:ext>
            </a:extLst>
          </p:cNvPr>
          <p:cNvCxnSpPr>
            <a:cxnSpLocks/>
          </p:cNvCxnSpPr>
          <p:nvPr/>
        </p:nvCxnSpPr>
        <p:spPr>
          <a:xfrm>
            <a:off x="6829936" y="4779248"/>
            <a:ext cx="2241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06B5C526-56B6-71A6-FB1F-29136D0EE568}"/>
              </a:ext>
            </a:extLst>
          </p:cNvPr>
          <p:cNvSpPr/>
          <p:nvPr/>
        </p:nvSpPr>
        <p:spPr>
          <a:xfrm>
            <a:off x="6732548" y="4105596"/>
            <a:ext cx="2297527" cy="55191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85C61B-A98C-BCC9-F30A-66E67889E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057" y="3984220"/>
            <a:ext cx="1654027" cy="165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5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52418B-ACE1-10AA-8676-829E031B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機能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C968ED-6966-E860-DD5D-3B1B03784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497788"/>
            <a:ext cx="9874343" cy="4308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" indent="0">
              <a:buNone/>
            </a:pPr>
            <a:r>
              <a:rPr kumimoji="1" lang="ja-JP" altLang="en-US">
                <a:latin typeface="ＭＳ ゴシック"/>
                <a:ea typeface="ＭＳ ゴシック"/>
              </a:rPr>
              <a:t>・</a:t>
            </a:r>
            <a:r>
              <a:rPr kumimoji="1" lang="en-US" altLang="ja-JP">
                <a:latin typeface="ＭＳ ゴシック"/>
                <a:ea typeface="ＭＳ ゴシック"/>
              </a:rPr>
              <a:t>LINEbot</a:t>
            </a:r>
            <a:r>
              <a:rPr lang="ja-JP" altLang="en-US">
                <a:latin typeface="ＭＳ ゴシック"/>
                <a:ea typeface="ＭＳ ゴシック"/>
              </a:rPr>
              <a:t>に時間と温度を入力することで、エアコンの温度変更の予約が可能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71A39E6-EC97-FE66-A98A-AD39B5A66C39}"/>
              </a:ext>
            </a:extLst>
          </p:cNvPr>
          <p:cNvSpPr txBox="1"/>
          <p:nvPr/>
        </p:nvSpPr>
        <p:spPr>
          <a:xfrm>
            <a:off x="1143000" y="3577773"/>
            <a:ext cx="75918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sz="2200">
                <a:solidFill>
                  <a:schemeClr val="accent1"/>
                </a:solidFill>
                <a:ea typeface="ＭＳ ゴシック"/>
              </a:rPr>
              <a:t>・自分が決めた時間に温度が設定できる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AE7E5F-A687-D7FF-F04B-5144A4D48BF8}"/>
              </a:ext>
            </a:extLst>
          </p:cNvPr>
          <p:cNvSpPr txBox="1"/>
          <p:nvPr/>
        </p:nvSpPr>
        <p:spPr>
          <a:xfrm>
            <a:off x="1142999" y="4759908"/>
            <a:ext cx="9875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200">
                <a:solidFill>
                  <a:schemeClr val="accent1"/>
                </a:solidFill>
              </a:rPr>
              <a:t>・設定したスケジュールは</a:t>
            </a:r>
            <a:r>
              <a:rPr kumimoji="1" lang="en-US" altLang="ja-JP" sz="2200">
                <a:solidFill>
                  <a:schemeClr val="accent1"/>
                </a:solidFill>
              </a:rPr>
              <a:t>LINE</a:t>
            </a:r>
            <a:r>
              <a:rPr kumimoji="1" lang="ja-JP" altLang="en-US" sz="2200">
                <a:solidFill>
                  <a:schemeClr val="accent1"/>
                </a:solidFill>
              </a:rPr>
              <a:t>のトーク履歴から確認できる</a:t>
            </a:r>
          </a:p>
        </p:txBody>
      </p:sp>
      <p:pic>
        <p:nvPicPr>
          <p:cNvPr id="7" name="図 6" descr="図形, 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0BD4E03-E990-7A1A-F8A5-F6CB57320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31" y="3235761"/>
            <a:ext cx="1380861" cy="1380861"/>
          </a:xfrm>
          <a:prstGeom prst="rect">
            <a:avLst/>
          </a:prstGeom>
        </p:spPr>
      </p:pic>
      <p:pic>
        <p:nvPicPr>
          <p:cNvPr id="8" name="図 7" descr="図形, 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1AD8DA0-264B-DAC7-3C51-E4A5C1521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4204" y="4611731"/>
            <a:ext cx="1508631" cy="138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4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7D668B-0259-DE81-7B2A-60BE3FAA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想定する利用者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61E779-0A8F-50FE-176E-60790721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63803"/>
            <a:ext cx="9872871" cy="4038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kumimoji="1" lang="ja-JP" altLang="en-US"/>
              <a:t>・家の外からエアコンの操作をしたい人</a:t>
            </a:r>
            <a:endParaRPr kumimoji="1" lang="en-US" altLang="ja-JP"/>
          </a:p>
          <a:p>
            <a:pPr marL="45720" indent="0">
              <a:buNone/>
            </a:pPr>
            <a:endParaRPr lang="en-US" altLang="ja-JP"/>
          </a:p>
          <a:p>
            <a:pPr marL="45720" indent="0">
              <a:buNone/>
            </a:pPr>
            <a:endParaRPr lang="en-US" altLang="ja-JP"/>
          </a:p>
          <a:p>
            <a:pPr marL="45720" indent="0">
              <a:buNone/>
            </a:pPr>
            <a:r>
              <a:rPr kumimoji="1" lang="ja-JP" altLang="en-US"/>
              <a:t>・睡眠環境にこだわりたい人</a:t>
            </a:r>
            <a:endParaRPr kumimoji="1" lang="en-US" altLang="ja-JP"/>
          </a:p>
          <a:p>
            <a:pPr marL="45720" indent="0">
              <a:buNone/>
            </a:pPr>
            <a:endParaRPr lang="en-US" altLang="ja-JP"/>
          </a:p>
          <a:p>
            <a:pPr marL="45720" indent="0">
              <a:buNone/>
            </a:pPr>
            <a:endParaRPr lang="en-US" altLang="ja-JP"/>
          </a:p>
          <a:p>
            <a:pPr marL="45720" indent="0">
              <a:buNone/>
            </a:pPr>
            <a:r>
              <a:rPr kumimoji="1" lang="ja-JP" altLang="en-US">
                <a:ea typeface="ＭＳ ゴシック"/>
              </a:rPr>
              <a:t>・日々のエアコンの温度設定がめんどくさい人</a:t>
            </a:r>
            <a:endParaRPr lang="ja-JP" altLang="en-US">
              <a:ea typeface="ＭＳ ゴシック"/>
            </a:endParaRPr>
          </a:p>
        </p:txBody>
      </p:sp>
      <p:pic>
        <p:nvPicPr>
          <p:cNvPr id="5" name="図 4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B88F222-F706-9CF7-D7A5-8E309BF8B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78" y="1260551"/>
            <a:ext cx="1964390" cy="1964390"/>
          </a:xfrm>
          <a:prstGeom prst="rect">
            <a:avLst/>
          </a:prstGeom>
        </p:spPr>
      </p:pic>
      <p:pic>
        <p:nvPicPr>
          <p:cNvPr id="7" name="図 6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0D8E3523-A9D4-5EB3-D82B-04E4EE0B6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881" y="2707502"/>
            <a:ext cx="1664714" cy="1664714"/>
          </a:xfrm>
          <a:prstGeom prst="rect">
            <a:avLst/>
          </a:prstGeom>
        </p:spPr>
      </p:pic>
      <p:pic>
        <p:nvPicPr>
          <p:cNvPr id="9" name="図 8" descr="時計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8C32394-C20E-C10F-7BFA-40780F828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183" y="4283579"/>
            <a:ext cx="1964390" cy="196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8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9448FB-140A-3B73-77DE-BD4550233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800080"/>
            <a:ext cx="9966960" cy="2926080"/>
          </a:xfrm>
        </p:spPr>
        <p:txBody>
          <a:bodyPr/>
          <a:lstStyle/>
          <a:p>
            <a:r>
              <a:rPr lang="ja-JP" altLang="en-US"/>
              <a:t>デモンストレーション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04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F998E2-E60B-6DE4-608D-21D86C3D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0"/>
            <a:ext cx="9875520" cy="1356360"/>
          </a:xfrm>
        </p:spPr>
        <p:txBody>
          <a:bodyPr/>
          <a:lstStyle/>
          <a:p>
            <a:r>
              <a:rPr kumimoji="1" lang="ja-JP" altLang="en-US"/>
              <a:t>使用するスプレッドシート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4A055-2496-9307-8441-35353DA20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571" y="1353931"/>
            <a:ext cx="8117742" cy="484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1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B0D882-F8F7-D2B2-DFBC-6CDCB1F66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3820"/>
            <a:ext cx="9875520" cy="1356360"/>
          </a:xfrm>
        </p:spPr>
        <p:txBody>
          <a:bodyPr/>
          <a:lstStyle/>
          <a:p>
            <a:r>
              <a:rPr kumimoji="1" lang="en-US" altLang="ja-JP" err="1"/>
              <a:t>LINEbot</a:t>
            </a:r>
            <a:r>
              <a:rPr kumimoji="1" lang="ja-JP" altLang="en-US"/>
              <a:t>とのやりとり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AEC92E-F180-DBD5-317D-F23789A8C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36892"/>
            <a:ext cx="9872871" cy="4259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US" altLang="ja-JP" dirty="0">
                <a:hlinkClick r:id="rId2"/>
              </a:rPr>
              <a:t>https://drive.google.com/file/d/1m0L8Q1CRZANIiC8dah5CU9k6mXYqDSEd/view?usp=sharing</a:t>
            </a:r>
            <a:endParaRPr lang="en-US" altLang="ja-JP" dirty="0"/>
          </a:p>
          <a:p>
            <a:pPr marL="4572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5718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6E66C0-59D9-A808-8DD2-931314254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43" y="350578"/>
            <a:ext cx="9875520" cy="1356360"/>
          </a:xfrm>
        </p:spPr>
        <p:txBody>
          <a:bodyPr/>
          <a:lstStyle/>
          <a:p>
            <a:r>
              <a:rPr kumimoji="1" lang="ja-JP" altLang="en-US"/>
              <a:t>実際に動作してる動画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9E956F19-9594-EDA2-195B-E2EA484CE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36892"/>
            <a:ext cx="9872871" cy="42591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en-US" altLang="ja-JP" dirty="0">
                <a:hlinkClick r:id="rId2"/>
              </a:rPr>
              <a:t>https://drive.google.com/file/d/1jehzboLo2pPeRyHv2moMgICPrF7-jm52/view?usp=sharing</a:t>
            </a:r>
            <a:endParaRPr lang="en-US" altLang="ja-JP" dirty="0"/>
          </a:p>
          <a:p>
            <a:pPr marL="4572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61364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00578CB-6718-BDA4-B6F4-435168DB1D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11500"/>
              <a:t>設計</a:t>
            </a:r>
          </a:p>
        </p:txBody>
      </p:sp>
    </p:spTree>
    <p:extLst>
      <p:ext uri="{BB962C8B-B14F-4D97-AF65-F5344CB8AC3E}">
        <p14:creationId xmlns:p14="http://schemas.microsoft.com/office/powerpoint/2010/main" val="721888851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1_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18784F89AA95541A5B26F11A44E3B77" ma:contentTypeVersion="10" ma:contentTypeDescription="新しいドキュメントを作成します。" ma:contentTypeScope="" ma:versionID="9ada8e2ac45f8d4877009b557206502c">
  <xsd:schema xmlns:xsd="http://www.w3.org/2001/XMLSchema" xmlns:xs="http://www.w3.org/2001/XMLSchema" xmlns:p="http://schemas.microsoft.com/office/2006/metadata/properties" xmlns:ns3="15f20d1a-10c8-47c2-9c8d-e4b483d6b6e2" targetNamespace="http://schemas.microsoft.com/office/2006/metadata/properties" ma:root="true" ma:fieldsID="d668243b95e74d15137322af70f51ed1" ns3:_="">
    <xsd:import namespace="15f20d1a-10c8-47c2-9c8d-e4b483d6b6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f20d1a-10c8-47c2-9c8d-e4b483d6b6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5f20d1a-10c8-47c2-9c8d-e4b483d6b6e2" xsi:nil="true"/>
  </documentManagement>
</p:properties>
</file>

<file path=customXml/itemProps1.xml><?xml version="1.0" encoding="utf-8"?>
<ds:datastoreItem xmlns:ds="http://schemas.openxmlformats.org/officeDocument/2006/customXml" ds:itemID="{91E53516-61BB-4D89-A0B2-9B10FFBFE2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B6913C-56BA-4468-8BAE-E9DAF471DE8F}">
  <ds:schemaRefs>
    <ds:schemaRef ds:uri="15f20d1a-10c8-47c2-9c8d-e4b483d6b6e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AE2A803-4830-4722-A36C-141C1760E6FC}">
  <ds:schemaRefs>
    <ds:schemaRef ds:uri="http://purl.org/dc/dcmitype/"/>
    <ds:schemaRef ds:uri="15f20d1a-10c8-47c2-9c8d-e4b483d6b6e2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a449438d-3606-490b-844f-c4e15e535fca}" enabled="0" method="" siteId="{a449438d-3606-490b-844f-c4e15e535fc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基礎</Template>
  <TotalTime>2</TotalTime>
  <Words>602</Words>
  <Application>Microsoft Office PowerPoint</Application>
  <PresentationFormat>ワイド画面</PresentationFormat>
  <Paragraphs>135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BIZ UDP明朝 Medium</vt:lpstr>
      <vt:lpstr>ＭＳ ゴシック</vt:lpstr>
      <vt:lpstr>Corbel</vt:lpstr>
      <vt:lpstr>基礎</vt:lpstr>
      <vt:lpstr>1_基礎</vt:lpstr>
      <vt:lpstr>成果発表</vt:lpstr>
      <vt:lpstr>システムの概要</vt:lpstr>
      <vt:lpstr>機能</vt:lpstr>
      <vt:lpstr>想定する利用者</vt:lpstr>
      <vt:lpstr>デモンストレーション</vt:lpstr>
      <vt:lpstr>使用するスプレッドシート</vt:lpstr>
      <vt:lpstr>LINEbotとのやりとり</vt:lpstr>
      <vt:lpstr>実際に動作してる動画</vt:lpstr>
      <vt:lpstr>設計</vt:lpstr>
      <vt:lpstr>必要なモジュール</vt:lpstr>
      <vt:lpstr>システム処理の流れ</vt:lpstr>
      <vt:lpstr>開発計画</vt:lpstr>
      <vt:lpstr>開発体制</vt:lpstr>
      <vt:lpstr>PowerPoint プレゼンテーション</vt:lpstr>
      <vt:lpstr>PowerPoint プレゼンテーション</vt:lpstr>
      <vt:lpstr>感想・展望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茅切 優多朗(is0771vv)</dc:creator>
  <cp:lastModifiedBy>早野 友喜(is0793kr)</cp:lastModifiedBy>
  <cp:revision>2</cp:revision>
  <dcterms:created xsi:type="dcterms:W3CDTF">2025-04-30T06:46:47Z</dcterms:created>
  <dcterms:modified xsi:type="dcterms:W3CDTF">2025-05-21T03:56:31Z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0x010100818784F89AA95541A5B26F11A44E3B77</vt:lpwstr>
  </property>
</Properties>
</file>