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58" r:id="rId5"/>
    <p:sldId id="260" r:id="rId6"/>
    <p:sldId id="266" r:id="rId7"/>
    <p:sldId id="269" r:id="rId8"/>
    <p:sldId id="263" r:id="rId9"/>
    <p:sldId id="265" r:id="rId10"/>
    <p:sldId id="267"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49430" autoAdjust="0"/>
  </p:normalViewPr>
  <p:slideViewPr>
    <p:cSldViewPr snapToGrid="0">
      <p:cViewPr varScale="1">
        <p:scale>
          <a:sx n="31" d="100"/>
          <a:sy n="31" d="100"/>
        </p:scale>
        <p:origin x="20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E9D63-3E90-401B-9880-6F61BF43EFD7}" type="datetimeFigureOut">
              <a:rPr kumimoji="1" lang="ja-JP" altLang="en-US" smtClean="0"/>
              <a:t>2025/4/22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3F696-5713-449A-A34B-78AAD94EE175}" type="slidenum">
              <a:rPr kumimoji="1" lang="ja-JP" altLang="en-US" smtClean="0"/>
              <a:t>‹#›</a:t>
            </a:fld>
            <a:endParaRPr kumimoji="1" lang="ja-JP" altLang="en-US"/>
          </a:p>
        </p:txBody>
      </p:sp>
    </p:spTree>
    <p:extLst>
      <p:ext uri="{BB962C8B-B14F-4D97-AF65-F5344CB8AC3E}">
        <p14:creationId xmlns:p14="http://schemas.microsoft.com/office/powerpoint/2010/main" val="9059342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effectLst/>
                <a:latin typeface="Arial" panose="020B0604020202020204" pitchFamily="34" charset="0"/>
              </a:rPr>
              <a:t>電気がついているままである照度の閾値と部屋の温度、外の気温を入力できる場所をスプレッドシートに設ける。</a:t>
            </a:r>
            <a:endParaRPr lang="en-US" altLang="ja-JP" b="0" i="0" dirty="0">
              <a:effectLst/>
              <a:latin typeface="Arial" panose="020B0604020202020204" pitchFamily="34" charset="0"/>
            </a:endParaRPr>
          </a:p>
          <a:p>
            <a:endParaRPr kumimoji="1" lang="en-US" altLang="ja-JP" dirty="0"/>
          </a:p>
          <a:p>
            <a:r>
              <a:rPr kumimoji="1" lang="en-US" altLang="ja-JP" dirty="0"/>
              <a:t>Nature Remo 3 </a:t>
            </a:r>
            <a:r>
              <a:rPr kumimoji="1" lang="ja-JP" altLang="en-US" dirty="0"/>
              <a:t>を用いて部屋の照度を記録して、部屋の照度を閾値と比較し電気がついているか（部屋の温度を記録し外の気温と大幅に違うか）を判定するために</a:t>
            </a:r>
            <a:r>
              <a:rPr kumimoji="1" lang="en-US" altLang="ja-JP" dirty="0"/>
              <a:t>1 </a:t>
            </a:r>
            <a:r>
              <a:rPr kumimoji="1" lang="ja-JP" altLang="en-US" dirty="0"/>
              <a:t>時間ごとに部屋の温度と照度をスプレッドシートに記録する。</a:t>
            </a:r>
            <a:endParaRPr kumimoji="1" lang="en-US" altLang="ja-JP" dirty="0"/>
          </a:p>
          <a:p>
            <a:endParaRPr kumimoji="1" lang="en-US" altLang="ja-JP" dirty="0"/>
          </a:p>
          <a:p>
            <a:r>
              <a:rPr kumimoji="1" lang="ja-JP" altLang="en-US" dirty="0"/>
              <a:t>自分のスマホを用いて </a:t>
            </a:r>
            <a:r>
              <a:rPr kumimoji="1" lang="en-US" altLang="ja-JP" dirty="0"/>
              <a:t>iPhone </a:t>
            </a:r>
            <a:r>
              <a:rPr kumimoji="1" lang="ja-JP" altLang="en-US" dirty="0"/>
              <a:t>のショートカット機能より、指定の位置の範囲から出たときに</a:t>
            </a:r>
            <a:r>
              <a:rPr kumimoji="1" lang="en-US" altLang="ja-JP" dirty="0"/>
              <a:t>Remo 3</a:t>
            </a:r>
            <a:r>
              <a:rPr kumimoji="1" lang="ja-JP" altLang="en-US" dirty="0"/>
              <a:t>、</a:t>
            </a:r>
            <a:r>
              <a:rPr kumimoji="1" lang="en-US" altLang="ja-JP" dirty="0"/>
              <a:t>LINE</a:t>
            </a:r>
            <a:r>
              <a:rPr kumimoji="1" lang="ja-JP" altLang="en-US" dirty="0"/>
              <a:t>を操作する。</a:t>
            </a:r>
          </a:p>
          <a:p>
            <a:endParaRPr kumimoji="1" lang="en-US" altLang="ja-JP" dirty="0"/>
          </a:p>
          <a:p>
            <a:r>
              <a:rPr kumimoji="1" lang="ja-JP" altLang="en-US" dirty="0"/>
              <a:t>自分が指定の位置から出たことが</a:t>
            </a:r>
            <a:r>
              <a:rPr kumimoji="1" lang="en-US" altLang="ja-JP" dirty="0"/>
              <a:t>iPhone </a:t>
            </a:r>
            <a:r>
              <a:rPr kumimoji="1" lang="ja-JP" altLang="en-US" dirty="0"/>
              <a:t>のショートカット機能から通知されたときに電気ついているままであったらユーザーに</a:t>
            </a:r>
            <a:r>
              <a:rPr kumimoji="1" lang="en-US" altLang="ja-JP" dirty="0"/>
              <a:t>LINE</a:t>
            </a:r>
            <a:r>
              <a:rPr kumimoji="1" lang="ja-JP" altLang="en-US" dirty="0"/>
              <a:t>で通知し、電気を消すか消さないかを決定する。 </a:t>
            </a:r>
            <a:endParaRPr kumimoji="1" lang="en-US" altLang="ja-JP" dirty="0"/>
          </a:p>
          <a:p>
            <a:endParaRPr kumimoji="1" lang="en-US" altLang="ja-JP" dirty="0"/>
          </a:p>
          <a:p>
            <a:r>
              <a:rPr kumimoji="1" lang="ja-JP" altLang="en-US" dirty="0"/>
              <a:t>上記と同様に通知が来た時に部屋の温度と外の気温が大幅に違うときユーザーに</a:t>
            </a:r>
            <a:r>
              <a:rPr kumimoji="1" lang="en-US" altLang="ja-JP" dirty="0"/>
              <a:t>LINE </a:t>
            </a:r>
            <a:r>
              <a:rPr kumimoji="1" lang="ja-JP" altLang="en-US" dirty="0"/>
              <a:t>で通知し、エアコンを消すか消さないか決定する。 </a:t>
            </a:r>
            <a:endParaRPr kumimoji="1" lang="en-US" altLang="ja-JP" dirty="0"/>
          </a:p>
          <a:p>
            <a:endParaRPr kumimoji="1" lang="en-US" altLang="ja-JP" dirty="0"/>
          </a:p>
          <a:p>
            <a:r>
              <a:rPr kumimoji="1" lang="ja-JP" altLang="en-US" dirty="0"/>
              <a:t>自分のスマートフォンが通知を出すときの有効距離と照度のしきい値を</a:t>
            </a:r>
            <a:r>
              <a:rPr kumimoji="1" lang="en-US" altLang="ja-JP" dirty="0"/>
              <a:t>LINE</a:t>
            </a:r>
            <a:r>
              <a:rPr kumimoji="1" lang="ja-JP" altLang="en-US" dirty="0"/>
              <a:t>の入力で行う。 </a:t>
            </a:r>
            <a:endParaRPr kumimoji="1" lang="en-US" altLang="ja-JP" dirty="0"/>
          </a:p>
          <a:p>
            <a:endParaRPr kumimoji="1" lang="en-US" altLang="ja-JP" dirty="0"/>
          </a:p>
          <a:p>
            <a:r>
              <a:rPr kumimoji="1" lang="ja-JP" altLang="en-US" dirty="0"/>
              <a:t>５分ごとにスプレッドシートに自分の位置を記録していき、指定の位置に近づいたときに電気やエアコンをつけるか選択する。 </a:t>
            </a:r>
          </a:p>
          <a:p>
            <a:endParaRPr kumimoji="1" lang="ja-JP" altLang="en-US" dirty="0"/>
          </a:p>
        </p:txBody>
      </p:sp>
      <p:sp>
        <p:nvSpPr>
          <p:cNvPr id="4" name="スライド番号プレースホルダー 3"/>
          <p:cNvSpPr>
            <a:spLocks noGrp="1"/>
          </p:cNvSpPr>
          <p:nvPr>
            <p:ph type="sldNum" sz="quarter" idx="5"/>
          </p:nvPr>
        </p:nvSpPr>
        <p:spPr/>
        <p:txBody>
          <a:bodyPr/>
          <a:lstStyle/>
          <a:p>
            <a:fld id="{0323F696-5713-449A-A34B-78AAD94EE175}" type="slidenum">
              <a:rPr kumimoji="1" lang="ja-JP" altLang="en-US" smtClean="0"/>
              <a:t>7</a:t>
            </a:fld>
            <a:endParaRPr kumimoji="1" lang="ja-JP" altLang="en-US"/>
          </a:p>
        </p:txBody>
      </p:sp>
    </p:spTree>
    <p:extLst>
      <p:ext uri="{BB962C8B-B14F-4D97-AF65-F5344CB8AC3E}">
        <p14:creationId xmlns:p14="http://schemas.microsoft.com/office/powerpoint/2010/main" val="68870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323F696-5713-449A-A34B-78AAD94EE175}" type="slidenum">
              <a:rPr kumimoji="1" lang="ja-JP" altLang="en-US" smtClean="0"/>
              <a:t>8</a:t>
            </a:fld>
            <a:endParaRPr kumimoji="1" lang="ja-JP" altLang="en-US"/>
          </a:p>
        </p:txBody>
      </p:sp>
    </p:spTree>
    <p:extLst>
      <p:ext uri="{BB962C8B-B14F-4D97-AF65-F5344CB8AC3E}">
        <p14:creationId xmlns:p14="http://schemas.microsoft.com/office/powerpoint/2010/main" val="207565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BFECD-BDC0-7713-872B-F25AFFE835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4DC555-751C-5347-A901-BA5F3FB06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3BAE9B-3745-6FE7-1A86-BAFE2186072B}"/>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6EE74379-3545-4F46-47CD-60429047A6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A2CAC2-AD2A-9E26-E97C-A6596BA74086}"/>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34898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82012-385C-10BE-305A-A21FDFD0BB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2BE5F9-F500-101B-98FF-161D710C3F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45E619-AE6D-F163-4DC2-F4267A34E492}"/>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0223EB03-724B-4974-E064-8542B02448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8CF3F2-B950-9D52-CF10-D0EC0BCF6580}"/>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8392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5CA9A9-646F-71BF-4F33-068EF7404AC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769D5B-0EF7-8292-A023-008487CEFE9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4087D3-0494-B2B7-2134-31501F4A9943}"/>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CFD53897-3564-E7E1-24E4-CC2A3CC636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AC9D8F-5EA7-4CE8-F17F-7C71503B447A}"/>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40921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99778-4942-ACB6-9CA5-2F8600B741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9AC310-8FAD-E2FD-E4DE-2E17A745BB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6B0E2B-E4A1-4A78-880C-0F28886DC002}"/>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32F06A34-5CA6-FF4A-8A01-DE7CDF143F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D1B899-4D01-EAB6-107D-11465F63EF67}"/>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2402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E4CC3C-506D-56A8-280F-CE028D42D33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80C479-B9D2-29B7-4455-9926B764E0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1E5395-BD80-E0E4-3620-6766ADBF3A00}"/>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B995FFC0-CBAC-2438-EF4C-D3072AAA82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EA327-49A1-F49E-F1DB-91AD9F215C70}"/>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70662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866F1-7096-68F4-220F-8FEA676C2A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21E55B-84CB-C8EF-4045-775F85E096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36A803-1854-B89E-4C6E-966AB2032B5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4F1FC8-5225-D037-3C32-12C1A0C639DF}"/>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A78138F2-376C-765A-F489-6F20A13CED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C4B375-2A92-6936-731A-0A0D720288B5}"/>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151199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78AD3-EEA7-7B38-87C7-8E1EDA3982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6E51F1-A6CA-BE7D-ADB5-BE6B31DBD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0A4C03-47DB-48BA-DAE8-C885953A76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B4959F-72F3-D187-FE41-502C16499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990BC6-88A7-DE0B-87A9-A999C07AD6B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C0AD7B-D642-B825-39E0-503D904CC833}"/>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8" name="フッター プレースホルダー 7">
            <a:extLst>
              <a:ext uri="{FF2B5EF4-FFF2-40B4-BE49-F238E27FC236}">
                <a16:creationId xmlns:a16="http://schemas.microsoft.com/office/drawing/2014/main" id="{47AECB0F-1E5A-D40B-8751-FA0A7DC99E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A2990C-B9C9-15AB-F6AF-4AE195BAD5E1}"/>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99945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A1642-0608-4A37-C87C-6C46A3585F3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937AB6-1784-8D8D-7BCF-6ED750732506}"/>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4" name="フッター プレースホルダー 3">
            <a:extLst>
              <a:ext uri="{FF2B5EF4-FFF2-40B4-BE49-F238E27FC236}">
                <a16:creationId xmlns:a16="http://schemas.microsoft.com/office/drawing/2014/main" id="{EE71833D-B532-A551-FF18-64ABADDC79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7D8285-49B7-D972-D946-D7D2833F0A09}"/>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4164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45261BC-5E1A-CE41-26A9-2B686B2C91CC}"/>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3" name="フッター プレースホルダー 2">
            <a:extLst>
              <a:ext uri="{FF2B5EF4-FFF2-40B4-BE49-F238E27FC236}">
                <a16:creationId xmlns:a16="http://schemas.microsoft.com/office/drawing/2014/main" id="{664A2A0E-E2B1-6146-04F0-0F6B974608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A26381-89AC-E54C-6EEF-5445709C13E4}"/>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58935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CA5CB-1EE9-F688-88D4-7702AF39A7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B9C794-6B74-896C-4D42-DAE236DE4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C254B4-60F2-3A06-F120-D60095B49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19853E-1AA9-4974-86DD-A47F460C7A80}"/>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298AA8B9-2BC3-3855-88D1-717DD8EADD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0A0342-644B-51C5-6D78-89C2FE6216C6}"/>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55921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25FF9-125A-FD78-D1A4-9E5D66BB2E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F7EF1E6-EC3C-C675-1650-515219A83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59D6F5A-DDC8-71BB-136A-BAF7361B8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CC4392-FD2A-B37F-EEE5-CC959D5F8F49}"/>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4F66A441-7A0A-BC2E-4104-2AADC1E0D4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BFB648-3578-2A34-B3E2-504E476F2463}"/>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76364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E4AD3B1-C4DB-35A1-C353-AFD029DB2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C2714F-DC4C-D647-5403-615E59E4A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203DD7-FAE4-1E06-955B-564505BD8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B7FA5F5E-37CF-2829-DBBD-A09EC5919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B54CE5-B2E1-0D1C-48C3-73710ABFB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68036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4C657-1BEA-72D0-D96E-514A3CB43D74}"/>
              </a:ext>
            </a:extLst>
          </p:cNvPr>
          <p:cNvSpPr>
            <a:spLocks noGrp="1"/>
          </p:cNvSpPr>
          <p:nvPr>
            <p:ph type="ctrTitle"/>
          </p:nvPr>
        </p:nvSpPr>
        <p:spPr/>
        <p:txBody>
          <a:bodyPr/>
          <a:lstStyle/>
          <a:p>
            <a:r>
              <a:rPr lang="ja-JP" altLang="en-US" dirty="0"/>
              <a:t>中間</a:t>
            </a:r>
            <a:r>
              <a:rPr kumimoji="1" lang="ja-JP" altLang="en-US" dirty="0"/>
              <a:t>発表資料</a:t>
            </a:r>
          </a:p>
        </p:txBody>
      </p:sp>
      <p:sp>
        <p:nvSpPr>
          <p:cNvPr id="3" name="字幕 2">
            <a:extLst>
              <a:ext uri="{FF2B5EF4-FFF2-40B4-BE49-F238E27FC236}">
                <a16:creationId xmlns:a16="http://schemas.microsoft.com/office/drawing/2014/main" id="{B56FFA4E-DD3C-320E-FE6C-2CB387BF3E7D}"/>
              </a:ext>
            </a:extLst>
          </p:cNvPr>
          <p:cNvSpPr>
            <a:spLocks noGrp="1"/>
          </p:cNvSpPr>
          <p:nvPr>
            <p:ph type="subTitle" idx="1"/>
          </p:nvPr>
        </p:nvSpPr>
        <p:spPr>
          <a:xfrm>
            <a:off x="1524000" y="3602038"/>
            <a:ext cx="9144000" cy="2542088"/>
          </a:xfrm>
        </p:spPr>
        <p:txBody>
          <a:bodyPr>
            <a:normAutofit/>
          </a:bodyPr>
          <a:lstStyle/>
          <a:p>
            <a:r>
              <a:rPr kumimoji="1" lang="en-US" altLang="ja-JP" dirty="0"/>
              <a:t>Group7</a:t>
            </a:r>
          </a:p>
          <a:p>
            <a:r>
              <a:rPr kumimoji="1" lang="ja-JP" altLang="en-US" dirty="0"/>
              <a:t>稲田　陽向</a:t>
            </a:r>
            <a:endParaRPr kumimoji="1" lang="en-US" altLang="ja-JP" dirty="0"/>
          </a:p>
          <a:p>
            <a:r>
              <a:rPr kumimoji="1" lang="ja-JP" altLang="en-US" dirty="0"/>
              <a:t>柿本　大智</a:t>
            </a:r>
            <a:endParaRPr kumimoji="1" lang="en-US" altLang="ja-JP" dirty="0"/>
          </a:p>
          <a:p>
            <a:r>
              <a:rPr kumimoji="1" lang="ja-JP" altLang="en-US" dirty="0"/>
              <a:t>北條　真彩</a:t>
            </a:r>
            <a:endParaRPr kumimoji="1" lang="en-US" altLang="ja-JP" dirty="0"/>
          </a:p>
          <a:p>
            <a:r>
              <a:rPr kumimoji="1" lang="ja-JP" altLang="en-US" dirty="0"/>
              <a:t>村岡　英飛</a:t>
            </a:r>
            <a:endParaRPr kumimoji="1" lang="en-US" altLang="ja-JP" dirty="0"/>
          </a:p>
          <a:p>
            <a:endParaRPr kumimoji="1" lang="ja-JP" altLang="en-US" dirty="0"/>
          </a:p>
        </p:txBody>
      </p:sp>
    </p:spTree>
    <p:extLst>
      <p:ext uri="{BB962C8B-B14F-4D97-AF65-F5344CB8AC3E}">
        <p14:creationId xmlns:p14="http://schemas.microsoft.com/office/powerpoint/2010/main" val="39707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E7CE6-FCD7-114E-F4B6-5829512EE8F6}"/>
              </a:ext>
            </a:extLst>
          </p:cNvPr>
          <p:cNvSpPr>
            <a:spLocks noGrp="1"/>
          </p:cNvSpPr>
          <p:nvPr>
            <p:ph type="ctrTitle"/>
          </p:nvPr>
        </p:nvSpPr>
        <p:spPr>
          <a:xfrm>
            <a:off x="704088" y="256031"/>
            <a:ext cx="9144000" cy="828040"/>
          </a:xfrm>
        </p:spPr>
        <p:txBody>
          <a:bodyPr>
            <a:normAutofit fontScale="90000"/>
          </a:bodyPr>
          <a:lstStyle/>
          <a:p>
            <a:pPr algn="l"/>
            <a:r>
              <a:rPr kumimoji="1" lang="ja-JP" altLang="en-US" dirty="0"/>
              <a:t>今後の予定</a:t>
            </a:r>
          </a:p>
        </p:txBody>
      </p:sp>
      <p:sp>
        <p:nvSpPr>
          <p:cNvPr id="3" name="字幕 2">
            <a:extLst>
              <a:ext uri="{FF2B5EF4-FFF2-40B4-BE49-F238E27FC236}">
                <a16:creationId xmlns:a16="http://schemas.microsoft.com/office/drawing/2014/main" id="{80409DB2-6DAE-5079-E0E4-C9269D1C259B}"/>
              </a:ext>
            </a:extLst>
          </p:cNvPr>
          <p:cNvSpPr>
            <a:spLocks noGrp="1"/>
          </p:cNvSpPr>
          <p:nvPr>
            <p:ph type="subTitle" idx="1"/>
          </p:nvPr>
        </p:nvSpPr>
        <p:spPr/>
        <p:txBody>
          <a:bodyPr/>
          <a:lstStyle/>
          <a:p>
            <a:endParaRPr kumimoji="1" lang="ja-JP" altLang="en-US"/>
          </a:p>
        </p:txBody>
      </p:sp>
      <p:graphicFrame>
        <p:nvGraphicFramePr>
          <p:cNvPr id="4" name="表 3">
            <a:extLst>
              <a:ext uri="{FF2B5EF4-FFF2-40B4-BE49-F238E27FC236}">
                <a16:creationId xmlns:a16="http://schemas.microsoft.com/office/drawing/2014/main" id="{4B3A2646-DF06-D436-5B0B-861B5FF2F76A}"/>
              </a:ext>
            </a:extLst>
          </p:cNvPr>
          <p:cNvGraphicFramePr>
            <a:graphicFrameLocks noGrp="1"/>
          </p:cNvGraphicFramePr>
          <p:nvPr>
            <p:extLst>
              <p:ext uri="{D42A27DB-BD31-4B8C-83A1-F6EECF244321}">
                <p14:modId xmlns:p14="http://schemas.microsoft.com/office/powerpoint/2010/main" val="1469849186"/>
              </p:ext>
            </p:extLst>
          </p:nvPr>
        </p:nvGraphicFramePr>
        <p:xfrm>
          <a:off x="704088" y="1362456"/>
          <a:ext cx="10890504" cy="5201050"/>
        </p:xfrm>
        <a:graphic>
          <a:graphicData uri="http://schemas.openxmlformats.org/drawingml/2006/table">
            <a:tbl>
              <a:tblPr firstRow="1" bandRow="1">
                <a:tableStyleId>{5C22544A-7EE6-4342-B048-85BDC9FD1C3A}</a:tableStyleId>
              </a:tblPr>
              <a:tblGrid>
                <a:gridCol w="1819656">
                  <a:extLst>
                    <a:ext uri="{9D8B030D-6E8A-4147-A177-3AD203B41FA5}">
                      <a16:colId xmlns:a16="http://schemas.microsoft.com/office/drawing/2014/main" val="2470234297"/>
                    </a:ext>
                  </a:extLst>
                </a:gridCol>
                <a:gridCol w="1810512">
                  <a:extLst>
                    <a:ext uri="{9D8B030D-6E8A-4147-A177-3AD203B41FA5}">
                      <a16:colId xmlns:a16="http://schemas.microsoft.com/office/drawing/2014/main" val="4129007138"/>
                    </a:ext>
                  </a:extLst>
                </a:gridCol>
                <a:gridCol w="1815084">
                  <a:extLst>
                    <a:ext uri="{9D8B030D-6E8A-4147-A177-3AD203B41FA5}">
                      <a16:colId xmlns:a16="http://schemas.microsoft.com/office/drawing/2014/main" val="662279899"/>
                    </a:ext>
                  </a:extLst>
                </a:gridCol>
                <a:gridCol w="1815084">
                  <a:extLst>
                    <a:ext uri="{9D8B030D-6E8A-4147-A177-3AD203B41FA5}">
                      <a16:colId xmlns:a16="http://schemas.microsoft.com/office/drawing/2014/main" val="3737870624"/>
                    </a:ext>
                  </a:extLst>
                </a:gridCol>
                <a:gridCol w="1815084">
                  <a:extLst>
                    <a:ext uri="{9D8B030D-6E8A-4147-A177-3AD203B41FA5}">
                      <a16:colId xmlns:a16="http://schemas.microsoft.com/office/drawing/2014/main" val="3872263618"/>
                    </a:ext>
                  </a:extLst>
                </a:gridCol>
                <a:gridCol w="1815084">
                  <a:extLst>
                    <a:ext uri="{9D8B030D-6E8A-4147-A177-3AD203B41FA5}">
                      <a16:colId xmlns:a16="http://schemas.microsoft.com/office/drawing/2014/main" val="1044510109"/>
                    </a:ext>
                  </a:extLst>
                </a:gridCol>
              </a:tblGrid>
              <a:tr h="649198">
                <a:tc>
                  <a:txBody>
                    <a:bodyPr/>
                    <a:lstStyle/>
                    <a:p>
                      <a:pPr algn="l"/>
                      <a:r>
                        <a:rPr kumimoji="1" lang="ja-JP" altLang="en-US" dirty="0"/>
                        <a:t>タスク</a:t>
                      </a:r>
                    </a:p>
                  </a:txBody>
                  <a:tcPr anchor="ctr"/>
                </a:tc>
                <a:tc>
                  <a:txBody>
                    <a:bodyPr/>
                    <a:lstStyle/>
                    <a:p>
                      <a:pPr algn="l"/>
                      <a:r>
                        <a:rPr kumimoji="1" lang="ja-JP" altLang="en-US" dirty="0"/>
                        <a:t>担当者</a:t>
                      </a:r>
                    </a:p>
                  </a:txBody>
                  <a:tcPr anchor="ctr"/>
                </a:tc>
                <a:tc>
                  <a:txBody>
                    <a:bodyPr/>
                    <a:lstStyle/>
                    <a:p>
                      <a:pPr algn="l"/>
                      <a:r>
                        <a:rPr kumimoji="1" lang="ja-JP" altLang="en-US" dirty="0"/>
                        <a:t>４月２３日</a:t>
                      </a:r>
                    </a:p>
                  </a:txBody>
                  <a:tcPr anchor="ctr"/>
                </a:tc>
                <a:tc>
                  <a:txBody>
                    <a:bodyPr/>
                    <a:lstStyle/>
                    <a:p>
                      <a:pPr algn="l"/>
                      <a:r>
                        <a:rPr kumimoji="1" lang="ja-JP" altLang="en-US" dirty="0"/>
                        <a:t>４月３０日</a:t>
                      </a:r>
                    </a:p>
                  </a:txBody>
                  <a:tcPr anchor="ctr"/>
                </a:tc>
                <a:tc>
                  <a:txBody>
                    <a:bodyPr/>
                    <a:lstStyle/>
                    <a:p>
                      <a:pPr algn="l"/>
                      <a:r>
                        <a:rPr kumimoji="1" lang="ja-JP" altLang="en-US" dirty="0"/>
                        <a:t>５月７日</a:t>
                      </a:r>
                    </a:p>
                  </a:txBody>
                  <a:tcPr anchor="ctr"/>
                </a:tc>
                <a:tc>
                  <a:txBody>
                    <a:bodyPr/>
                    <a:lstStyle/>
                    <a:p>
                      <a:pPr algn="l"/>
                      <a:r>
                        <a:rPr kumimoji="1" lang="ja-JP" altLang="en-US" dirty="0"/>
                        <a:t>５月１４日</a:t>
                      </a:r>
                    </a:p>
                  </a:txBody>
                  <a:tcPr anchor="ctr"/>
                </a:tc>
                <a:extLst>
                  <a:ext uri="{0D108BD9-81ED-4DB2-BD59-A6C34878D82A}">
                    <a16:rowId xmlns:a16="http://schemas.microsoft.com/office/drawing/2014/main" val="1845905585"/>
                  </a:ext>
                </a:extLst>
              </a:tr>
              <a:tr h="689217">
                <a:tc>
                  <a:txBody>
                    <a:bodyPr/>
                    <a:lstStyle/>
                    <a:p>
                      <a:pPr algn="l"/>
                      <a:r>
                        <a:rPr kumimoji="1" lang="ja-JP" altLang="en-US" dirty="0"/>
                        <a:t>設計の見直し</a:t>
                      </a:r>
                      <a:endParaRPr kumimoji="1" lang="en-US" altLang="ja-JP" dirty="0"/>
                    </a:p>
                  </a:txBody>
                  <a:tcPr anchor="ctr"/>
                </a:tc>
                <a:tc>
                  <a:txBody>
                    <a:bodyPr/>
                    <a:lstStyle/>
                    <a:p>
                      <a:pPr algn="l"/>
                      <a:r>
                        <a:rPr kumimoji="1" lang="ja-JP" altLang="en-US" dirty="0"/>
                        <a:t>全員</a:t>
                      </a:r>
                    </a:p>
                  </a:txBody>
                  <a:tcPr anchor="ct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extLst>
                  <a:ext uri="{0D108BD9-81ED-4DB2-BD59-A6C34878D82A}">
                    <a16:rowId xmlns:a16="http://schemas.microsoft.com/office/drawing/2014/main" val="890587860"/>
                  </a:ext>
                </a:extLst>
              </a:tr>
              <a:tr h="874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スプレッドシート管理用プログラム</a:t>
                      </a:r>
                    </a:p>
                  </a:txBody>
                  <a:tcPr anchor="ctr"/>
                </a:tc>
                <a:tc>
                  <a:txBody>
                    <a:bodyPr/>
                    <a:lstStyle/>
                    <a:p>
                      <a:pPr algn="l"/>
                      <a:r>
                        <a:rPr kumimoji="1" lang="ja-JP" altLang="en-US" dirty="0"/>
                        <a:t>稲田</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441319780"/>
                  </a:ext>
                </a:extLst>
              </a:tr>
              <a:tr h="874679">
                <a:tc>
                  <a:txBody>
                    <a:bodyPr/>
                    <a:lstStyle/>
                    <a:p>
                      <a:pPr algn="l"/>
                      <a:r>
                        <a:rPr kumimoji="1" lang="en-US" altLang="ja-JP" dirty="0"/>
                        <a:t>Remo3</a:t>
                      </a:r>
                      <a:r>
                        <a:rPr kumimoji="1" lang="ja-JP" altLang="en-US" dirty="0"/>
                        <a:t>からのデータ取得用</a:t>
                      </a:r>
                      <a:endParaRPr kumimoji="1" lang="en-US" altLang="ja-JP" dirty="0"/>
                    </a:p>
                    <a:p>
                      <a:pPr algn="l"/>
                      <a:r>
                        <a:rPr kumimoji="1" lang="ja-JP" altLang="en-US" dirty="0"/>
                        <a:t>プログラム</a:t>
                      </a:r>
                    </a:p>
                  </a:txBody>
                  <a:tcPr anchor="ctr"/>
                </a:tc>
                <a:tc>
                  <a:txBody>
                    <a:bodyPr/>
                    <a:lstStyle/>
                    <a:p>
                      <a:pPr algn="l"/>
                      <a:r>
                        <a:rPr kumimoji="1" lang="ja-JP" altLang="en-US" dirty="0"/>
                        <a:t>村岡</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078388837"/>
                  </a:ext>
                </a:extLst>
              </a:tr>
              <a:tr h="874679">
                <a:tc>
                  <a:txBody>
                    <a:bodyPr/>
                    <a:lstStyle/>
                    <a:p>
                      <a:pPr algn="l"/>
                      <a:r>
                        <a:rPr kumimoji="1" lang="ja-JP" altLang="en-US" dirty="0"/>
                        <a:t>天気サイトからの</a:t>
                      </a:r>
                      <a:r>
                        <a:rPr kumimoji="1" lang="en-US" altLang="ja-JP" dirty="0"/>
                        <a:t>API</a:t>
                      </a:r>
                      <a:r>
                        <a:rPr kumimoji="1" lang="ja-JP" altLang="en-US" dirty="0"/>
                        <a:t>取得用</a:t>
                      </a:r>
                      <a:endParaRPr kumimoji="1" lang="en-US" altLang="ja-JP" dirty="0"/>
                    </a:p>
                    <a:p>
                      <a:pPr algn="l"/>
                      <a:r>
                        <a:rPr kumimoji="1" lang="ja-JP" altLang="en-US" dirty="0"/>
                        <a:t>プログラム</a:t>
                      </a:r>
                    </a:p>
                  </a:txBody>
                  <a:tcPr anchor="ctr"/>
                </a:tc>
                <a:tc>
                  <a:txBody>
                    <a:bodyPr/>
                    <a:lstStyle/>
                    <a:p>
                      <a:pPr algn="l"/>
                      <a:r>
                        <a:rPr kumimoji="1" lang="ja-JP" altLang="en-US" dirty="0"/>
                        <a:t>北條</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334898804"/>
                  </a:ext>
                </a:extLst>
              </a:tr>
              <a:tr h="1119435">
                <a:tc>
                  <a:txBody>
                    <a:bodyPr/>
                    <a:lstStyle/>
                    <a:p>
                      <a:pPr algn="l"/>
                      <a:r>
                        <a:rPr kumimoji="1" lang="ja-JP" altLang="en-US" dirty="0"/>
                        <a:t>スマホからの</a:t>
                      </a:r>
                      <a:endParaRPr kumimoji="1" lang="en-US" altLang="ja-JP" dirty="0"/>
                    </a:p>
                    <a:p>
                      <a:pPr algn="l"/>
                      <a:r>
                        <a:rPr kumimoji="1" lang="ja-JP" altLang="en-US" dirty="0"/>
                        <a:t>位置情報取得用プログラム</a:t>
                      </a:r>
                      <a:endParaRPr kumimoji="1" lang="en-US" altLang="ja-JP" dirty="0"/>
                    </a:p>
                  </a:txBody>
                  <a:tcPr anchor="ctr"/>
                </a:tc>
                <a:tc>
                  <a:txBody>
                    <a:bodyPr/>
                    <a:lstStyle/>
                    <a:p>
                      <a:pPr algn="l"/>
                      <a:r>
                        <a:rPr kumimoji="1" lang="ja-JP" altLang="en-US" dirty="0"/>
                        <a:t>村岡</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238443031"/>
                  </a:ext>
                </a:extLst>
              </a:tr>
            </a:tbl>
          </a:graphicData>
        </a:graphic>
      </p:graphicFrame>
    </p:spTree>
    <p:extLst>
      <p:ext uri="{BB962C8B-B14F-4D97-AF65-F5344CB8AC3E}">
        <p14:creationId xmlns:p14="http://schemas.microsoft.com/office/powerpoint/2010/main" val="67968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5CDFF-3CA8-C735-7AC5-F43D12434343}"/>
              </a:ext>
            </a:extLst>
          </p:cNvPr>
          <p:cNvSpPr>
            <a:spLocks noGrp="1"/>
          </p:cNvSpPr>
          <p:nvPr>
            <p:ph type="title"/>
          </p:nvPr>
        </p:nvSpPr>
        <p:spPr>
          <a:xfrm>
            <a:off x="649986" y="248557"/>
            <a:ext cx="10515600" cy="864960"/>
          </a:xfrm>
        </p:spPr>
        <p:txBody>
          <a:bodyPr>
            <a:normAutofit/>
          </a:bodyPr>
          <a:lstStyle/>
          <a:p>
            <a:r>
              <a:rPr kumimoji="1" lang="ja-JP" altLang="en-US" sz="5400" dirty="0"/>
              <a:t>今後の予定</a:t>
            </a:r>
          </a:p>
        </p:txBody>
      </p:sp>
      <p:sp>
        <p:nvSpPr>
          <p:cNvPr id="3" name="コンテンツ プレースホルダー 2">
            <a:extLst>
              <a:ext uri="{FF2B5EF4-FFF2-40B4-BE49-F238E27FC236}">
                <a16:creationId xmlns:a16="http://schemas.microsoft.com/office/drawing/2014/main" id="{ADC1C40C-6C16-1320-9070-E8E0E6520D49}"/>
              </a:ext>
            </a:extLst>
          </p:cNvPr>
          <p:cNvSpPr>
            <a:spLocks noGrp="1"/>
          </p:cNvSpPr>
          <p:nvPr>
            <p:ph idx="1"/>
          </p:nvPr>
        </p:nvSpPr>
        <p:spPr/>
        <p:txBody>
          <a:bodyPr>
            <a:normAutofit lnSpcReduction="10000"/>
          </a:bodyPr>
          <a:lstStyle/>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タスク</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担当者</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４月２３日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４月３０日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５月７日</a:t>
            </a:r>
            <a:endParaRPr lang="ja-JP" altLang="ja-JP" sz="1800" b="0" i="0" u="none" strike="noStrike" dirty="0">
              <a:effectLst/>
              <a:latin typeface="Arial" panose="020B0604020202020204" pitchFamily="34" charset="0"/>
            </a:endParaRPr>
          </a:p>
          <a:p>
            <a:pPr marL="0" algn="l" rtl="0" eaLnBrk="1" fontAlgn="ctr" latinLnBrk="0" hangingPunct="1"/>
            <a:r>
              <a:rPr kumimoji="1" lang="ja-JP" altLang="ja-JP" sz="1800" b="1" i="0" u="none" strike="noStrike" kern="1200" dirty="0">
                <a:solidFill>
                  <a:srgbClr val="FFFFFF"/>
                </a:solidFill>
                <a:effectLst/>
                <a:latin typeface="游ゴシック" panose="020B0400000000000000" pitchFamily="50" charset="-128"/>
              </a:rPr>
              <a:t>５月１４日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タスク</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担当者</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４月２３日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４月３０日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５月７日</a:t>
            </a:r>
            <a:endParaRPr lang="ja-JP" altLang="ja-JP" sz="1800" b="0" i="0" u="none" strike="noStrike" dirty="0">
              <a:effectLst/>
              <a:latin typeface="Arial" panose="020B0604020202020204" pitchFamily="34" charset="0"/>
            </a:endParaRPr>
          </a:p>
          <a:p>
            <a:pPr marL="0" algn="l" rtl="0" eaLnBrk="1" fontAlgn="ctr" latinLnBrk="0" hangingPunct="1"/>
            <a:r>
              <a:rPr kumimoji="1" lang="ja-JP" altLang="ja-JP" sz="1800" b="1" i="0" u="none" strike="noStrike" kern="1200" dirty="0">
                <a:solidFill>
                  <a:srgbClr val="FFFFFF"/>
                </a:solidFill>
                <a:effectLst/>
                <a:latin typeface="游ゴシック" panose="020B0400000000000000" pitchFamily="50" charset="-128"/>
              </a:rPr>
              <a:t>５月１４日</a:t>
            </a:r>
            <a:endParaRPr lang="ja-JP" altLang="ja-JP" sz="1800" b="0" i="0" u="none" strike="noStrike" dirty="0">
              <a:effectLst/>
              <a:latin typeface="Arial" panose="020B0604020202020204" pitchFamily="34" charset="0"/>
            </a:endParaRPr>
          </a:p>
          <a:p>
            <a:endParaRPr kumimoji="1" lang="ja-JP" altLang="en-US" dirty="0"/>
          </a:p>
        </p:txBody>
      </p:sp>
      <p:graphicFrame>
        <p:nvGraphicFramePr>
          <p:cNvPr id="4" name="表 3">
            <a:extLst>
              <a:ext uri="{FF2B5EF4-FFF2-40B4-BE49-F238E27FC236}">
                <a16:creationId xmlns:a16="http://schemas.microsoft.com/office/drawing/2014/main" id="{9ABA988F-4CE5-053C-8AD0-387C7CE2D75E}"/>
              </a:ext>
            </a:extLst>
          </p:cNvPr>
          <p:cNvGraphicFramePr>
            <a:graphicFrameLocks noGrp="1"/>
          </p:cNvGraphicFramePr>
          <p:nvPr>
            <p:extLst>
              <p:ext uri="{D42A27DB-BD31-4B8C-83A1-F6EECF244321}">
                <p14:modId xmlns:p14="http://schemas.microsoft.com/office/powerpoint/2010/main" val="1750146553"/>
              </p:ext>
            </p:extLst>
          </p:nvPr>
        </p:nvGraphicFramePr>
        <p:xfrm>
          <a:off x="649986" y="1353231"/>
          <a:ext cx="10892028" cy="4475139"/>
        </p:xfrm>
        <a:graphic>
          <a:graphicData uri="http://schemas.openxmlformats.org/drawingml/2006/table">
            <a:tbl>
              <a:tblPr firstRow="1" bandRow="1">
                <a:tableStyleId>{5C22544A-7EE6-4342-B048-85BDC9FD1C3A}</a:tableStyleId>
              </a:tblPr>
              <a:tblGrid>
                <a:gridCol w="1821180">
                  <a:extLst>
                    <a:ext uri="{9D8B030D-6E8A-4147-A177-3AD203B41FA5}">
                      <a16:colId xmlns:a16="http://schemas.microsoft.com/office/drawing/2014/main" val="2470234297"/>
                    </a:ext>
                  </a:extLst>
                </a:gridCol>
                <a:gridCol w="1810512">
                  <a:extLst>
                    <a:ext uri="{9D8B030D-6E8A-4147-A177-3AD203B41FA5}">
                      <a16:colId xmlns:a16="http://schemas.microsoft.com/office/drawing/2014/main" val="4129007138"/>
                    </a:ext>
                  </a:extLst>
                </a:gridCol>
                <a:gridCol w="1815084">
                  <a:extLst>
                    <a:ext uri="{9D8B030D-6E8A-4147-A177-3AD203B41FA5}">
                      <a16:colId xmlns:a16="http://schemas.microsoft.com/office/drawing/2014/main" val="662279899"/>
                    </a:ext>
                  </a:extLst>
                </a:gridCol>
                <a:gridCol w="1815084">
                  <a:extLst>
                    <a:ext uri="{9D8B030D-6E8A-4147-A177-3AD203B41FA5}">
                      <a16:colId xmlns:a16="http://schemas.microsoft.com/office/drawing/2014/main" val="3737870624"/>
                    </a:ext>
                  </a:extLst>
                </a:gridCol>
                <a:gridCol w="1815084">
                  <a:extLst>
                    <a:ext uri="{9D8B030D-6E8A-4147-A177-3AD203B41FA5}">
                      <a16:colId xmlns:a16="http://schemas.microsoft.com/office/drawing/2014/main" val="3872263618"/>
                    </a:ext>
                  </a:extLst>
                </a:gridCol>
                <a:gridCol w="1815084">
                  <a:extLst>
                    <a:ext uri="{9D8B030D-6E8A-4147-A177-3AD203B41FA5}">
                      <a16:colId xmlns:a16="http://schemas.microsoft.com/office/drawing/2014/main" val="1044510109"/>
                    </a:ext>
                  </a:extLst>
                </a:gridCol>
              </a:tblGrid>
              <a:tr h="678679">
                <a:tc>
                  <a:txBody>
                    <a:bodyPr/>
                    <a:lstStyle/>
                    <a:p>
                      <a:pPr algn="l"/>
                      <a:r>
                        <a:rPr kumimoji="1" lang="ja-JP" altLang="en-US" dirty="0"/>
                        <a:t>タスク</a:t>
                      </a:r>
                    </a:p>
                  </a:txBody>
                  <a:tcPr anchor="ctr"/>
                </a:tc>
                <a:tc>
                  <a:txBody>
                    <a:bodyPr/>
                    <a:lstStyle/>
                    <a:p>
                      <a:pPr algn="l"/>
                      <a:r>
                        <a:rPr kumimoji="1" lang="ja-JP" altLang="en-US" dirty="0"/>
                        <a:t>担当者</a:t>
                      </a:r>
                    </a:p>
                  </a:txBody>
                  <a:tcPr anchor="ctr"/>
                </a:tc>
                <a:tc>
                  <a:txBody>
                    <a:bodyPr/>
                    <a:lstStyle/>
                    <a:p>
                      <a:pPr algn="l"/>
                      <a:r>
                        <a:rPr kumimoji="1" lang="ja-JP" altLang="en-US" dirty="0"/>
                        <a:t>４月２３日</a:t>
                      </a:r>
                    </a:p>
                  </a:txBody>
                  <a:tcPr anchor="ctr"/>
                </a:tc>
                <a:tc>
                  <a:txBody>
                    <a:bodyPr/>
                    <a:lstStyle/>
                    <a:p>
                      <a:pPr algn="l"/>
                      <a:r>
                        <a:rPr kumimoji="1" lang="ja-JP" altLang="en-US" dirty="0"/>
                        <a:t>４月３０日</a:t>
                      </a:r>
                    </a:p>
                  </a:txBody>
                  <a:tcPr anchor="ctr"/>
                </a:tc>
                <a:tc>
                  <a:txBody>
                    <a:bodyPr/>
                    <a:lstStyle/>
                    <a:p>
                      <a:pPr algn="l"/>
                      <a:r>
                        <a:rPr kumimoji="1" lang="ja-JP" altLang="en-US" dirty="0"/>
                        <a:t>５月７日</a:t>
                      </a:r>
                    </a:p>
                  </a:txBody>
                  <a:tcPr anchor="ctr"/>
                </a:tc>
                <a:tc>
                  <a:txBody>
                    <a:bodyPr/>
                    <a:lstStyle/>
                    <a:p>
                      <a:pPr algn="l"/>
                      <a:r>
                        <a:rPr kumimoji="1" lang="ja-JP" altLang="en-US" dirty="0"/>
                        <a:t>５月１４日</a:t>
                      </a:r>
                    </a:p>
                  </a:txBody>
                  <a:tcPr anchor="ctr"/>
                </a:tc>
                <a:extLst>
                  <a:ext uri="{0D108BD9-81ED-4DB2-BD59-A6C34878D82A}">
                    <a16:rowId xmlns:a16="http://schemas.microsoft.com/office/drawing/2014/main" val="1845905585"/>
                  </a:ext>
                </a:extLst>
              </a:tr>
              <a:tr h="720515">
                <a:tc>
                  <a:txBody>
                    <a:bodyPr/>
                    <a:lstStyle/>
                    <a:p>
                      <a:pPr algn="l"/>
                      <a:r>
                        <a:rPr kumimoji="1" lang="en-US" altLang="ja-JP" dirty="0"/>
                        <a:t>LINE</a:t>
                      </a:r>
                      <a:r>
                        <a:rPr kumimoji="1" lang="ja-JP" altLang="en-US" dirty="0"/>
                        <a:t>での通知に関する</a:t>
                      </a:r>
                      <a:endParaRPr kumimoji="1" lang="en-US" altLang="ja-JP" dirty="0"/>
                    </a:p>
                    <a:p>
                      <a:pPr algn="l"/>
                      <a:r>
                        <a:rPr kumimoji="1" lang="ja-JP" altLang="en-US" dirty="0"/>
                        <a:t>プログラム</a:t>
                      </a:r>
                      <a:endParaRPr kumimoji="1" lang="en-US" altLang="ja-JP" dirty="0"/>
                    </a:p>
                  </a:txBody>
                  <a:tcPr anchor="ctr"/>
                </a:tc>
                <a:tc>
                  <a:txBody>
                    <a:bodyPr/>
                    <a:lstStyle/>
                    <a:p>
                      <a:pPr algn="l"/>
                      <a:r>
                        <a:rPr kumimoji="1" lang="ja-JP" altLang="en-US" dirty="0"/>
                        <a:t>稲田</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890587860"/>
                  </a:ext>
                </a:extLst>
              </a:tr>
              <a:tr h="720515">
                <a:tc>
                  <a:txBody>
                    <a:bodyPr/>
                    <a:lstStyle/>
                    <a:p>
                      <a:pPr algn="l"/>
                      <a:r>
                        <a:rPr kumimoji="1" lang="ja-JP" altLang="en-US" dirty="0"/>
                        <a:t>エアコン操作用プログラム</a:t>
                      </a:r>
                    </a:p>
                  </a:txBody>
                  <a:tcPr anchor="ctr"/>
                </a:tc>
                <a:tc>
                  <a:txBody>
                    <a:bodyPr/>
                    <a:lstStyle/>
                    <a:p>
                      <a:pPr algn="l"/>
                      <a:r>
                        <a:rPr kumimoji="1" lang="ja-JP" altLang="en-US" dirty="0"/>
                        <a:t>柿本</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799005512"/>
                  </a:ext>
                </a:extLst>
              </a:tr>
              <a:tr h="720515">
                <a:tc>
                  <a:txBody>
                    <a:bodyPr/>
                    <a:lstStyle/>
                    <a:p>
                      <a:pPr algn="l"/>
                      <a:r>
                        <a:rPr kumimoji="1" lang="ja-JP" altLang="en-US" dirty="0"/>
                        <a:t>電気操作用</a:t>
                      </a:r>
                      <a:endParaRPr kumimoji="1" lang="en-US" altLang="ja-JP" dirty="0"/>
                    </a:p>
                    <a:p>
                      <a:pPr algn="l"/>
                      <a:r>
                        <a:rPr kumimoji="1" lang="ja-JP" altLang="en-US" dirty="0"/>
                        <a:t>プログラム</a:t>
                      </a:r>
                    </a:p>
                  </a:txBody>
                  <a:tcPr anchor="ctr"/>
                </a:tc>
                <a:tc>
                  <a:txBody>
                    <a:bodyPr/>
                    <a:lstStyle/>
                    <a:p>
                      <a:pPr algn="l"/>
                      <a:r>
                        <a:rPr kumimoji="1" lang="ja-JP" altLang="en-US" dirty="0"/>
                        <a:t>柿本</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078388837"/>
                  </a:ext>
                </a:extLst>
              </a:tr>
              <a:tr h="720515">
                <a:tc>
                  <a:txBody>
                    <a:bodyPr/>
                    <a:lstStyle/>
                    <a:p>
                      <a:pPr algn="l"/>
                      <a:r>
                        <a:rPr kumimoji="1" lang="ja-JP" altLang="en-US" dirty="0"/>
                        <a:t>システムテスト</a:t>
                      </a:r>
                    </a:p>
                  </a:txBody>
                  <a:tcPr anchor="ctr"/>
                </a:tc>
                <a:tc>
                  <a:txBody>
                    <a:bodyPr/>
                    <a:lstStyle/>
                    <a:p>
                      <a:pPr algn="l"/>
                      <a:r>
                        <a:rPr kumimoji="1" lang="ja-JP" altLang="en-US" dirty="0"/>
                        <a:t>全員</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tc>
                <a:extLst>
                  <a:ext uri="{0D108BD9-81ED-4DB2-BD59-A6C34878D82A}">
                    <a16:rowId xmlns:a16="http://schemas.microsoft.com/office/drawing/2014/main" val="1197859829"/>
                  </a:ext>
                </a:extLst>
              </a:tr>
              <a:tr h="720515">
                <a:tc>
                  <a:txBody>
                    <a:bodyPr/>
                    <a:lstStyle/>
                    <a:p>
                      <a:pPr algn="l"/>
                      <a:r>
                        <a:rPr kumimoji="1" lang="ja-JP" altLang="en-US" dirty="0"/>
                        <a:t>発表用資料作成</a:t>
                      </a:r>
                    </a:p>
                  </a:txBody>
                  <a:tcPr anchor="ctr"/>
                </a:tc>
                <a:tc>
                  <a:txBody>
                    <a:bodyPr/>
                    <a:lstStyle/>
                    <a:p>
                      <a:pPr algn="l"/>
                      <a:r>
                        <a:rPr kumimoji="1" lang="ja-JP" altLang="en-US" dirty="0"/>
                        <a:t>全員</a:t>
                      </a:r>
                    </a:p>
                  </a:txBody>
                  <a:tcPr anchor="ct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extLst>
                  <a:ext uri="{0D108BD9-81ED-4DB2-BD59-A6C34878D82A}">
                    <a16:rowId xmlns:a16="http://schemas.microsoft.com/office/drawing/2014/main" val="238443031"/>
                  </a:ext>
                </a:extLst>
              </a:tr>
            </a:tbl>
          </a:graphicData>
        </a:graphic>
      </p:graphicFrame>
    </p:spTree>
    <p:extLst>
      <p:ext uri="{BB962C8B-B14F-4D97-AF65-F5344CB8AC3E}">
        <p14:creationId xmlns:p14="http://schemas.microsoft.com/office/powerpoint/2010/main" val="316498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CC5492-405D-7519-2F86-D9435A104F8F}"/>
              </a:ext>
            </a:extLst>
          </p:cNvPr>
          <p:cNvSpPr>
            <a:spLocks noGrp="1"/>
          </p:cNvSpPr>
          <p:nvPr>
            <p:ph type="title"/>
          </p:nvPr>
        </p:nvSpPr>
        <p:spPr>
          <a:xfrm>
            <a:off x="838200" y="2766218"/>
            <a:ext cx="10515600" cy="1325563"/>
          </a:xfrm>
        </p:spPr>
        <p:txBody>
          <a:bodyPr/>
          <a:lstStyle/>
          <a:p>
            <a:r>
              <a:rPr kumimoji="1" lang="ja-JP" altLang="en-US" dirty="0"/>
              <a:t>１．要求仕様</a:t>
            </a:r>
          </a:p>
        </p:txBody>
      </p:sp>
    </p:spTree>
    <p:extLst>
      <p:ext uri="{BB962C8B-B14F-4D97-AF65-F5344CB8AC3E}">
        <p14:creationId xmlns:p14="http://schemas.microsoft.com/office/powerpoint/2010/main" val="9431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04059-EA26-00BA-952D-78A513ADF682}"/>
              </a:ext>
            </a:extLst>
          </p:cNvPr>
          <p:cNvSpPr>
            <a:spLocks noGrp="1"/>
          </p:cNvSpPr>
          <p:nvPr>
            <p:ph type="title"/>
          </p:nvPr>
        </p:nvSpPr>
        <p:spPr/>
        <p:txBody>
          <a:bodyPr/>
          <a:lstStyle/>
          <a:p>
            <a:r>
              <a:rPr kumimoji="1" lang="ja-JP" altLang="en-US" dirty="0"/>
              <a:t>システムの概要</a:t>
            </a:r>
          </a:p>
        </p:txBody>
      </p:sp>
      <p:sp>
        <p:nvSpPr>
          <p:cNvPr id="3" name="コンテンツ プレースホルダー 2">
            <a:extLst>
              <a:ext uri="{FF2B5EF4-FFF2-40B4-BE49-F238E27FC236}">
                <a16:creationId xmlns:a16="http://schemas.microsoft.com/office/drawing/2014/main" id="{033CE8D6-E59D-FBFE-05AA-5D75BD67B144}"/>
              </a:ext>
            </a:extLst>
          </p:cNvPr>
          <p:cNvSpPr>
            <a:spLocks noGrp="1"/>
          </p:cNvSpPr>
          <p:nvPr>
            <p:ph idx="1"/>
          </p:nvPr>
        </p:nvSpPr>
        <p:spPr>
          <a:xfrm>
            <a:off x="838200" y="1825625"/>
            <a:ext cx="10515600" cy="981983"/>
          </a:xfrm>
        </p:spPr>
        <p:txBody>
          <a:bodyPr/>
          <a:lstStyle/>
          <a:p>
            <a:r>
              <a:rPr lang="ja-JP" altLang="en-US" b="0" i="0" dirty="0">
                <a:effectLst/>
                <a:latin typeface="Arial" panose="020B0604020202020204" pitchFamily="34" charset="0"/>
              </a:rPr>
              <a:t>ユーザーの電気やエアコンの消し忘れ、帰宅を検知し、操作する。ユーザーはラインで告知を受ける。</a:t>
            </a:r>
            <a:endParaRPr lang="en-US" altLang="ja-JP" b="0" i="0" dirty="0">
              <a:effectLst/>
              <a:latin typeface="Arial" panose="020B0604020202020204" pitchFamily="34" charset="0"/>
            </a:endParaRPr>
          </a:p>
          <a:p>
            <a:endParaRPr lang="en-US" altLang="ja-JP" b="0" i="0" dirty="0">
              <a:effectLst/>
              <a:latin typeface="Arial" panose="020B0604020202020204" pitchFamily="34" charset="0"/>
            </a:endParaRPr>
          </a:p>
        </p:txBody>
      </p:sp>
      <p:pic>
        <p:nvPicPr>
          <p:cNvPr id="4" name="図 3" descr="時計 が含まれている画像&#10;&#10;AI によって生成されたコンテンツは間違っている可能性があります。">
            <a:extLst>
              <a:ext uri="{FF2B5EF4-FFF2-40B4-BE49-F238E27FC236}">
                <a16:creationId xmlns:a16="http://schemas.microsoft.com/office/drawing/2014/main" id="{B02BF7D1-B94C-7066-59AC-378DE1BA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49" y="2997880"/>
            <a:ext cx="2283442" cy="3697881"/>
          </a:xfrm>
          <a:prstGeom prst="rect">
            <a:avLst/>
          </a:prstGeom>
        </p:spPr>
      </p:pic>
      <p:sp>
        <p:nvSpPr>
          <p:cNvPr id="11" name="吹き出し: 角を丸めた四角形 10">
            <a:extLst>
              <a:ext uri="{FF2B5EF4-FFF2-40B4-BE49-F238E27FC236}">
                <a16:creationId xmlns:a16="http://schemas.microsoft.com/office/drawing/2014/main" id="{29202FCE-5F6F-284A-DBE3-4C261F08CD78}"/>
              </a:ext>
            </a:extLst>
          </p:cNvPr>
          <p:cNvSpPr/>
          <p:nvPr/>
        </p:nvSpPr>
        <p:spPr>
          <a:xfrm>
            <a:off x="5529943" y="2997880"/>
            <a:ext cx="6161314" cy="2488520"/>
          </a:xfrm>
          <a:prstGeom prst="wedgeRoundRectCallout">
            <a:avLst>
              <a:gd name="adj1" fmla="val -84791"/>
              <a:gd name="adj2" fmla="val 5200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アイコン&#10;&#10;AI によって生成されたコンテンツは間違っている可能性があります。">
            <a:extLst>
              <a:ext uri="{FF2B5EF4-FFF2-40B4-BE49-F238E27FC236}">
                <a16:creationId xmlns:a16="http://schemas.microsoft.com/office/drawing/2014/main" id="{A42EDC5D-6692-5523-1F17-E5CA8FADC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646" y="3311157"/>
            <a:ext cx="1829574" cy="1823188"/>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63CC302A-0C4B-0D71-D516-82F071CCC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6664" y="3311157"/>
            <a:ext cx="1829574" cy="1823188"/>
          </a:xfrm>
          <a:prstGeom prst="rect">
            <a:avLst/>
          </a:prstGeom>
        </p:spPr>
      </p:pic>
      <p:pic>
        <p:nvPicPr>
          <p:cNvPr id="12" name="図 11" descr="光 が含まれている画像&#10;&#10;AI によって生成されたコンテンツは間違っている可能性があります。">
            <a:extLst>
              <a:ext uri="{FF2B5EF4-FFF2-40B4-BE49-F238E27FC236}">
                <a16:creationId xmlns:a16="http://schemas.microsoft.com/office/drawing/2014/main" id="{09B0AD0F-91B1-DFD3-F987-8B5229DB1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2153" y="3934398"/>
            <a:ext cx="1058596" cy="1199947"/>
          </a:xfrm>
          <a:prstGeom prst="rect">
            <a:avLst/>
          </a:prstGeom>
        </p:spPr>
      </p:pic>
      <p:pic>
        <p:nvPicPr>
          <p:cNvPr id="13" name="図 12" descr="光 が含まれている画像&#10;&#10;AI によって生成されたコンテンツは間違っている可能性があります。">
            <a:extLst>
              <a:ext uri="{FF2B5EF4-FFF2-40B4-BE49-F238E27FC236}">
                <a16:creationId xmlns:a16="http://schemas.microsoft.com/office/drawing/2014/main" id="{6546C404-BAF8-944C-ABBA-BD0F0CCD8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473" y="3742411"/>
            <a:ext cx="1125920" cy="1391934"/>
          </a:xfrm>
          <a:prstGeom prst="rect">
            <a:avLst/>
          </a:prstGeom>
        </p:spPr>
      </p:pic>
      <p:sp>
        <p:nvSpPr>
          <p:cNvPr id="14" name="矢印: 右 13">
            <a:extLst>
              <a:ext uri="{FF2B5EF4-FFF2-40B4-BE49-F238E27FC236}">
                <a16:creationId xmlns:a16="http://schemas.microsoft.com/office/drawing/2014/main" id="{AB881766-A98C-75F6-E8CE-E67AE1C86FF6}"/>
              </a:ext>
            </a:extLst>
          </p:cNvPr>
          <p:cNvSpPr/>
          <p:nvPr/>
        </p:nvSpPr>
        <p:spPr>
          <a:xfrm>
            <a:off x="8240486" y="4114800"/>
            <a:ext cx="859971" cy="47897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587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ABE8C-DA1D-6386-FF50-DF24605B2D86}"/>
              </a:ext>
            </a:extLst>
          </p:cNvPr>
          <p:cNvSpPr>
            <a:spLocks noGrp="1"/>
          </p:cNvSpPr>
          <p:nvPr>
            <p:ph type="title"/>
          </p:nvPr>
        </p:nvSpPr>
        <p:spPr/>
        <p:txBody>
          <a:bodyPr/>
          <a:lstStyle/>
          <a:p>
            <a:r>
              <a:rPr kumimoji="1" lang="ja-JP" altLang="en-US" dirty="0"/>
              <a:t>要求仕様</a:t>
            </a:r>
          </a:p>
        </p:txBody>
      </p:sp>
      <p:sp>
        <p:nvSpPr>
          <p:cNvPr id="3" name="コンテンツ プレースホルダー 2">
            <a:extLst>
              <a:ext uri="{FF2B5EF4-FFF2-40B4-BE49-F238E27FC236}">
                <a16:creationId xmlns:a16="http://schemas.microsoft.com/office/drawing/2014/main" id="{39E4ED7D-EC7B-E8BC-DF3E-EDBB97700BBE}"/>
              </a:ext>
            </a:extLst>
          </p:cNvPr>
          <p:cNvSpPr>
            <a:spLocks noGrp="1"/>
          </p:cNvSpPr>
          <p:nvPr>
            <p:ph idx="1"/>
          </p:nvPr>
        </p:nvSpPr>
        <p:spPr/>
        <p:txBody>
          <a:bodyPr/>
          <a:lstStyle/>
          <a:p>
            <a:r>
              <a:rPr lang="ja-JP" altLang="en-US" b="0" i="0" dirty="0">
                <a:effectLst/>
                <a:latin typeface="Arial" panose="020B0604020202020204" pitchFamily="34" charset="0"/>
              </a:rPr>
              <a:t>ユーザーは、</a:t>
            </a:r>
            <a:r>
              <a:rPr lang="en-US" altLang="ja-JP" b="0" i="0" dirty="0">
                <a:effectLst/>
                <a:latin typeface="Arial" panose="020B0604020202020204" pitchFamily="34" charset="0"/>
              </a:rPr>
              <a:t>1</a:t>
            </a:r>
            <a:r>
              <a:rPr lang="ja-JP" altLang="en-US" b="0" i="0" dirty="0">
                <a:effectLst/>
                <a:latin typeface="Arial" panose="020B0604020202020204" pitchFamily="34" charset="0"/>
              </a:rPr>
              <a:t>時間ごとに記録される照度をスプレッドシート上で確認できること</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スプレッドシートに記録される照度をもとにユーザーが家から離れた際 </a:t>
            </a:r>
            <a:r>
              <a:rPr lang="en-US" altLang="ja-JP" b="0" i="0" dirty="0">
                <a:effectLst/>
                <a:latin typeface="Arial" panose="020B0604020202020204" pitchFamily="34" charset="0"/>
              </a:rPr>
              <a:t>LINE</a:t>
            </a:r>
            <a:r>
              <a:rPr lang="ja-JP" altLang="en-US" b="0" i="0" dirty="0">
                <a:effectLst/>
                <a:latin typeface="Arial" panose="020B0604020202020204" pitchFamily="34" charset="0"/>
              </a:rPr>
              <a:t>で告知を受けること</a:t>
            </a:r>
            <a:endParaRPr lang="en-US" altLang="ja-JP" b="0" i="0" dirty="0">
              <a:effectLst/>
              <a:latin typeface="Arial" panose="020B0604020202020204" pitchFamily="34" charset="0"/>
            </a:endParaRPr>
          </a:p>
          <a:p>
            <a:r>
              <a:rPr lang="en-US" altLang="ja-JP" b="0" i="0" dirty="0">
                <a:effectLst/>
                <a:latin typeface="Arial" panose="020B0604020202020204" pitchFamily="34" charset="0"/>
              </a:rPr>
              <a:t>LINE</a:t>
            </a:r>
            <a:r>
              <a:rPr lang="ja-JP" altLang="en-US" b="0" i="0" dirty="0">
                <a:effectLst/>
                <a:latin typeface="Arial" panose="020B0604020202020204" pitchFamily="34" charset="0"/>
              </a:rPr>
              <a:t>の告知を元にユーザーが電気のオンオフを選択できること</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ユーザーは照度の閾値をラインの入力で設定できること</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ユーザーは有効距離をラインの入力で設定できること</a:t>
            </a:r>
            <a:endParaRPr kumimoji="1" lang="ja-JP" altLang="en-US" dirty="0"/>
          </a:p>
        </p:txBody>
      </p:sp>
    </p:spTree>
    <p:extLst>
      <p:ext uri="{BB962C8B-B14F-4D97-AF65-F5344CB8AC3E}">
        <p14:creationId xmlns:p14="http://schemas.microsoft.com/office/powerpoint/2010/main" val="281084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90EBE-29BB-B4FA-C006-FD63D8EBBA3F}"/>
              </a:ext>
            </a:extLst>
          </p:cNvPr>
          <p:cNvSpPr>
            <a:spLocks noGrp="1"/>
          </p:cNvSpPr>
          <p:nvPr>
            <p:ph type="title"/>
          </p:nvPr>
        </p:nvSpPr>
        <p:spPr/>
        <p:txBody>
          <a:bodyPr/>
          <a:lstStyle/>
          <a:p>
            <a:r>
              <a:rPr kumimoji="1" lang="ja-JP" altLang="en-US" dirty="0"/>
              <a:t>想定する利用者</a:t>
            </a:r>
          </a:p>
        </p:txBody>
      </p:sp>
      <p:sp>
        <p:nvSpPr>
          <p:cNvPr id="3" name="コンテンツ プレースホルダー 2">
            <a:extLst>
              <a:ext uri="{FF2B5EF4-FFF2-40B4-BE49-F238E27FC236}">
                <a16:creationId xmlns:a16="http://schemas.microsoft.com/office/drawing/2014/main" id="{B6181879-16C7-6FCF-D0D8-33456786A3F8}"/>
              </a:ext>
            </a:extLst>
          </p:cNvPr>
          <p:cNvSpPr>
            <a:spLocks noGrp="1"/>
          </p:cNvSpPr>
          <p:nvPr>
            <p:ph idx="1"/>
          </p:nvPr>
        </p:nvSpPr>
        <p:spPr>
          <a:xfrm>
            <a:off x="838200" y="1825625"/>
            <a:ext cx="10515600" cy="1037318"/>
          </a:xfrm>
        </p:spPr>
        <p:txBody>
          <a:bodyPr anchor="t">
            <a:normAutofit/>
          </a:bodyPr>
          <a:lstStyle/>
          <a:p>
            <a:r>
              <a:rPr lang="ja-JP" altLang="en-US" b="0" i="0" dirty="0">
                <a:effectLst/>
                <a:latin typeface="Arial" panose="020B0604020202020204" pitchFamily="34" charset="0"/>
              </a:rPr>
              <a:t>電気（エアコン）を消すのが面倒に感じる人や心配性な人</a:t>
            </a:r>
            <a:endParaRPr lang="en-US" altLang="ja-JP" dirty="0">
              <a:latin typeface="Arial" panose="020B0604020202020204" pitchFamily="34" charset="0"/>
            </a:endParaRPr>
          </a:p>
          <a:p>
            <a:r>
              <a:rPr lang="ja-JP" altLang="en-US" b="0" i="0" dirty="0">
                <a:effectLst/>
                <a:latin typeface="Arial" panose="020B0604020202020204" pitchFamily="34" charset="0"/>
              </a:rPr>
              <a:t>一人暮らしをしている人</a:t>
            </a:r>
            <a:endParaRPr lang="en-US" altLang="ja-JP" b="0" i="0" dirty="0">
              <a:effectLst/>
              <a:latin typeface="Arial" panose="020B0604020202020204" pitchFamily="34" charset="0"/>
            </a:endParaRPr>
          </a:p>
        </p:txBody>
      </p:sp>
      <p:sp>
        <p:nvSpPr>
          <p:cNvPr id="13" name="思考の吹き出し: 雲形 12">
            <a:extLst>
              <a:ext uri="{FF2B5EF4-FFF2-40B4-BE49-F238E27FC236}">
                <a16:creationId xmlns:a16="http://schemas.microsoft.com/office/drawing/2014/main" id="{AEE57E6E-A1E4-2A51-5508-C2E003BE7E9C}"/>
              </a:ext>
            </a:extLst>
          </p:cNvPr>
          <p:cNvSpPr/>
          <p:nvPr/>
        </p:nvSpPr>
        <p:spPr>
          <a:xfrm>
            <a:off x="6218276" y="2652980"/>
            <a:ext cx="4981690" cy="2486526"/>
          </a:xfrm>
          <a:prstGeom prst="cloudCallout">
            <a:avLst>
              <a:gd name="adj1" fmla="val -76543"/>
              <a:gd name="adj2" fmla="val 895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アイコン&#10;&#10;AI によって生成されたコンテンツは間違っている可能性があります。">
            <a:extLst>
              <a:ext uri="{FF2B5EF4-FFF2-40B4-BE49-F238E27FC236}">
                <a16:creationId xmlns:a16="http://schemas.microsoft.com/office/drawing/2014/main" id="{F72559FB-B157-E2B7-5EC0-C4656BB65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681" y="2782127"/>
            <a:ext cx="1982920" cy="1975999"/>
          </a:xfrm>
          <a:prstGeom prst="rect">
            <a:avLst/>
          </a:prstGeom>
        </p:spPr>
      </p:pic>
      <p:pic>
        <p:nvPicPr>
          <p:cNvPr id="15" name="図 14" descr="光 が含まれている画像&#10;&#10;AI によって生成されたコンテンツは間違っている可能性があります。">
            <a:extLst>
              <a:ext uri="{FF2B5EF4-FFF2-40B4-BE49-F238E27FC236}">
                <a16:creationId xmlns:a16="http://schemas.microsoft.com/office/drawing/2014/main" id="{6AB1E416-B53E-0090-53AA-0E966ABC6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342" y="3380938"/>
            <a:ext cx="1003598" cy="1240712"/>
          </a:xfrm>
          <a:prstGeom prst="rect">
            <a:avLst/>
          </a:prstGeom>
        </p:spPr>
      </p:pic>
      <p:pic>
        <p:nvPicPr>
          <p:cNvPr id="16" name="図 15" descr="クマの人形と文字の加工写真&#10;&#10;AI によって生成されたコンテンツは間違っている可能性があります。">
            <a:extLst>
              <a:ext uri="{FF2B5EF4-FFF2-40B4-BE49-F238E27FC236}">
                <a16:creationId xmlns:a16="http://schemas.microsoft.com/office/drawing/2014/main" id="{48E611E2-1AE2-1A76-61F9-957D732CD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307" y="2919663"/>
            <a:ext cx="3467100" cy="3810000"/>
          </a:xfrm>
          <a:prstGeom prst="rect">
            <a:avLst/>
          </a:prstGeom>
        </p:spPr>
      </p:pic>
    </p:spTree>
    <p:extLst>
      <p:ext uri="{BB962C8B-B14F-4D97-AF65-F5344CB8AC3E}">
        <p14:creationId xmlns:p14="http://schemas.microsoft.com/office/powerpoint/2010/main" val="29683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53231-E9EE-D3C9-E8AF-2D52357B5E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CDBF4E-423A-0419-D66E-027B2DDFCD48}"/>
              </a:ext>
            </a:extLst>
          </p:cNvPr>
          <p:cNvSpPr>
            <a:spLocks noGrp="1"/>
          </p:cNvSpPr>
          <p:nvPr>
            <p:ph type="title"/>
          </p:nvPr>
        </p:nvSpPr>
        <p:spPr>
          <a:xfrm>
            <a:off x="838200" y="2766218"/>
            <a:ext cx="10515600" cy="1325563"/>
          </a:xfrm>
        </p:spPr>
        <p:txBody>
          <a:bodyPr/>
          <a:lstStyle/>
          <a:p>
            <a:r>
              <a:rPr kumimoji="1" lang="ja-JP" altLang="en-US" dirty="0"/>
              <a:t>２．設計</a:t>
            </a:r>
          </a:p>
        </p:txBody>
      </p:sp>
    </p:spTree>
    <p:extLst>
      <p:ext uri="{BB962C8B-B14F-4D97-AF65-F5344CB8AC3E}">
        <p14:creationId xmlns:p14="http://schemas.microsoft.com/office/powerpoint/2010/main" val="9685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アイコン&#10;&#10;AI によって生成されたコンテンツは間違っている可能性があります。">
            <a:extLst>
              <a:ext uri="{FF2B5EF4-FFF2-40B4-BE49-F238E27FC236}">
                <a16:creationId xmlns:a16="http://schemas.microsoft.com/office/drawing/2014/main" id="{B01D09DD-6B8E-C1BC-E48F-91C0A8F86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86" y="3858280"/>
            <a:ext cx="1682582" cy="1676709"/>
          </a:xfrm>
          <a:prstGeom prst="rect">
            <a:avLst/>
          </a:prstGeom>
        </p:spPr>
      </p:pic>
      <p:sp>
        <p:nvSpPr>
          <p:cNvPr id="2" name="タイトル 1">
            <a:extLst>
              <a:ext uri="{FF2B5EF4-FFF2-40B4-BE49-F238E27FC236}">
                <a16:creationId xmlns:a16="http://schemas.microsoft.com/office/drawing/2014/main" id="{F14889F3-67ED-C3CE-FFA6-7A0F25819035}"/>
              </a:ext>
            </a:extLst>
          </p:cNvPr>
          <p:cNvSpPr>
            <a:spLocks noGrp="1"/>
          </p:cNvSpPr>
          <p:nvPr>
            <p:ph type="title"/>
          </p:nvPr>
        </p:nvSpPr>
        <p:spPr/>
        <p:txBody>
          <a:bodyPr/>
          <a:lstStyle/>
          <a:p>
            <a:r>
              <a:rPr kumimoji="1" lang="ja-JP" altLang="en-US" dirty="0"/>
              <a:t>設計内容の概要</a:t>
            </a:r>
          </a:p>
        </p:txBody>
      </p:sp>
      <p:pic>
        <p:nvPicPr>
          <p:cNvPr id="5" name="コンテンツ プレースホルダー 4" descr="ipod, 電子機器 が含まれている画像&#10;&#10;AI によって生成されたコンテンツは間違っている可能性があります。">
            <a:extLst>
              <a:ext uri="{FF2B5EF4-FFF2-40B4-BE49-F238E27FC236}">
                <a16:creationId xmlns:a16="http://schemas.microsoft.com/office/drawing/2014/main" id="{80F90D0E-1EAF-F13E-3332-01F76CCAC00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647878" y="4193524"/>
            <a:ext cx="1409595" cy="1341465"/>
          </a:xfrm>
        </p:spPr>
      </p:pic>
      <p:pic>
        <p:nvPicPr>
          <p:cNvPr id="7" name="図 6" descr="アイコン&#10;&#10;AI によって生成されたコンテンツは間違っている可能性があります。">
            <a:extLst>
              <a:ext uri="{FF2B5EF4-FFF2-40B4-BE49-F238E27FC236}">
                <a16:creationId xmlns:a16="http://schemas.microsoft.com/office/drawing/2014/main" id="{D567427D-4046-E53B-A557-1A5FECB1E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3054" y="4472841"/>
            <a:ext cx="1014163" cy="1014163"/>
          </a:xfrm>
          <a:prstGeom prst="rect">
            <a:avLst/>
          </a:prstGeom>
        </p:spPr>
      </p:pic>
      <p:pic>
        <p:nvPicPr>
          <p:cNvPr id="9" name="図 8" descr="ロゴ, 会社名&#10;&#10;AI によって生成されたコンテンツは間違っている可能性があります。">
            <a:extLst>
              <a:ext uri="{FF2B5EF4-FFF2-40B4-BE49-F238E27FC236}">
                <a16:creationId xmlns:a16="http://schemas.microsoft.com/office/drawing/2014/main" id="{AD28E2F2-9D41-1043-ADBB-6B81FE800F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23383" y="4539457"/>
            <a:ext cx="1973290" cy="880933"/>
          </a:xfrm>
          <a:prstGeom prst="rect">
            <a:avLst/>
          </a:prstGeom>
        </p:spPr>
      </p:pic>
      <p:pic>
        <p:nvPicPr>
          <p:cNvPr id="11" name="図 10" descr="光 が含まれている画像&#10;&#10;AI によって生成されたコンテンツは間違っている可能性があります。">
            <a:extLst>
              <a:ext uri="{FF2B5EF4-FFF2-40B4-BE49-F238E27FC236}">
                <a16:creationId xmlns:a16="http://schemas.microsoft.com/office/drawing/2014/main" id="{AE431256-99C2-D5EF-BDA6-28BF94AF19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4272434"/>
            <a:ext cx="1004953" cy="1139141"/>
          </a:xfrm>
          <a:prstGeom prst="rect">
            <a:avLst/>
          </a:prstGeom>
        </p:spPr>
      </p:pic>
      <p:pic>
        <p:nvPicPr>
          <p:cNvPr id="23" name="図 22" descr="ロゴ, アイコン&#10;&#10;AI によって生成されたコンテンツは間違っている可能性があります。">
            <a:extLst>
              <a:ext uri="{FF2B5EF4-FFF2-40B4-BE49-F238E27FC236}">
                <a16:creationId xmlns:a16="http://schemas.microsoft.com/office/drawing/2014/main" id="{3D4ED352-A252-0FD6-B8E3-A2385A7193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21753" y="1730886"/>
            <a:ext cx="1491319" cy="854674"/>
          </a:xfrm>
          <a:prstGeom prst="rect">
            <a:avLst/>
          </a:prstGeom>
        </p:spPr>
      </p:pic>
      <p:sp>
        <p:nvSpPr>
          <p:cNvPr id="25" name="矢印: 右 24">
            <a:extLst>
              <a:ext uri="{FF2B5EF4-FFF2-40B4-BE49-F238E27FC236}">
                <a16:creationId xmlns:a16="http://schemas.microsoft.com/office/drawing/2014/main" id="{0A622E3E-1641-DF5D-7431-601A2F091846}"/>
              </a:ext>
            </a:extLst>
          </p:cNvPr>
          <p:cNvSpPr/>
          <p:nvPr/>
        </p:nvSpPr>
        <p:spPr>
          <a:xfrm>
            <a:off x="2416629" y="5170714"/>
            <a:ext cx="1231249"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6D2D15BD-F50C-EE8A-F2AF-598170B4DE84}"/>
              </a:ext>
            </a:extLst>
          </p:cNvPr>
          <p:cNvSpPr/>
          <p:nvPr/>
        </p:nvSpPr>
        <p:spPr>
          <a:xfrm flipH="1">
            <a:off x="8751260" y="4601143"/>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87173F99-06CF-53ED-1FCD-23B85E85E96D}"/>
              </a:ext>
            </a:extLst>
          </p:cNvPr>
          <p:cNvSpPr/>
          <p:nvPr/>
        </p:nvSpPr>
        <p:spPr>
          <a:xfrm>
            <a:off x="8783459" y="5204662"/>
            <a:ext cx="1231249"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0A49923D-7751-6E62-0D5A-F173BC8F85CE}"/>
              </a:ext>
            </a:extLst>
          </p:cNvPr>
          <p:cNvSpPr/>
          <p:nvPr/>
        </p:nvSpPr>
        <p:spPr>
          <a:xfrm>
            <a:off x="5204363" y="5225747"/>
            <a:ext cx="1231249"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73B0EE7D-3AEB-0A42-8297-1DC0A4A77416}"/>
              </a:ext>
            </a:extLst>
          </p:cNvPr>
          <p:cNvSpPr/>
          <p:nvPr/>
        </p:nvSpPr>
        <p:spPr>
          <a:xfrm flipH="1">
            <a:off x="2348784" y="4601143"/>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93C8C92-819A-4661-D250-DA1710C259ED}"/>
              </a:ext>
            </a:extLst>
          </p:cNvPr>
          <p:cNvSpPr/>
          <p:nvPr/>
        </p:nvSpPr>
        <p:spPr>
          <a:xfrm flipH="1">
            <a:off x="5121870" y="4628546"/>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1E6BFD75-5C07-BECF-2133-CF5D49465402}"/>
              </a:ext>
            </a:extLst>
          </p:cNvPr>
          <p:cNvSpPr/>
          <p:nvPr/>
        </p:nvSpPr>
        <p:spPr>
          <a:xfrm rot="16200000" flipH="1">
            <a:off x="3833964" y="3358261"/>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07C73D83-F258-0863-3EF3-DB7FBAC82DB1}"/>
              </a:ext>
            </a:extLst>
          </p:cNvPr>
          <p:cNvSpPr txBox="1"/>
          <p:nvPr/>
        </p:nvSpPr>
        <p:spPr>
          <a:xfrm>
            <a:off x="2416629" y="5604604"/>
            <a:ext cx="1539711" cy="646331"/>
          </a:xfrm>
          <a:prstGeom prst="rect">
            <a:avLst/>
          </a:prstGeom>
          <a:noFill/>
        </p:spPr>
        <p:txBody>
          <a:bodyPr wrap="square" rtlCol="0">
            <a:spAutoFit/>
          </a:bodyPr>
          <a:lstStyle/>
          <a:p>
            <a:r>
              <a:rPr lang="ja-JP" altLang="en-US" dirty="0"/>
              <a:t>部屋の状態を検知</a:t>
            </a:r>
            <a:endParaRPr kumimoji="1" lang="ja-JP" altLang="en-US" dirty="0"/>
          </a:p>
        </p:txBody>
      </p:sp>
      <p:sp>
        <p:nvSpPr>
          <p:cNvPr id="34" name="テキスト ボックス 33">
            <a:extLst>
              <a:ext uri="{FF2B5EF4-FFF2-40B4-BE49-F238E27FC236}">
                <a16:creationId xmlns:a16="http://schemas.microsoft.com/office/drawing/2014/main" id="{A222FC06-696A-3338-8F11-959FA0565D2B}"/>
              </a:ext>
            </a:extLst>
          </p:cNvPr>
          <p:cNvSpPr txBox="1"/>
          <p:nvPr/>
        </p:nvSpPr>
        <p:spPr>
          <a:xfrm>
            <a:off x="2260303" y="3914120"/>
            <a:ext cx="1539711" cy="646331"/>
          </a:xfrm>
          <a:prstGeom prst="rect">
            <a:avLst/>
          </a:prstGeom>
          <a:noFill/>
        </p:spPr>
        <p:txBody>
          <a:bodyPr wrap="square" rtlCol="0">
            <a:spAutoFit/>
          </a:bodyPr>
          <a:lstStyle/>
          <a:p>
            <a:r>
              <a:rPr kumimoji="1" lang="en-US" altLang="ja-JP" dirty="0"/>
              <a:t>Remo</a:t>
            </a:r>
            <a:r>
              <a:rPr lang="ja-JP" altLang="en-US" dirty="0"/>
              <a:t> </a:t>
            </a:r>
            <a:r>
              <a:rPr lang="en-US" altLang="ja-JP" dirty="0"/>
              <a:t>3</a:t>
            </a:r>
            <a:r>
              <a:rPr lang="ja-JP" altLang="en-US" dirty="0"/>
              <a:t>を通じて操作</a:t>
            </a:r>
            <a:endParaRPr kumimoji="1" lang="ja-JP" altLang="en-US" dirty="0"/>
          </a:p>
        </p:txBody>
      </p:sp>
      <p:sp>
        <p:nvSpPr>
          <p:cNvPr id="35" name="テキスト ボックス 34">
            <a:extLst>
              <a:ext uri="{FF2B5EF4-FFF2-40B4-BE49-F238E27FC236}">
                <a16:creationId xmlns:a16="http://schemas.microsoft.com/office/drawing/2014/main" id="{C30F8ABC-66F1-DC4C-C4E7-6712BD2D3071}"/>
              </a:ext>
            </a:extLst>
          </p:cNvPr>
          <p:cNvSpPr txBox="1"/>
          <p:nvPr/>
        </p:nvSpPr>
        <p:spPr>
          <a:xfrm>
            <a:off x="5139049" y="5611818"/>
            <a:ext cx="1539711" cy="369332"/>
          </a:xfrm>
          <a:prstGeom prst="rect">
            <a:avLst/>
          </a:prstGeom>
          <a:noFill/>
        </p:spPr>
        <p:txBody>
          <a:bodyPr wrap="square" rtlCol="0">
            <a:spAutoFit/>
          </a:bodyPr>
          <a:lstStyle/>
          <a:p>
            <a:r>
              <a:rPr lang="ja-JP" altLang="en-US" dirty="0"/>
              <a:t>情報を記録</a:t>
            </a:r>
            <a:endParaRPr kumimoji="1" lang="ja-JP" altLang="en-US" dirty="0"/>
          </a:p>
        </p:txBody>
      </p:sp>
      <p:sp>
        <p:nvSpPr>
          <p:cNvPr id="36" name="テキスト ボックス 35">
            <a:extLst>
              <a:ext uri="{FF2B5EF4-FFF2-40B4-BE49-F238E27FC236}">
                <a16:creationId xmlns:a16="http://schemas.microsoft.com/office/drawing/2014/main" id="{6E415F24-3C3C-D652-DC5D-4AA8271DBCB0}"/>
              </a:ext>
            </a:extLst>
          </p:cNvPr>
          <p:cNvSpPr txBox="1"/>
          <p:nvPr/>
        </p:nvSpPr>
        <p:spPr>
          <a:xfrm>
            <a:off x="5089672" y="3774572"/>
            <a:ext cx="1663183" cy="646331"/>
          </a:xfrm>
          <a:prstGeom prst="rect">
            <a:avLst/>
          </a:prstGeom>
          <a:noFill/>
        </p:spPr>
        <p:txBody>
          <a:bodyPr wrap="square" rtlCol="0">
            <a:spAutoFit/>
          </a:bodyPr>
          <a:lstStyle/>
          <a:p>
            <a:r>
              <a:rPr kumimoji="1" lang="ja-JP" altLang="en-US" dirty="0"/>
              <a:t>ユーザの操作情報を取得</a:t>
            </a:r>
          </a:p>
        </p:txBody>
      </p:sp>
      <p:sp>
        <p:nvSpPr>
          <p:cNvPr id="37" name="テキスト ボックス 36">
            <a:extLst>
              <a:ext uri="{FF2B5EF4-FFF2-40B4-BE49-F238E27FC236}">
                <a16:creationId xmlns:a16="http://schemas.microsoft.com/office/drawing/2014/main" id="{2A3F9D78-00CF-B9E5-4FBA-A7D2E967A69F}"/>
              </a:ext>
            </a:extLst>
          </p:cNvPr>
          <p:cNvSpPr txBox="1"/>
          <p:nvPr/>
        </p:nvSpPr>
        <p:spPr>
          <a:xfrm>
            <a:off x="8538426" y="4087767"/>
            <a:ext cx="1654628" cy="369332"/>
          </a:xfrm>
          <a:prstGeom prst="rect">
            <a:avLst/>
          </a:prstGeom>
          <a:noFill/>
        </p:spPr>
        <p:txBody>
          <a:bodyPr wrap="square" rtlCol="0">
            <a:spAutoFit/>
          </a:bodyPr>
          <a:lstStyle/>
          <a:p>
            <a:r>
              <a:rPr lang="ja-JP" altLang="en-US" dirty="0"/>
              <a:t>ユーザが操作</a:t>
            </a:r>
            <a:endParaRPr kumimoji="1" lang="ja-JP" altLang="en-US" dirty="0"/>
          </a:p>
        </p:txBody>
      </p:sp>
      <p:sp>
        <p:nvSpPr>
          <p:cNvPr id="38" name="テキスト ボックス 37">
            <a:extLst>
              <a:ext uri="{FF2B5EF4-FFF2-40B4-BE49-F238E27FC236}">
                <a16:creationId xmlns:a16="http://schemas.microsoft.com/office/drawing/2014/main" id="{440F0E42-E034-B44B-8134-D5F4973EEE6F}"/>
              </a:ext>
            </a:extLst>
          </p:cNvPr>
          <p:cNvSpPr txBox="1"/>
          <p:nvPr/>
        </p:nvSpPr>
        <p:spPr>
          <a:xfrm>
            <a:off x="8336666" y="5605978"/>
            <a:ext cx="2096082" cy="369332"/>
          </a:xfrm>
          <a:prstGeom prst="rect">
            <a:avLst/>
          </a:prstGeom>
          <a:noFill/>
        </p:spPr>
        <p:txBody>
          <a:bodyPr wrap="square" rtlCol="0">
            <a:spAutoFit/>
          </a:bodyPr>
          <a:lstStyle/>
          <a:p>
            <a:r>
              <a:rPr lang="ja-JP" altLang="en-US" dirty="0"/>
              <a:t>部屋の状態を通知</a:t>
            </a:r>
            <a:endParaRPr kumimoji="1" lang="ja-JP" altLang="en-US" dirty="0"/>
          </a:p>
        </p:txBody>
      </p:sp>
      <p:sp>
        <p:nvSpPr>
          <p:cNvPr id="39" name="テキスト ボックス 38">
            <a:extLst>
              <a:ext uri="{FF2B5EF4-FFF2-40B4-BE49-F238E27FC236}">
                <a16:creationId xmlns:a16="http://schemas.microsoft.com/office/drawing/2014/main" id="{F6EC9C61-6E3D-6028-F26D-A577D0F9D4ED}"/>
              </a:ext>
            </a:extLst>
          </p:cNvPr>
          <p:cNvSpPr txBox="1"/>
          <p:nvPr/>
        </p:nvSpPr>
        <p:spPr>
          <a:xfrm>
            <a:off x="4685533" y="2995400"/>
            <a:ext cx="1828510" cy="369332"/>
          </a:xfrm>
          <a:prstGeom prst="rect">
            <a:avLst/>
          </a:prstGeom>
          <a:noFill/>
        </p:spPr>
        <p:txBody>
          <a:bodyPr wrap="square" rtlCol="0">
            <a:spAutoFit/>
          </a:bodyPr>
          <a:lstStyle/>
          <a:p>
            <a:r>
              <a:rPr lang="ja-JP" altLang="en-US" dirty="0"/>
              <a:t>位置情報を取得</a:t>
            </a:r>
            <a:endParaRPr kumimoji="1" lang="ja-JP" altLang="en-US" dirty="0"/>
          </a:p>
        </p:txBody>
      </p:sp>
    </p:spTree>
    <p:extLst>
      <p:ext uri="{BB962C8B-B14F-4D97-AF65-F5344CB8AC3E}">
        <p14:creationId xmlns:p14="http://schemas.microsoft.com/office/powerpoint/2010/main" val="160362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27F5C-615F-FFAA-B934-639A89C17A86}"/>
              </a:ext>
            </a:extLst>
          </p:cNvPr>
          <p:cNvSpPr>
            <a:spLocks noGrp="1"/>
          </p:cNvSpPr>
          <p:nvPr>
            <p:ph type="title"/>
          </p:nvPr>
        </p:nvSpPr>
        <p:spPr/>
        <p:txBody>
          <a:bodyPr/>
          <a:lstStyle/>
          <a:p>
            <a:r>
              <a:rPr lang="ja-JP" altLang="en-US" b="0" i="0" dirty="0">
                <a:effectLst/>
                <a:latin typeface="Arial" panose="020B0604020202020204" pitchFamily="34" charset="0"/>
              </a:rPr>
              <a:t>必要モジュール</a:t>
            </a:r>
            <a:endParaRPr kumimoji="1" lang="ja-JP" altLang="en-US" dirty="0"/>
          </a:p>
        </p:txBody>
      </p:sp>
      <p:sp>
        <p:nvSpPr>
          <p:cNvPr id="3" name="コンテンツ プレースホルダー 2">
            <a:extLst>
              <a:ext uri="{FF2B5EF4-FFF2-40B4-BE49-F238E27FC236}">
                <a16:creationId xmlns:a16="http://schemas.microsoft.com/office/drawing/2014/main" id="{A2D0C4C8-D09D-7FD7-9E8F-3486491695DD}"/>
              </a:ext>
            </a:extLst>
          </p:cNvPr>
          <p:cNvSpPr>
            <a:spLocks noGrp="1"/>
          </p:cNvSpPr>
          <p:nvPr>
            <p:ph idx="1"/>
          </p:nvPr>
        </p:nvSpPr>
        <p:spPr/>
        <p:txBody>
          <a:bodyPr>
            <a:normAutofit/>
          </a:bodyPr>
          <a:lstStyle/>
          <a:p>
            <a:r>
              <a:rPr lang="ja-JP" altLang="en-US" b="0" i="0" dirty="0">
                <a:effectLst/>
                <a:latin typeface="Arial" panose="020B0604020202020204" pitchFamily="34" charset="0"/>
              </a:rPr>
              <a:t>スプレッドシート管理用プログラム </a:t>
            </a:r>
            <a:endParaRPr lang="en-US" altLang="ja-JP" b="0" i="0" dirty="0">
              <a:effectLst/>
              <a:latin typeface="Arial" panose="020B0604020202020204" pitchFamily="34" charset="0"/>
            </a:endParaRPr>
          </a:p>
          <a:p>
            <a:r>
              <a:rPr lang="en-US" altLang="ja-JP" b="0" i="0" dirty="0">
                <a:effectLst/>
                <a:latin typeface="Arial" panose="020B0604020202020204" pitchFamily="34" charset="0"/>
              </a:rPr>
              <a:t>Nature Remo 3 </a:t>
            </a:r>
            <a:r>
              <a:rPr lang="ja-JP" altLang="en-US" b="0" i="0" dirty="0">
                <a:effectLst/>
                <a:latin typeface="Arial" panose="020B0604020202020204" pitchFamily="34" charset="0"/>
              </a:rPr>
              <a:t>からのデータ取得用プログラム </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天気サイトからのデータ取得用プログラム </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スマートフォンによる位置情報を取得するプログラム </a:t>
            </a:r>
            <a:endParaRPr lang="en-US" altLang="ja-JP" b="0" i="0" dirty="0">
              <a:effectLst/>
              <a:latin typeface="Arial" panose="020B0604020202020204" pitchFamily="34" charset="0"/>
            </a:endParaRPr>
          </a:p>
          <a:p>
            <a:r>
              <a:rPr lang="en-US" altLang="ja-JP" b="0" i="0" dirty="0">
                <a:effectLst/>
                <a:latin typeface="Arial" panose="020B0604020202020204" pitchFamily="34" charset="0"/>
              </a:rPr>
              <a:t>LINE </a:t>
            </a:r>
            <a:r>
              <a:rPr lang="ja-JP" altLang="en-US" b="0" i="0" dirty="0">
                <a:effectLst/>
                <a:latin typeface="Arial" panose="020B0604020202020204" pitchFamily="34" charset="0"/>
              </a:rPr>
              <a:t>による通知、エアコンと電気の操作に関するプログラム </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エアコンと電気の操作に関するプログラム</a:t>
            </a:r>
            <a:endParaRPr kumimoji="1" lang="ja-JP" altLang="en-US" dirty="0"/>
          </a:p>
        </p:txBody>
      </p:sp>
    </p:spTree>
    <p:extLst>
      <p:ext uri="{BB962C8B-B14F-4D97-AF65-F5344CB8AC3E}">
        <p14:creationId xmlns:p14="http://schemas.microsoft.com/office/powerpoint/2010/main" val="407425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5DB31-3552-C27D-D397-8F5A4E9335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7BFB2-F6A7-D51A-CCD4-32775A3C9DA4}"/>
              </a:ext>
            </a:extLst>
          </p:cNvPr>
          <p:cNvSpPr>
            <a:spLocks noGrp="1"/>
          </p:cNvSpPr>
          <p:nvPr>
            <p:ph type="title"/>
          </p:nvPr>
        </p:nvSpPr>
        <p:spPr>
          <a:xfrm>
            <a:off x="838200" y="2766218"/>
            <a:ext cx="10515600" cy="1325563"/>
          </a:xfrm>
        </p:spPr>
        <p:txBody>
          <a:bodyPr>
            <a:normAutofit/>
          </a:bodyPr>
          <a:lstStyle/>
          <a:p>
            <a:r>
              <a:rPr kumimoji="1" lang="ja-JP" altLang="en-US" dirty="0"/>
              <a:t>３．プロジェクト計画</a:t>
            </a:r>
          </a:p>
        </p:txBody>
      </p:sp>
    </p:spTree>
    <p:extLst>
      <p:ext uri="{BB962C8B-B14F-4D97-AF65-F5344CB8AC3E}">
        <p14:creationId xmlns:p14="http://schemas.microsoft.com/office/powerpoint/2010/main" val="35392577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586</Words>
  <Application>Microsoft Office PowerPoint</Application>
  <PresentationFormat>ワイド画面</PresentationFormat>
  <Paragraphs>101</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中間発表資料</vt:lpstr>
      <vt:lpstr>１．要求仕様</vt:lpstr>
      <vt:lpstr>システムの概要</vt:lpstr>
      <vt:lpstr>要求仕様</vt:lpstr>
      <vt:lpstr>想定する利用者</vt:lpstr>
      <vt:lpstr>２．設計</vt:lpstr>
      <vt:lpstr>設計内容の概要</vt:lpstr>
      <vt:lpstr>必要モジュール</vt:lpstr>
      <vt:lpstr>３．プロジェクト計画</vt:lpstr>
      <vt:lpstr>今後の予定</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柿本 大智(is0769iv)</dc:creator>
  <cp:lastModifiedBy>柿本 大智(is0769iv)</cp:lastModifiedBy>
  <cp:revision>6</cp:revision>
  <dcterms:created xsi:type="dcterms:W3CDTF">2025-04-16T04:40:35Z</dcterms:created>
  <dcterms:modified xsi:type="dcterms:W3CDTF">2025-04-22T03:02:06Z</dcterms:modified>
</cp:coreProperties>
</file>