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67" r:id="rId16"/>
    <p:sldId id="268" r:id="rId17"/>
    <p:sldId id="272" r:id="rId18"/>
    <p:sldId id="273" r:id="rId19"/>
    <p:sldId id="274"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5E1D5B-A1F4-F988-72D5-A4A93978959E}" v="128" dt="2025-05-19T16:09:16.589"/>
    <p1510:client id="{B54835A4-8DB5-49A8-977E-88ECB290F91D}" v="2" dt="2025-05-21T02:24:47.78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5/21/2025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474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6759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618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531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4829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57253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0645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8320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08903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7779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5/21/2025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4127093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openxmlformats.org/officeDocument/2006/relationships/hyperlink" Target="https://lovehouse123.blogspot.com/2014/05/507.html"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svg"/><Relationship Id="rId5" Type="http://schemas.openxmlformats.org/officeDocument/2006/relationships/image" Target="../media/image4.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ja-JP" altLang="en-US" sz="4400" kern="1200">
                <a:solidFill>
                  <a:schemeClr val="accent1"/>
                </a:solidFill>
                <a:latin typeface="+mj-lt"/>
                <a:ea typeface="+mj-ea"/>
                <a:cs typeface="+mj-cs"/>
              </a:rPr>
              <a:t>成果発表</a:t>
            </a:r>
          </a:p>
        </p:txBody>
      </p:sp>
      <p:sp>
        <p:nvSpPr>
          <p:cNvPr id="3" name="サブタイトル 2"/>
          <p:cNvSpPr>
            <a:spLocks noGrp="1"/>
          </p:cNvSpPr>
          <p:nvPr>
            <p:ph type="subTitle" idx="1"/>
          </p:nvPr>
        </p:nvSpPr>
        <p:spPr>
          <a:xfrm>
            <a:off x="1730107" y="3012001"/>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altLang="ja-JP" sz="3200">
                <a:ea typeface="ＭＳ ゴシック"/>
              </a:rPr>
              <a:t>Group7</a:t>
            </a:r>
          </a:p>
          <a:p>
            <a:pPr indent="-228600" algn="l">
              <a:buFont typeface="Arial" panose="020B0604020202020204" pitchFamily="34" charset="0"/>
              <a:buChar char="•"/>
            </a:pPr>
            <a:endParaRPr lang="en-US" altLang="ja-JP" sz="2000"/>
          </a:p>
        </p:txBody>
      </p:sp>
      <p:sp>
        <p:nvSpPr>
          <p:cNvPr id="4" name="テキスト ボックス 3">
            <a:extLst>
              <a:ext uri="{FF2B5EF4-FFF2-40B4-BE49-F238E27FC236}">
                <a16:creationId xmlns:a16="http://schemas.microsoft.com/office/drawing/2014/main" id="{ADDF0D3E-693F-98AE-B240-C97CC89C5DB7}"/>
              </a:ext>
            </a:extLst>
          </p:cNvPr>
          <p:cNvSpPr txBox="1"/>
          <p:nvPr/>
        </p:nvSpPr>
        <p:spPr>
          <a:xfrm>
            <a:off x="4332782" y="4431034"/>
            <a:ext cx="6844706" cy="230462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ja-JP" altLang="en-US" sz="2400">
                <a:ea typeface="ＭＳ Ｐゴシック"/>
              </a:rPr>
              <a:t>柿本大智、稲田陽向、北条真彩、村岡英飛</a:t>
            </a:r>
            <a:endParaRPr lang="en-US" altLang="ja-JP" sz="2400">
              <a:ea typeface="ＭＳ Ｐゴシック"/>
            </a:endParaRPr>
          </a:p>
        </p:txBody>
      </p:sp>
      <p:sp>
        <p:nvSpPr>
          <p:cNvPr id="7" name="テキスト ボックス 6">
            <a:extLst>
              <a:ext uri="{FF2B5EF4-FFF2-40B4-BE49-F238E27FC236}">
                <a16:creationId xmlns:a16="http://schemas.microsoft.com/office/drawing/2014/main" id="{3B80C9AB-0BC8-72C6-7939-193A727CFEBD}"/>
              </a:ext>
            </a:extLst>
          </p:cNvPr>
          <p:cNvSpPr txBox="1"/>
          <p:nvPr/>
        </p:nvSpPr>
        <p:spPr>
          <a:xfrm>
            <a:off x="3801206" y="2458024"/>
            <a:ext cx="395052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6600" b="1">
                <a:solidFill>
                  <a:schemeClr val="bg1"/>
                </a:solidFill>
                <a:ea typeface="ＭＳ ゴシック"/>
              </a:rPr>
              <a:t>成果発表</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43882-86D6-4BED-4DE4-B6B34006A323}"/>
              </a:ext>
            </a:extLst>
          </p:cNvPr>
          <p:cNvSpPr>
            <a:spLocks noGrp="1"/>
          </p:cNvSpPr>
          <p:nvPr>
            <p:ph type="title"/>
          </p:nvPr>
        </p:nvSpPr>
        <p:spPr>
          <a:xfrm>
            <a:off x="838200" y="392019"/>
            <a:ext cx="10515600" cy="1325563"/>
          </a:xfrm>
        </p:spPr>
        <p:txBody>
          <a:bodyPr>
            <a:normAutofit/>
          </a:bodyPr>
          <a:lstStyle/>
          <a:p>
            <a:r>
              <a:rPr lang="ja-JP" altLang="en-US" sz="3600" b="1">
                <a:solidFill>
                  <a:schemeClr val="bg2">
                    <a:lumMod val="90000"/>
                  </a:schemeClr>
                </a:solidFill>
                <a:ea typeface="ＭＳ Ｐゴシック"/>
              </a:rPr>
              <a:t>必要なモジュール</a:t>
            </a:r>
          </a:p>
        </p:txBody>
      </p:sp>
      <p:sp>
        <p:nvSpPr>
          <p:cNvPr id="3" name="コンテンツ プレースホルダー 2">
            <a:extLst>
              <a:ext uri="{FF2B5EF4-FFF2-40B4-BE49-F238E27FC236}">
                <a16:creationId xmlns:a16="http://schemas.microsoft.com/office/drawing/2014/main" id="{32E1566B-580E-FBEC-DAC4-BE5D7E7F2BDF}"/>
              </a:ext>
            </a:extLst>
          </p:cNvPr>
          <p:cNvSpPr>
            <a:spLocks noGrp="1"/>
          </p:cNvSpPr>
          <p:nvPr>
            <p:ph idx="1"/>
          </p:nvPr>
        </p:nvSpPr>
        <p:spPr>
          <a:xfrm>
            <a:off x="838200" y="2023081"/>
            <a:ext cx="10515600" cy="4351338"/>
          </a:xfrm>
        </p:spPr>
        <p:txBody>
          <a:bodyPr vert="horz" lIns="91440" tIns="45720" rIns="91440" bIns="45720" rtlCol="0" anchor="t">
            <a:normAutofit/>
          </a:bodyPr>
          <a:lstStyle/>
          <a:p>
            <a:r>
              <a:rPr lang="ja-JP" altLang="en-US" sz="2400">
                <a:solidFill>
                  <a:schemeClr val="tx1"/>
                </a:solidFill>
                <a:ea typeface="ＭＳ Ｐゴシック"/>
              </a:rPr>
              <a:t>ユーザーが指定した地域をremo3用スプレッドシートに記録するプログラム</a:t>
            </a:r>
          </a:p>
          <a:p>
            <a:r>
              <a:rPr lang="ja-JP" altLang="en-US" sz="2400">
                <a:solidFill>
                  <a:schemeClr val="tx1"/>
                </a:solidFill>
                <a:ea typeface="ＭＳ Ｐゴシック"/>
              </a:rPr>
              <a:t>部屋の温度と照度をremo3用スプレッドシートに記録するプログラム</a:t>
            </a:r>
          </a:p>
          <a:p>
            <a:r>
              <a:rPr lang="ja-JP" altLang="en-US" sz="2400">
                <a:solidFill>
                  <a:schemeClr val="tx1"/>
                </a:solidFill>
                <a:ea typeface="ＭＳ Ｐゴシック"/>
              </a:rPr>
              <a:t>外の気温をremo3用スプレッドシートに記入するプログラム</a:t>
            </a:r>
          </a:p>
          <a:p>
            <a:r>
              <a:rPr lang="ja-JP" altLang="en-US" sz="2400">
                <a:solidFill>
                  <a:schemeClr val="tx1"/>
                </a:solidFill>
                <a:ea typeface="ＭＳ Ｐゴシック"/>
              </a:rPr>
              <a:t>Remo3用スプレッドシートから部屋の温度と照度、外の気温を取得するプログラム</a:t>
            </a:r>
          </a:p>
          <a:p>
            <a:r>
              <a:rPr lang="ja-JP" altLang="en-US" sz="2400">
                <a:solidFill>
                  <a:schemeClr val="tx1"/>
                </a:solidFill>
                <a:ea typeface="ＭＳ Ｐゴシック"/>
              </a:rPr>
              <a:t>LINEでメッセージを送信する管理するプログラム</a:t>
            </a:r>
          </a:p>
          <a:p>
            <a:r>
              <a:rPr lang="ja-JP" altLang="en-US" sz="2400">
                <a:solidFill>
                  <a:schemeClr val="tx1"/>
                </a:solidFill>
                <a:ea typeface="ＭＳ Ｐゴシック"/>
              </a:rPr>
              <a:t>LINE用スプレッドシートから状態を取得するプログラム</a:t>
            </a:r>
          </a:p>
          <a:p>
            <a:r>
              <a:rPr lang="ja-JP" altLang="en-US" sz="2400">
                <a:solidFill>
                  <a:schemeClr val="tx1"/>
                </a:solidFill>
                <a:ea typeface="ＭＳ Ｐゴシック"/>
              </a:rPr>
              <a:t>LINE用スプレッドシートを管理するプログラム</a:t>
            </a:r>
          </a:p>
          <a:p>
            <a:r>
              <a:rPr lang="ja-JP" altLang="en-US" sz="2400">
                <a:solidFill>
                  <a:schemeClr val="tx1"/>
                </a:solidFill>
                <a:ea typeface="ＭＳ Ｐゴシック"/>
              </a:rPr>
              <a:t>Remo3を利用してエアコンや照明を操作するプログラム</a:t>
            </a:r>
          </a:p>
          <a:p>
            <a:pPr marL="0" indent="0">
              <a:buNone/>
            </a:pPr>
            <a:endParaRPr lang="ja-JP" altLang="en-US" sz="2400">
              <a:ea typeface="ＭＳ Ｐゴシック"/>
            </a:endParaRPr>
          </a:p>
          <a:p>
            <a:endParaRPr lang="ja-JP" altLang="en-US" sz="2000">
              <a:ea typeface="ＭＳ Ｐゴシック"/>
            </a:endParaRPr>
          </a:p>
          <a:p>
            <a:endParaRPr lang="ja-JP" altLang="en-US" sz="2000">
              <a:ea typeface="ＭＳ Ｐゴシック"/>
            </a:endParaRPr>
          </a:p>
          <a:p>
            <a:endParaRPr lang="ja-JP" altLang="en-US" sz="2000">
              <a:ea typeface="ＭＳ Ｐゴシック"/>
            </a:endParaRPr>
          </a:p>
          <a:p>
            <a:endParaRPr lang="ja-JP" altLang="en-US" sz="2000">
              <a:ea typeface="ＭＳ Ｐゴシック"/>
            </a:endParaRPr>
          </a:p>
          <a:p>
            <a:endParaRPr lang="ja-JP" altLang="en-US" sz="2000">
              <a:ea typeface="ＭＳ Ｐゴシック"/>
            </a:endParaRPr>
          </a:p>
          <a:p>
            <a:endParaRPr lang="ja-JP" altLang="en-US" sz="2000">
              <a:ea typeface="ＭＳ Ｐゴシック"/>
            </a:endParaRPr>
          </a:p>
          <a:p>
            <a:endParaRPr lang="ja-JP" altLang="en-US" sz="2000">
              <a:ea typeface="ＭＳ Ｐゴシック"/>
            </a:endParaRPr>
          </a:p>
          <a:p>
            <a:endParaRPr lang="ja-JP" altLang="en-US" sz="2000">
              <a:ea typeface="ＭＳ Ｐゴシック"/>
            </a:endParaRPr>
          </a:p>
          <a:p>
            <a:endParaRPr lang="ja-JP" altLang="en-US" sz="2000">
              <a:ea typeface="ＭＳ Ｐゴシック"/>
            </a:endParaRPr>
          </a:p>
        </p:txBody>
      </p:sp>
      <p:sp>
        <p:nvSpPr>
          <p:cNvPr id="4" name="四角形: 角を丸くする 3">
            <a:extLst>
              <a:ext uri="{FF2B5EF4-FFF2-40B4-BE49-F238E27FC236}">
                <a16:creationId xmlns:a16="http://schemas.microsoft.com/office/drawing/2014/main" id="{27EFCD89-5958-4CF2-186D-2BA91EBA864B}"/>
              </a:ext>
            </a:extLst>
          </p:cNvPr>
          <p:cNvSpPr/>
          <p:nvPr/>
        </p:nvSpPr>
        <p:spPr>
          <a:xfrm>
            <a:off x="607476" y="1591675"/>
            <a:ext cx="10981763" cy="4921622"/>
          </a:xfrm>
          <a:prstGeom prst="round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236935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ダイアグラム&#10;&#10;AI 生成コンテンツは間違っている可能性があります。">
            <a:extLst>
              <a:ext uri="{FF2B5EF4-FFF2-40B4-BE49-F238E27FC236}">
                <a16:creationId xmlns:a16="http://schemas.microsoft.com/office/drawing/2014/main" id="{97EA6ED0-62D8-7B9B-1D12-C703914A859C}"/>
              </a:ext>
            </a:extLst>
          </p:cNvPr>
          <p:cNvPicPr>
            <a:picLocks noGrp="1" noChangeAspect="1"/>
          </p:cNvPicPr>
          <p:nvPr>
            <p:ph idx="1"/>
          </p:nvPr>
        </p:nvPicPr>
        <p:blipFill>
          <a:blip r:embed="rId2"/>
          <a:stretch>
            <a:fillRect/>
          </a:stretch>
        </p:blipFill>
        <p:spPr>
          <a:xfrm>
            <a:off x="1788380" y="223434"/>
            <a:ext cx="8620858" cy="6415005"/>
          </a:xfrm>
        </p:spPr>
      </p:pic>
      <p:sp>
        <p:nvSpPr>
          <p:cNvPr id="2" name="タイトル 1">
            <a:extLst>
              <a:ext uri="{FF2B5EF4-FFF2-40B4-BE49-F238E27FC236}">
                <a16:creationId xmlns:a16="http://schemas.microsoft.com/office/drawing/2014/main" id="{63735A5F-6673-BED0-1968-C9C470A8AC24}"/>
              </a:ext>
            </a:extLst>
          </p:cNvPr>
          <p:cNvSpPr>
            <a:spLocks noGrp="1"/>
          </p:cNvSpPr>
          <p:nvPr>
            <p:ph type="title"/>
          </p:nvPr>
        </p:nvSpPr>
        <p:spPr>
          <a:xfrm>
            <a:off x="4785101" y="854989"/>
            <a:ext cx="2630061" cy="1730903"/>
          </a:xfrm>
        </p:spPr>
        <p:txBody>
          <a:bodyPr>
            <a:normAutofit/>
          </a:bodyPr>
          <a:lstStyle/>
          <a:p>
            <a:r>
              <a:rPr lang="ja-JP" altLang="en-US" sz="3600" b="1">
                <a:solidFill>
                  <a:schemeClr val="bg2">
                    <a:lumMod val="90000"/>
                  </a:schemeClr>
                </a:solidFill>
                <a:ea typeface="ＭＳ Ｐゴシック"/>
              </a:rPr>
              <a:t>システム</a:t>
            </a:r>
            <a:br>
              <a:rPr lang="ja-JP" altLang="en-US" sz="3600" b="1">
                <a:solidFill>
                  <a:schemeClr val="bg2">
                    <a:lumMod val="90000"/>
                  </a:schemeClr>
                </a:solidFill>
                <a:ea typeface="ＭＳ Ｐゴシック"/>
              </a:rPr>
            </a:br>
            <a:r>
              <a:rPr lang="ja-JP" altLang="en-US" sz="3600" b="1">
                <a:solidFill>
                  <a:schemeClr val="bg2">
                    <a:lumMod val="90000"/>
                  </a:schemeClr>
                </a:solidFill>
                <a:ea typeface="ＭＳ Ｐゴシック"/>
              </a:rPr>
              <a:t>処理の流れ</a:t>
            </a:r>
          </a:p>
        </p:txBody>
      </p:sp>
    </p:spTree>
    <p:extLst>
      <p:ext uri="{BB962C8B-B14F-4D97-AF65-F5344CB8AC3E}">
        <p14:creationId xmlns:p14="http://schemas.microsoft.com/office/powerpoint/2010/main" val="136777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5" name="Rectangle 8">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6" name="Straight Connector 10">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7C684499-6F30-4C6A-8094-E2E3E91B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0" name="Rectangle 14">
            <a:extLst>
              <a:ext uri="{FF2B5EF4-FFF2-40B4-BE49-F238E27FC236}">
                <a16:creationId xmlns:a16="http://schemas.microsoft.com/office/drawing/2014/main" id="{D5AECED4-26C2-4E8F-A340-2402369DC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89DB6B1C-BE3C-F198-A64D-AE69113AE6C4}"/>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lang="ja-JP" altLang="en-US" sz="6600" b="1" cap="all">
                <a:solidFill>
                  <a:schemeClr val="tx1"/>
                </a:solidFill>
              </a:rPr>
              <a:t>４、工夫点と</a:t>
            </a:r>
            <a:br>
              <a:rPr lang="ja-JP" altLang="en-US" sz="6600" b="1" cap="all">
                <a:solidFill>
                  <a:schemeClr val="tx1"/>
                </a:solidFill>
              </a:rPr>
            </a:br>
            <a:r>
              <a:rPr lang="ja-JP" altLang="en-US" sz="6600" b="1" cap="all">
                <a:solidFill>
                  <a:schemeClr val="tx1"/>
                </a:solidFill>
              </a:rPr>
              <a:t>反省点</a:t>
            </a:r>
          </a:p>
        </p:txBody>
      </p:sp>
      <p:cxnSp>
        <p:nvCxnSpPr>
          <p:cNvPr id="12" name="Straight Connector 16">
            <a:extLst>
              <a:ext uri="{FF2B5EF4-FFF2-40B4-BE49-F238E27FC236}">
                <a16:creationId xmlns:a16="http://schemas.microsoft.com/office/drawing/2014/main" id="{C9213D27-7A25-46D8-B1BD-E470E49C6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13219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0EFD61-5BA6-3D6E-DFFE-8E8A60B5D967}"/>
              </a:ext>
            </a:extLst>
          </p:cNvPr>
          <p:cNvSpPr>
            <a:spLocks noGrp="1"/>
          </p:cNvSpPr>
          <p:nvPr>
            <p:ph type="title"/>
          </p:nvPr>
        </p:nvSpPr>
        <p:spPr>
          <a:xfrm>
            <a:off x="838200" y="678890"/>
            <a:ext cx="10515600" cy="1325563"/>
          </a:xfrm>
        </p:spPr>
        <p:txBody>
          <a:bodyPr>
            <a:normAutofit/>
          </a:bodyPr>
          <a:lstStyle/>
          <a:p>
            <a:r>
              <a:rPr lang="ja-JP" altLang="en-US" sz="4000" b="1">
                <a:solidFill>
                  <a:schemeClr val="bg2">
                    <a:lumMod val="90000"/>
                  </a:schemeClr>
                </a:solidFill>
                <a:ea typeface="ＭＳ Ｐゴシック"/>
              </a:rPr>
              <a:t>工夫点</a:t>
            </a:r>
          </a:p>
        </p:txBody>
      </p:sp>
      <p:sp>
        <p:nvSpPr>
          <p:cNvPr id="6" name="コンテンツ プレースホルダー 5">
            <a:extLst>
              <a:ext uri="{FF2B5EF4-FFF2-40B4-BE49-F238E27FC236}">
                <a16:creationId xmlns:a16="http://schemas.microsoft.com/office/drawing/2014/main" id="{F846FAD7-EB18-9916-3594-26663FBD439C}"/>
              </a:ext>
            </a:extLst>
          </p:cNvPr>
          <p:cNvSpPr>
            <a:spLocks noGrp="1"/>
          </p:cNvSpPr>
          <p:nvPr>
            <p:ph idx="1"/>
          </p:nvPr>
        </p:nvSpPr>
        <p:spPr>
          <a:xfrm>
            <a:off x="1026459" y="1878106"/>
            <a:ext cx="9872871" cy="4038600"/>
          </a:xfrm>
        </p:spPr>
        <p:txBody>
          <a:bodyPr vert="horz" lIns="91440" tIns="45720" rIns="91440" bIns="45720" rtlCol="0" anchor="t">
            <a:normAutofit/>
          </a:bodyPr>
          <a:lstStyle/>
          <a:p>
            <a:r>
              <a:rPr lang="ja-JP" altLang="en-US" sz="2800">
                <a:ea typeface="ＭＳ Ｐゴシック"/>
              </a:rPr>
              <a:t>IPhoneのショートカット機能を使用した距離の取得</a:t>
            </a:r>
            <a:endParaRPr lang="ja-JP" altLang="en-US" sz="2800">
              <a:ea typeface="ＭＳ Ｐゴシック" panose="020B0600070205080204" pitchFamily="34" charset="-128"/>
            </a:endParaRPr>
          </a:p>
          <a:p>
            <a:endParaRPr lang="ja-JP" altLang="en-US" sz="2800">
              <a:ea typeface="ＭＳ Ｐゴシック"/>
            </a:endParaRPr>
          </a:p>
          <a:p>
            <a:endParaRPr lang="ja-JP" altLang="en-US" sz="2800">
              <a:ea typeface="ＭＳ Ｐゴシック"/>
            </a:endParaRPr>
          </a:p>
          <a:p>
            <a:r>
              <a:rPr lang="ja-JP" altLang="en-US" sz="2800">
                <a:ea typeface="ＭＳ Ｐゴシック"/>
              </a:rPr>
              <a:t>複数枚のスプレッドシートの使用</a:t>
            </a:r>
          </a:p>
          <a:p>
            <a:endParaRPr lang="ja-JP" altLang="en-US" sz="2800">
              <a:ea typeface="ＭＳ Ｐゴシック"/>
            </a:endParaRPr>
          </a:p>
          <a:p>
            <a:endParaRPr lang="ja-JP" altLang="en-US" sz="2800">
              <a:ea typeface="ＭＳ Ｐゴシック"/>
            </a:endParaRPr>
          </a:p>
          <a:p>
            <a:r>
              <a:rPr lang="ja-JP" altLang="en-US" sz="2800">
                <a:ea typeface="ＭＳ Ｐゴシック"/>
              </a:rPr>
              <a:t>待機状態によって操作を段階的に</a:t>
            </a:r>
          </a:p>
        </p:txBody>
      </p:sp>
      <p:sp>
        <p:nvSpPr>
          <p:cNvPr id="4" name="矢印: 右 3">
            <a:extLst>
              <a:ext uri="{FF2B5EF4-FFF2-40B4-BE49-F238E27FC236}">
                <a16:creationId xmlns:a16="http://schemas.microsoft.com/office/drawing/2014/main" id="{6193B215-B578-1A27-53C6-A25AC919ABE8}"/>
              </a:ext>
            </a:extLst>
          </p:cNvPr>
          <p:cNvSpPr/>
          <p:nvPr/>
        </p:nvSpPr>
        <p:spPr>
          <a:xfrm>
            <a:off x="2017799" y="2684303"/>
            <a:ext cx="840911" cy="377406"/>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87766E4A-9163-21A1-4372-236ED215DDCD}"/>
              </a:ext>
            </a:extLst>
          </p:cNvPr>
          <p:cNvSpPr txBox="1"/>
          <p:nvPr/>
        </p:nvSpPr>
        <p:spPr>
          <a:xfrm>
            <a:off x="3407510" y="2616217"/>
            <a:ext cx="71964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ほかのAPIより簡単に距離の取得が可能に</a:t>
            </a:r>
          </a:p>
        </p:txBody>
      </p:sp>
      <p:sp>
        <p:nvSpPr>
          <p:cNvPr id="9" name="矢印: 右 8">
            <a:extLst>
              <a:ext uri="{FF2B5EF4-FFF2-40B4-BE49-F238E27FC236}">
                <a16:creationId xmlns:a16="http://schemas.microsoft.com/office/drawing/2014/main" id="{B5D8B686-3F8A-3D7F-9437-9CA902D8E304}"/>
              </a:ext>
            </a:extLst>
          </p:cNvPr>
          <p:cNvSpPr/>
          <p:nvPr/>
        </p:nvSpPr>
        <p:spPr>
          <a:xfrm>
            <a:off x="2017799" y="4313085"/>
            <a:ext cx="840911" cy="377406"/>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矢印: 右 9">
            <a:extLst>
              <a:ext uri="{FF2B5EF4-FFF2-40B4-BE49-F238E27FC236}">
                <a16:creationId xmlns:a16="http://schemas.microsoft.com/office/drawing/2014/main" id="{3F880F33-43CD-DCFA-C52E-B40618E20E8B}"/>
              </a:ext>
            </a:extLst>
          </p:cNvPr>
          <p:cNvSpPr/>
          <p:nvPr/>
        </p:nvSpPr>
        <p:spPr>
          <a:xfrm>
            <a:off x="2017798" y="5908803"/>
            <a:ext cx="840911" cy="377406"/>
          </a:xfrm>
          <a:prstGeom prst="right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8FD178B7-EDB3-1B1C-E81A-E38B1B81ECA5}"/>
              </a:ext>
            </a:extLst>
          </p:cNvPr>
          <p:cNvSpPr txBox="1"/>
          <p:nvPr/>
        </p:nvSpPr>
        <p:spPr>
          <a:xfrm>
            <a:off x="3403485" y="4143611"/>
            <a:ext cx="6978731" cy="5430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多くのデータを管理することが可能に</a:t>
            </a:r>
          </a:p>
        </p:txBody>
      </p:sp>
      <p:sp>
        <p:nvSpPr>
          <p:cNvPr id="14" name="テキスト ボックス 13">
            <a:extLst>
              <a:ext uri="{FF2B5EF4-FFF2-40B4-BE49-F238E27FC236}">
                <a16:creationId xmlns:a16="http://schemas.microsoft.com/office/drawing/2014/main" id="{024A486F-5741-8708-095B-0A7EA30B3ED1}"/>
              </a:ext>
            </a:extLst>
          </p:cNvPr>
          <p:cNvSpPr txBox="1"/>
          <p:nvPr/>
        </p:nvSpPr>
        <p:spPr>
          <a:xfrm>
            <a:off x="3410326" y="5837191"/>
            <a:ext cx="84928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ＭＳ Ｐゴシック"/>
              </a:rPr>
              <a:t>LINE,スプレッドシート,Remo3をうまく連動できるように</a:t>
            </a:r>
          </a:p>
        </p:txBody>
      </p:sp>
      <p:pic>
        <p:nvPicPr>
          <p:cNvPr id="3" name="図 2" descr="スマートフォン・スマホのイラスト">
            <a:extLst>
              <a:ext uri="{FF2B5EF4-FFF2-40B4-BE49-F238E27FC236}">
                <a16:creationId xmlns:a16="http://schemas.microsoft.com/office/drawing/2014/main" id="{21B80B46-8239-DC51-9AF2-4D71BE9013B9}"/>
              </a:ext>
            </a:extLst>
          </p:cNvPr>
          <p:cNvPicPr>
            <a:picLocks noChangeAspect="1"/>
          </p:cNvPicPr>
          <p:nvPr/>
        </p:nvPicPr>
        <p:blipFill>
          <a:blip r:embed="rId2"/>
          <a:stretch>
            <a:fillRect/>
          </a:stretch>
        </p:blipFill>
        <p:spPr>
          <a:xfrm>
            <a:off x="9348000" y="1111707"/>
            <a:ext cx="1138519" cy="1180719"/>
          </a:xfrm>
          <a:prstGeom prst="rect">
            <a:avLst/>
          </a:prstGeom>
        </p:spPr>
      </p:pic>
      <p:pic>
        <p:nvPicPr>
          <p:cNvPr id="5" name="図 4" descr="Google スプレッドシート">
            <a:extLst>
              <a:ext uri="{FF2B5EF4-FFF2-40B4-BE49-F238E27FC236}">
                <a16:creationId xmlns:a16="http://schemas.microsoft.com/office/drawing/2014/main" id="{A638499E-36BF-DB35-D346-FBFDDCCA1920}"/>
              </a:ext>
            </a:extLst>
          </p:cNvPr>
          <p:cNvPicPr>
            <a:picLocks noChangeAspect="1"/>
          </p:cNvPicPr>
          <p:nvPr/>
        </p:nvPicPr>
        <p:blipFill>
          <a:blip r:embed="rId3"/>
          <a:stretch>
            <a:fillRect/>
          </a:stretch>
        </p:blipFill>
        <p:spPr>
          <a:xfrm>
            <a:off x="9267242" y="3662154"/>
            <a:ext cx="1209306" cy="1209305"/>
          </a:xfrm>
          <a:prstGeom prst="rect">
            <a:avLst/>
          </a:prstGeom>
        </p:spPr>
      </p:pic>
    </p:spTree>
    <p:extLst>
      <p:ext uri="{BB962C8B-B14F-4D97-AF65-F5344CB8AC3E}">
        <p14:creationId xmlns:p14="http://schemas.microsoft.com/office/powerpoint/2010/main" val="4154987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92E47-81BA-DE32-EAD5-9F0EA47321F2}"/>
              </a:ext>
            </a:extLst>
          </p:cNvPr>
          <p:cNvSpPr>
            <a:spLocks noGrp="1"/>
          </p:cNvSpPr>
          <p:nvPr>
            <p:ph type="title"/>
          </p:nvPr>
        </p:nvSpPr>
        <p:spPr>
          <a:xfrm>
            <a:off x="1143001" y="579046"/>
            <a:ext cx="5199926" cy="1443269"/>
          </a:xfrm>
        </p:spPr>
        <p:txBody>
          <a:bodyPr>
            <a:normAutofit/>
          </a:bodyPr>
          <a:lstStyle/>
          <a:p>
            <a:r>
              <a:rPr lang="ja-JP" altLang="en-US" b="1">
                <a:solidFill>
                  <a:schemeClr val="bg2">
                    <a:lumMod val="90000"/>
                  </a:schemeClr>
                </a:solidFill>
                <a:ea typeface="ＭＳ Ｐゴシック"/>
              </a:rPr>
              <a:t>反省点</a:t>
            </a:r>
          </a:p>
        </p:txBody>
      </p:sp>
      <p:sp>
        <p:nvSpPr>
          <p:cNvPr id="3" name="コンテンツ プレースホルダー 2">
            <a:extLst>
              <a:ext uri="{FF2B5EF4-FFF2-40B4-BE49-F238E27FC236}">
                <a16:creationId xmlns:a16="http://schemas.microsoft.com/office/drawing/2014/main" id="{3B36648F-5C51-80E8-3F15-915D05631513}"/>
              </a:ext>
            </a:extLst>
          </p:cNvPr>
          <p:cNvSpPr>
            <a:spLocks noGrp="1"/>
          </p:cNvSpPr>
          <p:nvPr>
            <p:ph idx="1"/>
          </p:nvPr>
        </p:nvSpPr>
        <p:spPr>
          <a:xfrm>
            <a:off x="1012660" y="2025061"/>
            <a:ext cx="5084178" cy="3549570"/>
          </a:xfrm>
        </p:spPr>
        <p:txBody>
          <a:bodyPr vert="horz" lIns="91440" tIns="45720" rIns="91440" bIns="45720" rtlCol="0" anchor="t">
            <a:normAutofit/>
          </a:bodyPr>
          <a:lstStyle/>
          <a:p>
            <a:r>
              <a:rPr lang="ja-JP" altLang="en-US" sz="2400">
                <a:solidFill>
                  <a:schemeClr val="tx1"/>
                </a:solidFill>
                <a:ea typeface="ＭＳ Ｐゴシック"/>
              </a:rPr>
              <a:t>プログラムの書き方に個人差があった</a:t>
            </a:r>
          </a:p>
          <a:p>
            <a:r>
              <a:rPr lang="ja-JP" altLang="en-US" sz="2400">
                <a:solidFill>
                  <a:schemeClr val="tx1"/>
                </a:solidFill>
                <a:ea typeface="ＭＳ Ｐゴシック"/>
              </a:rPr>
              <a:t>事前に決めていた計画通りに開発できなかった</a:t>
            </a:r>
          </a:p>
          <a:p>
            <a:r>
              <a:rPr lang="ja-JP" altLang="en-US" sz="2400">
                <a:solidFill>
                  <a:schemeClr val="tx1"/>
                </a:solidFill>
                <a:ea typeface="ＭＳ Ｐゴシック"/>
              </a:rPr>
              <a:t>Slackなどを利用した個人間の連携が足りなかった</a:t>
            </a:r>
          </a:p>
          <a:p>
            <a:r>
              <a:rPr lang="ja-JP" altLang="en-US" sz="2400">
                <a:solidFill>
                  <a:schemeClr val="tx1"/>
                </a:solidFill>
                <a:ea typeface="ＭＳ Ｐゴシック"/>
              </a:rPr>
              <a:t>細かな方針を決めずに開発に取り組んでしまった</a:t>
            </a:r>
          </a:p>
          <a:p>
            <a:endParaRPr lang="ja-JP" altLang="en-US" sz="2400">
              <a:solidFill>
                <a:schemeClr val="tx1"/>
              </a:solidFill>
              <a:ea typeface="ＭＳ Ｐゴシック"/>
            </a:endParaRPr>
          </a:p>
        </p:txBody>
      </p:sp>
      <p:pic>
        <p:nvPicPr>
          <p:cNvPr id="4" name="図 3" descr="テキスト が含まれている画像&#10;&#10;AI 生成コンテンツは間違っている可能性があります。">
            <a:extLst>
              <a:ext uri="{FF2B5EF4-FFF2-40B4-BE49-F238E27FC236}">
                <a16:creationId xmlns:a16="http://schemas.microsoft.com/office/drawing/2014/main" id="{D180B612-E3E3-D92E-A1C0-2C2F859312A9}"/>
              </a:ext>
            </a:extLst>
          </p:cNvPr>
          <p:cNvPicPr>
            <a:picLocks noChangeAspect="1"/>
          </p:cNvPicPr>
          <p:nvPr/>
        </p:nvPicPr>
        <p:blipFill>
          <a:blip r:embed="rId2"/>
          <a:srcRect l="10803" r="18762"/>
          <a:stretch>
            <a:fillRect/>
          </a:stretch>
        </p:blipFill>
        <p:spPr>
          <a:xfrm>
            <a:off x="6636743" y="1238487"/>
            <a:ext cx="4741120" cy="4493060"/>
          </a:xfrm>
          <a:prstGeom prst="rect">
            <a:avLst/>
          </a:prstGeom>
        </p:spPr>
      </p:pic>
    </p:spTree>
    <p:extLst>
      <p:ext uri="{BB962C8B-B14F-4D97-AF65-F5344CB8AC3E}">
        <p14:creationId xmlns:p14="http://schemas.microsoft.com/office/powerpoint/2010/main" val="1237184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5" name="Rectangle 8">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6" name="Straight Connector 10">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7C684499-6F30-4C6A-8094-E2E3E91B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0" name="Rectangle 14">
            <a:extLst>
              <a:ext uri="{FF2B5EF4-FFF2-40B4-BE49-F238E27FC236}">
                <a16:creationId xmlns:a16="http://schemas.microsoft.com/office/drawing/2014/main" id="{D5AECED4-26C2-4E8F-A340-2402369DC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0340C104-A7D2-5187-70DE-6275660C7BC0}"/>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lang="ja-JP" altLang="en-US" sz="6600" b="1" cap="all">
                <a:solidFill>
                  <a:schemeClr val="tx1"/>
                </a:solidFill>
              </a:rPr>
              <a:t>５、開発計画</a:t>
            </a:r>
          </a:p>
        </p:txBody>
      </p:sp>
      <p:cxnSp>
        <p:nvCxnSpPr>
          <p:cNvPr id="12" name="Straight Connector 16">
            <a:extLst>
              <a:ext uri="{FF2B5EF4-FFF2-40B4-BE49-F238E27FC236}">
                <a16:creationId xmlns:a16="http://schemas.microsoft.com/office/drawing/2014/main" id="{C9213D27-7A25-46D8-B1BD-E470E49C6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095064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3A53CCAC-F909-532C-6BED-1C590172610C}"/>
              </a:ext>
            </a:extLst>
          </p:cNvPr>
          <p:cNvSpPr txBox="1"/>
          <p:nvPr/>
        </p:nvSpPr>
        <p:spPr>
          <a:xfrm>
            <a:off x="570450" y="574756"/>
            <a:ext cx="745374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400" b="1">
                <a:solidFill>
                  <a:schemeClr val="accent4"/>
                </a:solidFill>
                <a:ea typeface="ＭＳ Ｐゴシック"/>
              </a:rPr>
              <a:t>開発体制</a:t>
            </a:r>
          </a:p>
        </p:txBody>
      </p:sp>
      <p:sp>
        <p:nvSpPr>
          <p:cNvPr id="7" name="四角形: 角を丸くする 6">
            <a:extLst>
              <a:ext uri="{FF2B5EF4-FFF2-40B4-BE49-F238E27FC236}">
                <a16:creationId xmlns:a16="http://schemas.microsoft.com/office/drawing/2014/main" id="{1BF41827-1199-136B-2E6F-52CBE1EFDAE3}"/>
              </a:ext>
            </a:extLst>
          </p:cNvPr>
          <p:cNvSpPr/>
          <p:nvPr/>
        </p:nvSpPr>
        <p:spPr>
          <a:xfrm>
            <a:off x="345934" y="3581521"/>
            <a:ext cx="2883723" cy="90450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BA39F9BD-24CD-92C8-E937-036A52CC69A7}"/>
              </a:ext>
            </a:extLst>
          </p:cNvPr>
          <p:cNvSpPr txBox="1"/>
          <p:nvPr/>
        </p:nvSpPr>
        <p:spPr>
          <a:xfrm>
            <a:off x="416585" y="3735891"/>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リーダー：柿本</a:t>
            </a:r>
            <a:endParaRPr lang="ja-JP" altLang="en-US" sz="3200">
              <a:solidFill>
                <a:schemeClr val="accent4"/>
              </a:solidFill>
              <a:ea typeface="ＭＳ Ｐゴシック"/>
            </a:endParaRPr>
          </a:p>
        </p:txBody>
      </p:sp>
      <p:sp>
        <p:nvSpPr>
          <p:cNvPr id="2" name="四角形: 角を丸くする 1">
            <a:extLst>
              <a:ext uri="{FF2B5EF4-FFF2-40B4-BE49-F238E27FC236}">
                <a16:creationId xmlns:a16="http://schemas.microsoft.com/office/drawing/2014/main" id="{AD3A62FB-F43E-1BEF-9E14-3CE13F337B05}"/>
              </a:ext>
            </a:extLst>
          </p:cNvPr>
          <p:cNvSpPr/>
          <p:nvPr/>
        </p:nvSpPr>
        <p:spPr>
          <a:xfrm>
            <a:off x="4834329" y="2883522"/>
            <a:ext cx="4482351" cy="86061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p>
        </p:txBody>
      </p:sp>
      <p:sp>
        <p:nvSpPr>
          <p:cNvPr id="3" name="テキスト ボックス 2">
            <a:extLst>
              <a:ext uri="{FF2B5EF4-FFF2-40B4-BE49-F238E27FC236}">
                <a16:creationId xmlns:a16="http://schemas.microsoft.com/office/drawing/2014/main" id="{CB1BC706-FFE0-4876-E290-B5A885EB8B7F}"/>
              </a:ext>
            </a:extLst>
          </p:cNvPr>
          <p:cNvSpPr txBox="1"/>
          <p:nvPr/>
        </p:nvSpPr>
        <p:spPr>
          <a:xfrm>
            <a:off x="4834320" y="3021867"/>
            <a:ext cx="473336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プログラム責任者：柿本</a:t>
            </a:r>
          </a:p>
        </p:txBody>
      </p:sp>
      <p:sp>
        <p:nvSpPr>
          <p:cNvPr id="4" name="四角形: 角を丸くする 3">
            <a:extLst>
              <a:ext uri="{FF2B5EF4-FFF2-40B4-BE49-F238E27FC236}">
                <a16:creationId xmlns:a16="http://schemas.microsoft.com/office/drawing/2014/main" id="{B7A279A1-6BB7-7F3F-CD8D-6345FE9803D6}"/>
              </a:ext>
            </a:extLst>
          </p:cNvPr>
          <p:cNvSpPr/>
          <p:nvPr/>
        </p:nvSpPr>
        <p:spPr>
          <a:xfrm>
            <a:off x="4834111" y="1623373"/>
            <a:ext cx="4482352" cy="7799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p>
        </p:txBody>
      </p:sp>
      <p:sp>
        <p:nvSpPr>
          <p:cNvPr id="5" name="四角形: 角を丸くする 4">
            <a:extLst>
              <a:ext uri="{FF2B5EF4-FFF2-40B4-BE49-F238E27FC236}">
                <a16:creationId xmlns:a16="http://schemas.microsoft.com/office/drawing/2014/main" id="{FF307D19-3051-7D27-E979-641F7B296285}"/>
              </a:ext>
            </a:extLst>
          </p:cNvPr>
          <p:cNvSpPr/>
          <p:nvPr/>
        </p:nvSpPr>
        <p:spPr>
          <a:xfrm>
            <a:off x="4834111" y="4321749"/>
            <a:ext cx="4482352" cy="7799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p>
        </p:txBody>
      </p:sp>
      <p:sp>
        <p:nvSpPr>
          <p:cNvPr id="8" name="四角形: 角を丸くする 7">
            <a:extLst>
              <a:ext uri="{FF2B5EF4-FFF2-40B4-BE49-F238E27FC236}">
                <a16:creationId xmlns:a16="http://schemas.microsoft.com/office/drawing/2014/main" id="{DF2C5F31-37FB-92EB-32AC-1E924CBEDC40}"/>
              </a:ext>
            </a:extLst>
          </p:cNvPr>
          <p:cNvSpPr/>
          <p:nvPr/>
        </p:nvSpPr>
        <p:spPr>
          <a:xfrm>
            <a:off x="4834110" y="5594737"/>
            <a:ext cx="4482352" cy="7799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ja-JP" altLang="en-US"/>
          </a:p>
        </p:txBody>
      </p:sp>
      <p:sp>
        <p:nvSpPr>
          <p:cNvPr id="9" name="テキスト ボックス 8">
            <a:extLst>
              <a:ext uri="{FF2B5EF4-FFF2-40B4-BE49-F238E27FC236}">
                <a16:creationId xmlns:a16="http://schemas.microsoft.com/office/drawing/2014/main" id="{2287DF8D-3210-0F85-B797-9BACBA2D2C72}"/>
              </a:ext>
            </a:extLst>
          </p:cNvPr>
          <p:cNvSpPr txBox="1"/>
          <p:nvPr/>
        </p:nvSpPr>
        <p:spPr>
          <a:xfrm>
            <a:off x="5286132" y="1721472"/>
            <a:ext cx="4285129" cy="593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資料責任者：村岡</a:t>
            </a:r>
          </a:p>
        </p:txBody>
      </p:sp>
      <p:sp>
        <p:nvSpPr>
          <p:cNvPr id="11" name="テキスト ボックス 10">
            <a:extLst>
              <a:ext uri="{FF2B5EF4-FFF2-40B4-BE49-F238E27FC236}">
                <a16:creationId xmlns:a16="http://schemas.microsoft.com/office/drawing/2014/main" id="{37895E94-2CA9-C3EB-A594-9438C9264902}"/>
              </a:ext>
            </a:extLst>
          </p:cNvPr>
          <p:cNvSpPr txBox="1"/>
          <p:nvPr/>
        </p:nvSpPr>
        <p:spPr>
          <a:xfrm>
            <a:off x="5398364" y="4419945"/>
            <a:ext cx="40610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LINE責任者：稲田</a:t>
            </a:r>
          </a:p>
        </p:txBody>
      </p:sp>
      <p:sp>
        <p:nvSpPr>
          <p:cNvPr id="14" name="テキスト ボックス 13">
            <a:extLst>
              <a:ext uri="{FF2B5EF4-FFF2-40B4-BE49-F238E27FC236}">
                <a16:creationId xmlns:a16="http://schemas.microsoft.com/office/drawing/2014/main" id="{9B0B3E9B-672F-8E27-EFBE-A143B302577D}"/>
              </a:ext>
            </a:extLst>
          </p:cNvPr>
          <p:cNvSpPr txBox="1"/>
          <p:nvPr/>
        </p:nvSpPr>
        <p:spPr>
          <a:xfrm>
            <a:off x="5089223" y="5697332"/>
            <a:ext cx="49395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ＭＳ Ｐゴシック"/>
              </a:rPr>
              <a:t>開発資料責任者：北条</a:t>
            </a:r>
          </a:p>
        </p:txBody>
      </p:sp>
      <p:sp>
        <p:nvSpPr>
          <p:cNvPr id="15" name="テキスト ボックス 14">
            <a:extLst>
              <a:ext uri="{FF2B5EF4-FFF2-40B4-BE49-F238E27FC236}">
                <a16:creationId xmlns:a16="http://schemas.microsoft.com/office/drawing/2014/main" id="{1999464C-D813-FF87-B8CD-B200E50BA4F3}"/>
              </a:ext>
            </a:extLst>
          </p:cNvPr>
          <p:cNvSpPr txBox="1"/>
          <p:nvPr/>
        </p:nvSpPr>
        <p:spPr>
          <a:xfrm>
            <a:off x="9450608" y="184247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成果発表資料の作成</a:t>
            </a:r>
          </a:p>
        </p:txBody>
      </p:sp>
      <p:sp>
        <p:nvSpPr>
          <p:cNvPr id="17" name="テキスト ボックス 16">
            <a:extLst>
              <a:ext uri="{FF2B5EF4-FFF2-40B4-BE49-F238E27FC236}">
                <a16:creationId xmlns:a16="http://schemas.microsoft.com/office/drawing/2014/main" id="{E0A7D5E2-5B29-B87B-FF72-F734E88CBE10}"/>
              </a:ext>
            </a:extLst>
          </p:cNvPr>
          <p:cNvSpPr txBox="1"/>
          <p:nvPr/>
        </p:nvSpPr>
        <p:spPr>
          <a:xfrm>
            <a:off x="9463843" y="313346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プログラムの管理と連結</a:t>
            </a:r>
            <a:endParaRPr lang="ja-JP" altLang="en-US"/>
          </a:p>
        </p:txBody>
      </p:sp>
      <p:sp>
        <p:nvSpPr>
          <p:cNvPr id="18" name="テキスト ボックス 17">
            <a:extLst>
              <a:ext uri="{FF2B5EF4-FFF2-40B4-BE49-F238E27FC236}">
                <a16:creationId xmlns:a16="http://schemas.microsoft.com/office/drawing/2014/main" id="{ACF4427C-AC28-0262-3900-854F073742E7}"/>
              </a:ext>
            </a:extLst>
          </p:cNvPr>
          <p:cNvSpPr txBox="1"/>
          <p:nvPr/>
        </p:nvSpPr>
        <p:spPr>
          <a:xfrm>
            <a:off x="9459583" y="436156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使用するLINEbotの管理</a:t>
            </a:r>
          </a:p>
          <a:p>
            <a:endParaRPr lang="ja-JP" altLang="en-US">
              <a:ea typeface="ＭＳ Ｐゴシック"/>
            </a:endParaRPr>
          </a:p>
        </p:txBody>
      </p:sp>
      <p:sp>
        <p:nvSpPr>
          <p:cNvPr id="20" name="テキスト ボックス 19">
            <a:extLst>
              <a:ext uri="{FF2B5EF4-FFF2-40B4-BE49-F238E27FC236}">
                <a16:creationId xmlns:a16="http://schemas.microsoft.com/office/drawing/2014/main" id="{A0DF8282-F23B-53C7-6B35-BF1BC93EBE97}"/>
              </a:ext>
            </a:extLst>
          </p:cNvPr>
          <p:cNvSpPr txBox="1"/>
          <p:nvPr/>
        </p:nvSpPr>
        <p:spPr>
          <a:xfrm>
            <a:off x="9858498" y="580048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開発資料の管理</a:t>
            </a:r>
            <a:endParaRPr lang="ja-JP" altLang="en-US"/>
          </a:p>
        </p:txBody>
      </p:sp>
    </p:spTree>
    <p:extLst>
      <p:ext uri="{BB962C8B-B14F-4D97-AF65-F5344CB8AC3E}">
        <p14:creationId xmlns:p14="http://schemas.microsoft.com/office/powerpoint/2010/main" val="1488343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C7D79-3362-08A5-9CE7-80994BF5F84A}"/>
              </a:ext>
            </a:extLst>
          </p:cNvPr>
          <p:cNvSpPr>
            <a:spLocks noGrp="1"/>
          </p:cNvSpPr>
          <p:nvPr>
            <p:ph type="title"/>
          </p:nvPr>
        </p:nvSpPr>
        <p:spPr/>
        <p:txBody>
          <a:bodyPr>
            <a:normAutofit/>
          </a:bodyPr>
          <a:lstStyle/>
          <a:p>
            <a:r>
              <a:rPr lang="ja-JP" altLang="en-US" sz="3600" b="1">
                <a:solidFill>
                  <a:schemeClr val="accent4"/>
                </a:solidFill>
                <a:ea typeface="ＭＳ Ｐゴシック"/>
              </a:rPr>
              <a:t>開発経過</a:t>
            </a:r>
          </a:p>
        </p:txBody>
      </p:sp>
      <p:graphicFrame>
        <p:nvGraphicFramePr>
          <p:cNvPr id="7" name="コンテンツ プレースホルダー 6">
            <a:extLst>
              <a:ext uri="{FF2B5EF4-FFF2-40B4-BE49-F238E27FC236}">
                <a16:creationId xmlns:a16="http://schemas.microsoft.com/office/drawing/2014/main" id="{C3426F2B-8F0F-37C7-7F4D-6D236F04D471}"/>
              </a:ext>
            </a:extLst>
          </p:cNvPr>
          <p:cNvGraphicFramePr>
            <a:graphicFrameLocks noGrp="1"/>
          </p:cNvGraphicFramePr>
          <p:nvPr>
            <p:ph idx="1"/>
            <p:extLst>
              <p:ext uri="{D42A27DB-BD31-4B8C-83A1-F6EECF244321}">
                <p14:modId xmlns:p14="http://schemas.microsoft.com/office/powerpoint/2010/main" val="1697638467"/>
              </p:ext>
            </p:extLst>
          </p:nvPr>
        </p:nvGraphicFramePr>
        <p:xfrm>
          <a:off x="1143000" y="2057400"/>
          <a:ext cx="9872658" cy="3754120"/>
        </p:xfrm>
        <a:graphic>
          <a:graphicData uri="http://schemas.openxmlformats.org/drawingml/2006/table">
            <a:tbl>
              <a:tblPr firstRow="1" bandRow="1">
                <a:tableStyleId>{5C22544A-7EE6-4342-B048-85BDC9FD1C3A}</a:tableStyleId>
              </a:tblPr>
              <a:tblGrid>
                <a:gridCol w="1645443">
                  <a:extLst>
                    <a:ext uri="{9D8B030D-6E8A-4147-A177-3AD203B41FA5}">
                      <a16:colId xmlns:a16="http://schemas.microsoft.com/office/drawing/2014/main" val="1140240505"/>
                    </a:ext>
                  </a:extLst>
                </a:gridCol>
                <a:gridCol w="1645443">
                  <a:extLst>
                    <a:ext uri="{9D8B030D-6E8A-4147-A177-3AD203B41FA5}">
                      <a16:colId xmlns:a16="http://schemas.microsoft.com/office/drawing/2014/main" val="371048221"/>
                    </a:ext>
                  </a:extLst>
                </a:gridCol>
                <a:gridCol w="1645443">
                  <a:extLst>
                    <a:ext uri="{9D8B030D-6E8A-4147-A177-3AD203B41FA5}">
                      <a16:colId xmlns:a16="http://schemas.microsoft.com/office/drawing/2014/main" val="2920020523"/>
                    </a:ext>
                  </a:extLst>
                </a:gridCol>
                <a:gridCol w="1645443">
                  <a:extLst>
                    <a:ext uri="{9D8B030D-6E8A-4147-A177-3AD203B41FA5}">
                      <a16:colId xmlns:a16="http://schemas.microsoft.com/office/drawing/2014/main" val="450910839"/>
                    </a:ext>
                  </a:extLst>
                </a:gridCol>
                <a:gridCol w="1645443">
                  <a:extLst>
                    <a:ext uri="{9D8B030D-6E8A-4147-A177-3AD203B41FA5}">
                      <a16:colId xmlns:a16="http://schemas.microsoft.com/office/drawing/2014/main" val="2079635941"/>
                    </a:ext>
                  </a:extLst>
                </a:gridCol>
                <a:gridCol w="1645443">
                  <a:extLst>
                    <a:ext uri="{9D8B030D-6E8A-4147-A177-3AD203B41FA5}">
                      <a16:colId xmlns:a16="http://schemas.microsoft.com/office/drawing/2014/main" val="664275220"/>
                    </a:ext>
                  </a:extLst>
                </a:gridCol>
              </a:tblGrid>
              <a:tr h="370840">
                <a:tc>
                  <a:txBody>
                    <a:bodyPr/>
                    <a:lstStyle/>
                    <a:p>
                      <a:r>
                        <a:rPr lang="ja-JP" altLang="en-US"/>
                        <a:t>タスク</a:t>
                      </a:r>
                      <a:endParaRPr kumimoji="1" lang="ja-JP" altLang="en-US"/>
                    </a:p>
                  </a:txBody>
                  <a:tcPr/>
                </a:tc>
                <a:tc>
                  <a:txBody>
                    <a:bodyPr/>
                    <a:lstStyle/>
                    <a:p>
                      <a:r>
                        <a:rPr lang="ja-JP" altLang="en-US"/>
                        <a:t>担当者</a:t>
                      </a:r>
                      <a:endParaRPr kumimoji="1" lang="ja-JP" altLang="en-US"/>
                    </a:p>
                  </a:txBody>
                  <a:tcPr/>
                </a:tc>
                <a:tc>
                  <a:txBody>
                    <a:bodyPr/>
                    <a:lstStyle/>
                    <a:p>
                      <a:r>
                        <a:rPr lang="ja-JP" altLang="en-US"/>
                        <a:t>4/23～4/29</a:t>
                      </a:r>
                      <a:endParaRPr kumimoji="1" lang="ja-JP" altLang="en-US"/>
                    </a:p>
                  </a:txBody>
                  <a:tcPr/>
                </a:tc>
                <a:tc>
                  <a:txBody>
                    <a:bodyPr/>
                    <a:lstStyle/>
                    <a:p>
                      <a:r>
                        <a:rPr lang="ja-JP" altLang="en-US"/>
                        <a:t>4/30～5/6</a:t>
                      </a:r>
                      <a:endParaRPr kumimoji="1" lang="ja-JP" altLang="en-US"/>
                    </a:p>
                  </a:txBody>
                  <a:tcPr/>
                </a:tc>
                <a:tc>
                  <a:txBody>
                    <a:bodyPr/>
                    <a:lstStyle/>
                    <a:p>
                      <a:r>
                        <a:rPr lang="ja-JP" altLang="en-US"/>
                        <a:t>5/7～5/13</a:t>
                      </a:r>
                      <a:endParaRPr kumimoji="1" lang="ja-JP" altLang="en-US"/>
                    </a:p>
                  </a:txBody>
                  <a:tcPr/>
                </a:tc>
                <a:tc>
                  <a:txBody>
                    <a:bodyPr/>
                    <a:lstStyle/>
                    <a:p>
                      <a:r>
                        <a:rPr lang="ja-JP" altLang="en-US"/>
                        <a:t>5/14～5/20</a:t>
                      </a:r>
                      <a:endParaRPr kumimoji="1" lang="ja-JP" altLang="en-US"/>
                    </a:p>
                  </a:txBody>
                  <a:tcPr/>
                </a:tc>
                <a:extLst>
                  <a:ext uri="{0D108BD9-81ED-4DB2-BD59-A6C34878D82A}">
                    <a16:rowId xmlns:a16="http://schemas.microsoft.com/office/drawing/2014/main" val="764731671"/>
                  </a:ext>
                </a:extLst>
              </a:tr>
              <a:tr h="370840">
                <a:tc>
                  <a:txBody>
                    <a:bodyPr/>
                    <a:lstStyle/>
                    <a:p>
                      <a:r>
                        <a:rPr lang="ja-JP" altLang="en-US"/>
                        <a:t>要求仕様、設計の見直し</a:t>
                      </a:r>
                    </a:p>
                  </a:txBody>
                  <a:tcPr/>
                </a:tc>
                <a:tc>
                  <a:txBody>
                    <a:bodyPr/>
                    <a:lstStyle/>
                    <a:p>
                      <a:r>
                        <a:rPr lang="ja-JP" altLang="en-US"/>
                        <a:t>全員</a:t>
                      </a:r>
                      <a:endParaRPr kumimoji="1" lang="ja-JP" altLang="en-US"/>
                    </a:p>
                  </a:txBody>
                  <a:tcPr/>
                </a:tc>
                <a:tc>
                  <a:txBody>
                    <a:bodyPr/>
                    <a:lstStyle/>
                    <a:p>
                      <a:endParaRPr kumimoji="1" lang="ja-JP" altLang="en-US">
                        <a:solidFill>
                          <a:srgbClr val="FF0000"/>
                        </a:solidFill>
                      </a:endParaRPr>
                    </a:p>
                  </a:txBody>
                  <a:tcPr>
                    <a:solidFill>
                      <a:schemeClr val="accent2"/>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56110570"/>
                  </a:ext>
                </a:extLst>
              </a:tr>
              <a:tr h="370840">
                <a:tc>
                  <a:txBody>
                    <a:bodyPr/>
                    <a:lstStyle/>
                    <a:p>
                      <a:r>
                        <a:rPr lang="ja-JP" altLang="en-US"/>
                        <a:t>スプレッドシート管理用プログラム</a:t>
                      </a:r>
                      <a:endParaRPr kumimoji="1" lang="ja-JP" altLang="en-US"/>
                    </a:p>
                  </a:txBody>
                  <a:tcPr/>
                </a:tc>
                <a:tc>
                  <a:txBody>
                    <a:bodyPr/>
                    <a:lstStyle/>
                    <a:p>
                      <a:r>
                        <a:rPr lang="ja-JP" altLang="en-US"/>
                        <a:t>柿本、村岡</a:t>
                      </a:r>
                      <a:endParaRPr kumimoji="1" lang="ja-JP" altLang="en-US"/>
                    </a:p>
                  </a:txBody>
                  <a:tcPr/>
                </a:tc>
                <a:tc>
                  <a:txBody>
                    <a:bodyPr/>
                    <a:lstStyle/>
                    <a:p>
                      <a:endParaRPr kumimoji="1" lang="ja-JP" altLang="en-US"/>
                    </a:p>
                  </a:txBody>
                  <a:tcPr>
                    <a:solidFill>
                      <a:srgbClr val="00B0F0"/>
                    </a:solidFill>
                  </a:tcPr>
                </a:tc>
                <a:tc>
                  <a:txBody>
                    <a:bodyPr/>
                    <a:lstStyle/>
                    <a:p>
                      <a:endParaRPr kumimoji="1" lang="ja-JP" altLang="en-US"/>
                    </a:p>
                  </a:txBody>
                  <a:tcPr>
                    <a:solidFill>
                      <a:srgbClr val="00B0F0"/>
                    </a:solidFill>
                  </a:tcPr>
                </a:tc>
                <a:tc>
                  <a:txBody>
                    <a:bodyPr/>
                    <a:lstStyle/>
                    <a:p>
                      <a:endParaRPr kumimoji="1" lang="ja-JP" altLang="en-US"/>
                    </a:p>
                  </a:txBody>
                  <a:tcPr>
                    <a:solidFill>
                      <a:srgbClr val="00B0F0"/>
                    </a:solidFill>
                  </a:tcPr>
                </a:tc>
                <a:tc>
                  <a:txBody>
                    <a:bodyPr/>
                    <a:lstStyle/>
                    <a:p>
                      <a:endParaRPr kumimoji="1" lang="ja-JP" altLang="en-US"/>
                    </a:p>
                  </a:txBody>
                  <a:tcPr/>
                </a:tc>
                <a:extLst>
                  <a:ext uri="{0D108BD9-81ED-4DB2-BD59-A6C34878D82A}">
                    <a16:rowId xmlns:a16="http://schemas.microsoft.com/office/drawing/2014/main" val="2069177285"/>
                  </a:ext>
                </a:extLst>
              </a:tr>
              <a:tr h="370840">
                <a:tc>
                  <a:txBody>
                    <a:bodyPr/>
                    <a:lstStyle/>
                    <a:p>
                      <a:r>
                        <a:rPr lang="ja-JP" altLang="en-US"/>
                        <a:t>Remo3からのデータ取得用プログラム</a:t>
                      </a:r>
                      <a:endParaRPr kumimoji="1" lang="ja-JP" altLang="en-US"/>
                    </a:p>
                  </a:txBody>
                  <a:tcPr/>
                </a:tc>
                <a:tc>
                  <a:txBody>
                    <a:bodyPr/>
                    <a:lstStyle/>
                    <a:p>
                      <a:r>
                        <a:rPr lang="ja-JP" altLang="en-US"/>
                        <a:t>柿本</a:t>
                      </a:r>
                      <a:endParaRPr kumimoji="1" lang="ja-JP" altLang="en-US"/>
                    </a:p>
                  </a:txBody>
                  <a:tcPr/>
                </a:tc>
                <a:tc>
                  <a:txBody>
                    <a:bodyPr/>
                    <a:lstStyle/>
                    <a:p>
                      <a:endParaRPr kumimoji="1" lang="ja-JP" altLang="en-US"/>
                    </a:p>
                  </a:txBody>
                  <a:tcPr>
                    <a:solidFill>
                      <a:srgbClr val="00B0F0"/>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223756731"/>
                  </a:ext>
                </a:extLst>
              </a:tr>
              <a:tr h="370840">
                <a:tc>
                  <a:txBody>
                    <a:bodyPr/>
                    <a:lstStyle/>
                    <a:p>
                      <a:r>
                        <a:rPr lang="ja-JP" altLang="en-US"/>
                        <a:t>天気サイトからのAPI取得用プログラム</a:t>
                      </a:r>
                      <a:endParaRPr kumimoji="1" lang="ja-JP" altLang="en-US"/>
                    </a:p>
                  </a:txBody>
                  <a:tcPr/>
                </a:tc>
                <a:tc>
                  <a:txBody>
                    <a:bodyPr/>
                    <a:lstStyle/>
                    <a:p>
                      <a:r>
                        <a:rPr lang="ja-JP" altLang="en-US"/>
                        <a:t>北条</a:t>
                      </a:r>
                      <a:endParaRPr kumimoji="1" lang="ja-JP" altLang="en-US"/>
                    </a:p>
                  </a:txBody>
                  <a:tcPr/>
                </a:tc>
                <a:tc>
                  <a:txBody>
                    <a:bodyPr/>
                    <a:lstStyle/>
                    <a:p>
                      <a:endParaRPr kumimoji="1" lang="ja-JP" altLang="en-US"/>
                    </a:p>
                  </a:txBody>
                  <a:tcPr>
                    <a:solidFill>
                      <a:srgbClr val="00B0F0"/>
                    </a:solidFill>
                  </a:tcPr>
                </a:tc>
                <a:tc>
                  <a:txBody>
                    <a:bodyPr/>
                    <a:lstStyle/>
                    <a:p>
                      <a:endParaRPr kumimoji="1" lang="ja-JP" altLang="en-US"/>
                    </a:p>
                  </a:txBody>
                  <a:tcPr>
                    <a:solidFill>
                      <a:srgbClr val="00B0F0"/>
                    </a:solidFill>
                  </a:tcPr>
                </a:tc>
                <a:tc>
                  <a:txBody>
                    <a:bodyPr/>
                    <a:lstStyle/>
                    <a:p>
                      <a:endParaRPr kumimoji="1" lang="ja-JP" altLang="en-US"/>
                    </a:p>
                  </a:txBody>
                  <a:tcPr>
                    <a:solidFill>
                      <a:srgbClr val="00B0F0"/>
                    </a:solidFill>
                  </a:tcPr>
                </a:tc>
                <a:tc>
                  <a:txBody>
                    <a:bodyPr/>
                    <a:lstStyle/>
                    <a:p>
                      <a:endParaRPr kumimoji="1" lang="ja-JP" altLang="en-US"/>
                    </a:p>
                  </a:txBody>
                  <a:tcPr/>
                </a:tc>
                <a:extLst>
                  <a:ext uri="{0D108BD9-81ED-4DB2-BD59-A6C34878D82A}">
                    <a16:rowId xmlns:a16="http://schemas.microsoft.com/office/drawing/2014/main" val="4254436764"/>
                  </a:ext>
                </a:extLst>
              </a:tr>
            </a:tbl>
          </a:graphicData>
        </a:graphic>
      </p:graphicFrame>
    </p:spTree>
    <p:extLst>
      <p:ext uri="{BB962C8B-B14F-4D97-AF65-F5344CB8AC3E}">
        <p14:creationId xmlns:p14="http://schemas.microsoft.com/office/powerpoint/2010/main" val="6713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262B09-2837-6055-7C01-F1AC148558E2}"/>
              </a:ext>
            </a:extLst>
          </p:cNvPr>
          <p:cNvSpPr>
            <a:spLocks noGrp="1"/>
          </p:cNvSpPr>
          <p:nvPr>
            <p:ph type="title"/>
          </p:nvPr>
        </p:nvSpPr>
        <p:spPr/>
        <p:txBody>
          <a:bodyPr/>
          <a:lstStyle/>
          <a:p>
            <a:endParaRPr kumimoji="1" lang="ja-JP" altLang="en-US"/>
          </a:p>
        </p:txBody>
      </p:sp>
      <p:graphicFrame>
        <p:nvGraphicFramePr>
          <p:cNvPr id="4" name="コンテンツ プレースホルダー 3">
            <a:extLst>
              <a:ext uri="{FF2B5EF4-FFF2-40B4-BE49-F238E27FC236}">
                <a16:creationId xmlns:a16="http://schemas.microsoft.com/office/drawing/2014/main" id="{B91B3538-7298-23DA-CA11-8CD02DA20BF5}"/>
              </a:ext>
            </a:extLst>
          </p:cNvPr>
          <p:cNvGraphicFramePr>
            <a:graphicFrameLocks noGrp="1"/>
          </p:cNvGraphicFramePr>
          <p:nvPr>
            <p:ph idx="1"/>
            <p:extLst>
              <p:ext uri="{D42A27DB-BD31-4B8C-83A1-F6EECF244321}">
                <p14:modId xmlns:p14="http://schemas.microsoft.com/office/powerpoint/2010/main" val="1009090118"/>
              </p:ext>
            </p:extLst>
          </p:nvPr>
        </p:nvGraphicFramePr>
        <p:xfrm>
          <a:off x="972671" y="1852519"/>
          <a:ext cx="10730666" cy="3367353"/>
        </p:xfrm>
        <a:graphic>
          <a:graphicData uri="http://schemas.openxmlformats.org/drawingml/2006/table">
            <a:tbl>
              <a:tblPr firstRow="1" bandRow="1">
                <a:tableStyleId>{5C22544A-7EE6-4342-B048-85BDC9FD1C3A}</a:tableStyleId>
              </a:tblPr>
              <a:tblGrid>
                <a:gridCol w="1788444">
                  <a:extLst>
                    <a:ext uri="{9D8B030D-6E8A-4147-A177-3AD203B41FA5}">
                      <a16:colId xmlns:a16="http://schemas.microsoft.com/office/drawing/2014/main" val="2979144629"/>
                    </a:ext>
                  </a:extLst>
                </a:gridCol>
                <a:gridCol w="1788444">
                  <a:extLst>
                    <a:ext uri="{9D8B030D-6E8A-4147-A177-3AD203B41FA5}">
                      <a16:colId xmlns:a16="http://schemas.microsoft.com/office/drawing/2014/main" val="1948279435"/>
                    </a:ext>
                  </a:extLst>
                </a:gridCol>
                <a:gridCol w="1879926">
                  <a:extLst>
                    <a:ext uri="{9D8B030D-6E8A-4147-A177-3AD203B41FA5}">
                      <a16:colId xmlns:a16="http://schemas.microsoft.com/office/drawing/2014/main" val="245341375"/>
                    </a:ext>
                  </a:extLst>
                </a:gridCol>
                <a:gridCol w="1696964">
                  <a:extLst>
                    <a:ext uri="{9D8B030D-6E8A-4147-A177-3AD203B41FA5}">
                      <a16:colId xmlns:a16="http://schemas.microsoft.com/office/drawing/2014/main" val="3072891219"/>
                    </a:ext>
                  </a:extLst>
                </a:gridCol>
                <a:gridCol w="1788444">
                  <a:extLst>
                    <a:ext uri="{9D8B030D-6E8A-4147-A177-3AD203B41FA5}">
                      <a16:colId xmlns:a16="http://schemas.microsoft.com/office/drawing/2014/main" val="1310560377"/>
                    </a:ext>
                  </a:extLst>
                </a:gridCol>
                <a:gridCol w="1788444">
                  <a:extLst>
                    <a:ext uri="{9D8B030D-6E8A-4147-A177-3AD203B41FA5}">
                      <a16:colId xmlns:a16="http://schemas.microsoft.com/office/drawing/2014/main" val="4486045"/>
                    </a:ext>
                  </a:extLst>
                </a:gridCol>
              </a:tblGrid>
              <a:tr h="471429">
                <a:tc>
                  <a:txBody>
                    <a:bodyPr/>
                    <a:lstStyle/>
                    <a:p>
                      <a:r>
                        <a:rPr lang="ja-JP" altLang="en-US"/>
                        <a:t>タスク</a:t>
                      </a:r>
                      <a:endParaRPr kumimoji="1" lang="ja-JP" altLang="en-US"/>
                    </a:p>
                  </a:txBody>
                  <a:tcPr/>
                </a:tc>
                <a:tc>
                  <a:txBody>
                    <a:bodyPr/>
                    <a:lstStyle/>
                    <a:p>
                      <a:r>
                        <a:rPr lang="ja-JP" altLang="en-US"/>
                        <a:t>担当者</a:t>
                      </a:r>
                      <a:endParaRPr kumimoji="1" lang="ja-JP" altLang="en-US"/>
                    </a:p>
                  </a:txBody>
                  <a:tcPr/>
                </a:tc>
                <a:tc>
                  <a:txBody>
                    <a:bodyPr/>
                    <a:lstStyle/>
                    <a:p>
                      <a:r>
                        <a:rPr lang="ja-JP" altLang="en-US"/>
                        <a:t>4/23～4/29</a:t>
                      </a:r>
                      <a:endParaRPr kumimoji="1" lang="ja-JP" altLang="en-US"/>
                    </a:p>
                  </a:txBody>
                  <a:tcPr/>
                </a:tc>
                <a:tc>
                  <a:txBody>
                    <a:bodyPr/>
                    <a:lstStyle/>
                    <a:p>
                      <a:r>
                        <a:rPr lang="ja-JP" altLang="en-US"/>
                        <a:t>4/30～5/6</a:t>
                      </a:r>
                      <a:endParaRPr kumimoji="1" lang="ja-JP" altLang="en-US"/>
                    </a:p>
                  </a:txBody>
                  <a:tcPr/>
                </a:tc>
                <a:tc>
                  <a:txBody>
                    <a:bodyPr/>
                    <a:lstStyle/>
                    <a:p>
                      <a:r>
                        <a:rPr lang="ja-JP" altLang="en-US"/>
                        <a:t>5/7～5/13</a:t>
                      </a:r>
                      <a:endParaRPr kumimoji="1" lang="ja-JP" altLang="en-US"/>
                    </a:p>
                  </a:txBody>
                  <a:tcPr/>
                </a:tc>
                <a:tc>
                  <a:txBody>
                    <a:bodyPr/>
                    <a:lstStyle/>
                    <a:p>
                      <a:r>
                        <a:rPr lang="ja-JP" altLang="en-US"/>
                        <a:t>5/14～5/20</a:t>
                      </a:r>
                      <a:endParaRPr kumimoji="1" lang="ja-JP" altLang="en-US"/>
                    </a:p>
                  </a:txBody>
                  <a:tcPr/>
                </a:tc>
                <a:extLst>
                  <a:ext uri="{0D108BD9-81ED-4DB2-BD59-A6C34878D82A}">
                    <a16:rowId xmlns:a16="http://schemas.microsoft.com/office/drawing/2014/main" val="2892291820"/>
                  </a:ext>
                </a:extLst>
              </a:tr>
              <a:tr h="808165">
                <a:tc>
                  <a:txBody>
                    <a:bodyPr/>
                    <a:lstStyle/>
                    <a:p>
                      <a:r>
                        <a:rPr lang="ja-JP" altLang="en-US"/>
                        <a:t>LINEに関してのプログラム</a:t>
                      </a:r>
                      <a:endParaRPr kumimoji="1" lang="ja-JP" altLang="en-US"/>
                    </a:p>
                  </a:txBody>
                  <a:tcPr/>
                </a:tc>
                <a:tc>
                  <a:txBody>
                    <a:bodyPr/>
                    <a:lstStyle/>
                    <a:p>
                      <a:r>
                        <a:rPr lang="ja-JP" altLang="en-US"/>
                        <a:t>稲田</a:t>
                      </a:r>
                      <a:endParaRPr kumimoji="1" lang="ja-JP" altLang="en-US"/>
                    </a:p>
                  </a:txBody>
                  <a:tcPr/>
                </a:tc>
                <a:tc>
                  <a:txBody>
                    <a:bodyPr/>
                    <a:lstStyle/>
                    <a:p>
                      <a:endParaRPr kumimoji="1" lang="ja-JP" altLang="en-US"/>
                    </a:p>
                  </a:txBody>
                  <a:tcPr>
                    <a:solidFill>
                      <a:srgbClr val="00B0F0"/>
                    </a:solidFill>
                  </a:tcPr>
                </a:tc>
                <a:tc>
                  <a:txBody>
                    <a:bodyPr/>
                    <a:lstStyle/>
                    <a:p>
                      <a:endParaRPr kumimoji="1" lang="ja-JP" altLang="en-US"/>
                    </a:p>
                  </a:txBody>
                  <a:tcPr>
                    <a:solidFill>
                      <a:srgbClr val="00B0F0"/>
                    </a:solidFill>
                  </a:tcPr>
                </a:tc>
                <a:tc>
                  <a:txBody>
                    <a:bodyPr/>
                    <a:lstStyle/>
                    <a:p>
                      <a:endParaRPr kumimoji="1" lang="ja-JP" altLang="en-US"/>
                    </a:p>
                  </a:txBody>
                  <a:tcPr>
                    <a:solidFill>
                      <a:srgbClr val="00B0F0"/>
                    </a:solidFill>
                  </a:tcPr>
                </a:tc>
                <a:tc>
                  <a:txBody>
                    <a:bodyPr/>
                    <a:lstStyle/>
                    <a:p>
                      <a:endParaRPr kumimoji="1" lang="ja-JP" altLang="en-US"/>
                    </a:p>
                  </a:txBody>
                  <a:tcPr/>
                </a:tc>
                <a:extLst>
                  <a:ext uri="{0D108BD9-81ED-4DB2-BD59-A6C34878D82A}">
                    <a16:rowId xmlns:a16="http://schemas.microsoft.com/office/drawing/2014/main" val="4229151795"/>
                  </a:ext>
                </a:extLst>
              </a:tr>
              <a:tr h="1144901">
                <a:tc>
                  <a:txBody>
                    <a:bodyPr/>
                    <a:lstStyle/>
                    <a:p>
                      <a:r>
                        <a:rPr lang="ja-JP" altLang="en-US"/>
                        <a:t>エアコン、電気操作のプログラム</a:t>
                      </a:r>
                      <a:endParaRPr kumimoji="1" lang="ja-JP" altLang="en-US"/>
                    </a:p>
                  </a:txBody>
                  <a:tcPr/>
                </a:tc>
                <a:tc>
                  <a:txBody>
                    <a:bodyPr/>
                    <a:lstStyle/>
                    <a:p>
                      <a:r>
                        <a:rPr lang="ja-JP" altLang="en-US"/>
                        <a:t>柿本</a:t>
                      </a:r>
                      <a:endParaRPr kumimoji="1" lang="ja-JP" altLang="en-US"/>
                    </a:p>
                  </a:txBody>
                  <a:tcPr/>
                </a:tc>
                <a:tc>
                  <a:txBody>
                    <a:bodyPr/>
                    <a:lstStyle/>
                    <a:p>
                      <a:endParaRPr kumimoji="1" lang="ja-JP" altLang="en-US"/>
                    </a:p>
                  </a:txBody>
                  <a:tcPr>
                    <a:solidFill>
                      <a:srgbClr val="00B0F0"/>
                    </a:solidFill>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400554991"/>
                  </a:ext>
                </a:extLst>
              </a:tr>
              <a:tr h="471429">
                <a:tc>
                  <a:txBody>
                    <a:bodyPr/>
                    <a:lstStyle/>
                    <a:p>
                      <a:r>
                        <a:rPr lang="ja-JP" altLang="en-US"/>
                        <a:t>システムテスト</a:t>
                      </a:r>
                      <a:endParaRPr kumimoji="1" lang="ja-JP" altLang="en-US"/>
                    </a:p>
                  </a:txBody>
                  <a:tcPr/>
                </a:tc>
                <a:tc>
                  <a:txBody>
                    <a:bodyPr/>
                    <a:lstStyle/>
                    <a:p>
                      <a:r>
                        <a:rPr lang="ja-JP" altLang="en-US"/>
                        <a:t>全員</a:t>
                      </a:r>
                      <a:endParaRPr kumimoji="1" lang="ja-JP" altLang="en-US"/>
                    </a:p>
                  </a:txBody>
                  <a:tcPr/>
                </a:tc>
                <a:tc>
                  <a:txBody>
                    <a:bodyPr/>
                    <a:lstStyle/>
                    <a:p>
                      <a:endParaRPr kumimoji="1" lang="ja-JP" altLang="en-US"/>
                    </a:p>
                  </a:txBody>
                  <a:tcPr/>
                </a:tc>
                <a:tc>
                  <a:txBody>
                    <a:bodyPr/>
                    <a:lstStyle/>
                    <a:p>
                      <a:endParaRPr kumimoji="1" lang="ja-JP" altLang="en-US"/>
                    </a:p>
                  </a:txBody>
                  <a:tcPr>
                    <a:solidFill>
                      <a:schemeClr val="accent2"/>
                    </a:solidFill>
                  </a:tcPr>
                </a:tc>
                <a:tc>
                  <a:txBody>
                    <a:bodyPr/>
                    <a:lstStyle/>
                    <a:p>
                      <a:endParaRPr kumimoji="1" lang="ja-JP" altLang="en-US"/>
                    </a:p>
                  </a:txBody>
                  <a:tcPr>
                    <a:solidFill>
                      <a:schemeClr val="accent2"/>
                    </a:solidFill>
                  </a:tcPr>
                </a:tc>
                <a:tc>
                  <a:txBody>
                    <a:bodyPr/>
                    <a:lstStyle/>
                    <a:p>
                      <a:endParaRPr kumimoji="1" lang="ja-JP" altLang="en-US"/>
                    </a:p>
                  </a:txBody>
                  <a:tcPr>
                    <a:solidFill>
                      <a:schemeClr val="accent2"/>
                    </a:solidFill>
                  </a:tcPr>
                </a:tc>
                <a:extLst>
                  <a:ext uri="{0D108BD9-81ED-4DB2-BD59-A6C34878D82A}">
                    <a16:rowId xmlns:a16="http://schemas.microsoft.com/office/drawing/2014/main" val="787416786"/>
                  </a:ext>
                </a:extLst>
              </a:tr>
              <a:tr h="471429">
                <a:tc>
                  <a:txBody>
                    <a:bodyPr/>
                    <a:lstStyle/>
                    <a:p>
                      <a:r>
                        <a:rPr lang="ja-JP" altLang="en-US"/>
                        <a:t>発表資料作成</a:t>
                      </a:r>
                      <a:endParaRPr kumimoji="1" lang="ja-JP" altLang="en-US"/>
                    </a:p>
                  </a:txBody>
                  <a:tcPr/>
                </a:tc>
                <a:tc>
                  <a:txBody>
                    <a:bodyPr/>
                    <a:lstStyle/>
                    <a:p>
                      <a:pPr lvl="0">
                        <a:buNone/>
                      </a:pPr>
                      <a:r>
                        <a:rPr lang="ja-JP" altLang="en-US"/>
                        <a:t>全員</a:t>
                      </a:r>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solidFill>
                      <a:schemeClr val="accent2"/>
                    </a:solidFill>
                  </a:tcPr>
                </a:tc>
                <a:extLst>
                  <a:ext uri="{0D108BD9-81ED-4DB2-BD59-A6C34878D82A}">
                    <a16:rowId xmlns:a16="http://schemas.microsoft.com/office/drawing/2014/main" val="267494785"/>
                  </a:ext>
                </a:extLst>
              </a:tr>
            </a:tbl>
          </a:graphicData>
        </a:graphic>
      </p:graphicFrame>
    </p:spTree>
    <p:extLst>
      <p:ext uri="{BB962C8B-B14F-4D97-AF65-F5344CB8AC3E}">
        <p14:creationId xmlns:p14="http://schemas.microsoft.com/office/powerpoint/2010/main" val="291864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9" name="Rectangle 8">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11" name="Straight Connector 10">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7C684499-6F30-4C6A-8094-E2E3E91B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5" name="Rectangle 14">
            <a:extLst>
              <a:ext uri="{FF2B5EF4-FFF2-40B4-BE49-F238E27FC236}">
                <a16:creationId xmlns:a16="http://schemas.microsoft.com/office/drawing/2014/main" id="{D5AECED4-26C2-4E8F-A340-2402369DC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E2923292-463F-C1AF-B1C3-143B7081C21E}"/>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lang="ja-JP" altLang="en-US" sz="6600" b="1" cap="all">
                <a:solidFill>
                  <a:schemeClr val="tx1"/>
                </a:solidFill>
              </a:rPr>
              <a:t>６、感想と今後の展望</a:t>
            </a:r>
          </a:p>
        </p:txBody>
      </p:sp>
      <p:cxnSp>
        <p:nvCxnSpPr>
          <p:cNvPr id="17" name="Straight Connector 16">
            <a:extLst>
              <a:ext uri="{FF2B5EF4-FFF2-40B4-BE49-F238E27FC236}">
                <a16:creationId xmlns:a16="http://schemas.microsoft.com/office/drawing/2014/main" id="{C9213D27-7A25-46D8-B1BD-E470E49C6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7014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6">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8" name="Rectangle 8">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19" name="Straight Connector 10">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20" name="Rectangle 12">
            <a:extLst>
              <a:ext uri="{FF2B5EF4-FFF2-40B4-BE49-F238E27FC236}">
                <a16:creationId xmlns:a16="http://schemas.microsoft.com/office/drawing/2014/main" id="{7C684499-6F30-4C6A-8094-E2E3E91B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21" name="Rectangle 14">
            <a:extLst>
              <a:ext uri="{FF2B5EF4-FFF2-40B4-BE49-F238E27FC236}">
                <a16:creationId xmlns:a16="http://schemas.microsoft.com/office/drawing/2014/main" id="{D5AECED4-26C2-4E8F-A340-2402369DC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178F8204-3517-C6BD-4353-33018F72D612}"/>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lang="ja-JP" altLang="en-US" sz="6600" b="1" cap="all">
                <a:solidFill>
                  <a:schemeClr val="tx1"/>
                </a:solidFill>
              </a:rPr>
              <a:t>１</a:t>
            </a:r>
            <a:r>
              <a:rPr lang="en-US" altLang="ja-JP" sz="6600" b="1" cap="all">
                <a:solidFill>
                  <a:schemeClr val="tx1"/>
                </a:solidFill>
              </a:rPr>
              <a:t>,</a:t>
            </a:r>
            <a:r>
              <a:rPr lang="ja-JP" altLang="en-US" sz="6600" b="1" cap="all">
                <a:solidFill>
                  <a:schemeClr val="tx1"/>
                </a:solidFill>
              </a:rPr>
              <a:t>作成物</a:t>
            </a:r>
            <a:endParaRPr lang="en-US" altLang="ja-JP" sz="6600" b="1" cap="all">
              <a:solidFill>
                <a:schemeClr val="tx1"/>
              </a:solidFill>
            </a:endParaRPr>
          </a:p>
        </p:txBody>
      </p:sp>
      <p:cxnSp>
        <p:nvCxnSpPr>
          <p:cNvPr id="22" name="Straight Connector 16">
            <a:extLst>
              <a:ext uri="{FF2B5EF4-FFF2-40B4-BE49-F238E27FC236}">
                <a16:creationId xmlns:a16="http://schemas.microsoft.com/office/drawing/2014/main" id="{C9213D27-7A25-46D8-B1BD-E470E49C6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92586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99773F5-4008-168B-6853-D0544F631DB3}"/>
              </a:ext>
            </a:extLst>
          </p:cNvPr>
          <p:cNvSpPr>
            <a:spLocks noGrp="1"/>
          </p:cNvSpPr>
          <p:nvPr>
            <p:ph idx="1"/>
          </p:nvPr>
        </p:nvSpPr>
        <p:spPr>
          <a:xfrm>
            <a:off x="838200" y="2063133"/>
            <a:ext cx="10515600" cy="4945103"/>
          </a:xfrm>
        </p:spPr>
        <p:txBody>
          <a:bodyPr vert="horz" lIns="91440" tIns="45720" rIns="91440" bIns="45720" rtlCol="0" anchor="t">
            <a:normAutofit/>
          </a:bodyPr>
          <a:lstStyle/>
          <a:p>
            <a:r>
              <a:rPr lang="ja-JP" altLang="en-US" sz="3200">
                <a:solidFill>
                  <a:schemeClr val="tx1"/>
                </a:solidFill>
                <a:ea typeface="ＭＳ Ｐゴシック"/>
              </a:rPr>
              <a:t>共同でのプログラミングの難しさがわかった</a:t>
            </a:r>
          </a:p>
          <a:p>
            <a:endParaRPr lang="ja-JP" altLang="en-US" sz="3200">
              <a:solidFill>
                <a:schemeClr val="tx1"/>
              </a:solidFill>
              <a:ea typeface="ＭＳ Ｐゴシック"/>
            </a:endParaRPr>
          </a:p>
          <a:p>
            <a:r>
              <a:rPr lang="ja-JP" altLang="en-US" sz="3200">
                <a:solidFill>
                  <a:schemeClr val="tx1"/>
                </a:solidFill>
                <a:ea typeface="ＭＳ Ｐゴシック"/>
              </a:rPr>
              <a:t>エアコンと電気を家に近づいたら起動するような機能の開発</a:t>
            </a:r>
          </a:p>
          <a:p>
            <a:endParaRPr lang="ja-JP" altLang="en-US" sz="3200">
              <a:solidFill>
                <a:schemeClr val="tx1"/>
              </a:solidFill>
              <a:ea typeface="ＭＳ Ｐゴシック"/>
            </a:endParaRPr>
          </a:p>
          <a:p>
            <a:r>
              <a:rPr lang="ja-JP" altLang="en-US" sz="3200">
                <a:solidFill>
                  <a:schemeClr val="tx1"/>
                </a:solidFill>
                <a:ea typeface="ＭＳ Ｐゴシック"/>
              </a:rPr>
              <a:t>さらにエアコンの温度を設定できるようにする</a:t>
            </a:r>
          </a:p>
          <a:p>
            <a:endParaRPr lang="ja-JP" altLang="en-US" sz="3200">
              <a:solidFill>
                <a:schemeClr val="tx1"/>
              </a:solidFill>
              <a:ea typeface="ＭＳ Ｐゴシック"/>
            </a:endParaRPr>
          </a:p>
          <a:p>
            <a:endParaRPr lang="ja-JP" altLang="en-US" sz="3600">
              <a:ea typeface="ＭＳ Ｐゴシック"/>
            </a:endParaRPr>
          </a:p>
        </p:txBody>
      </p:sp>
      <p:sp>
        <p:nvSpPr>
          <p:cNvPr id="4" name="テキスト ボックス 3">
            <a:extLst>
              <a:ext uri="{FF2B5EF4-FFF2-40B4-BE49-F238E27FC236}">
                <a16:creationId xmlns:a16="http://schemas.microsoft.com/office/drawing/2014/main" id="{1CE559F8-9385-CF0F-0919-FA3B3009D3CF}"/>
              </a:ext>
            </a:extLst>
          </p:cNvPr>
          <p:cNvSpPr txBox="1"/>
          <p:nvPr/>
        </p:nvSpPr>
        <p:spPr>
          <a:xfrm>
            <a:off x="1268480" y="793668"/>
            <a:ext cx="6572991"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400" b="1">
                <a:solidFill>
                  <a:schemeClr val="bg2">
                    <a:lumMod val="90000"/>
                  </a:schemeClr>
                </a:solidFill>
                <a:ea typeface="ＭＳ Ｐゴシック"/>
              </a:rPr>
              <a:t>感想と今後の展望</a:t>
            </a:r>
          </a:p>
        </p:txBody>
      </p:sp>
      <p:pic>
        <p:nvPicPr>
          <p:cNvPr id="2" name="図 1" descr="エアコンの温度を調整している男性のイラスト（節電）">
            <a:extLst>
              <a:ext uri="{FF2B5EF4-FFF2-40B4-BE49-F238E27FC236}">
                <a16:creationId xmlns:a16="http://schemas.microsoft.com/office/drawing/2014/main" id="{240F8294-22F3-C827-CB58-F17EA9E76005}"/>
              </a:ext>
            </a:extLst>
          </p:cNvPr>
          <p:cNvPicPr>
            <a:picLocks noChangeAspect="1"/>
          </p:cNvPicPr>
          <p:nvPr/>
        </p:nvPicPr>
        <p:blipFill>
          <a:blip r:embed="rId2"/>
          <a:stretch>
            <a:fillRect/>
          </a:stretch>
        </p:blipFill>
        <p:spPr>
          <a:xfrm>
            <a:off x="9293165" y="4397675"/>
            <a:ext cx="1714500" cy="1714500"/>
          </a:xfrm>
          <a:prstGeom prst="rect">
            <a:avLst/>
          </a:prstGeom>
        </p:spPr>
      </p:pic>
    </p:spTree>
    <p:extLst>
      <p:ext uri="{BB962C8B-B14F-4D97-AF65-F5344CB8AC3E}">
        <p14:creationId xmlns:p14="http://schemas.microsoft.com/office/powerpoint/2010/main" val="169604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CD64A6-ACED-2128-701C-C8F1BA2468A9}"/>
              </a:ext>
            </a:extLst>
          </p:cNvPr>
          <p:cNvSpPr>
            <a:spLocks noGrp="1"/>
          </p:cNvSpPr>
          <p:nvPr>
            <p:ph type="title"/>
          </p:nvPr>
        </p:nvSpPr>
        <p:spPr>
          <a:noFill/>
        </p:spPr>
        <p:txBody>
          <a:bodyPr/>
          <a:lstStyle/>
          <a:p>
            <a:r>
              <a:rPr lang="ja-JP" altLang="en-US" b="1">
                <a:solidFill>
                  <a:schemeClr val="tx2">
                    <a:lumMod val="49000"/>
                    <a:lumOff val="51000"/>
                  </a:schemeClr>
                </a:solidFill>
                <a:ea typeface="ＭＳ Ｐゴシック"/>
              </a:rPr>
              <a:t>概要</a:t>
            </a:r>
          </a:p>
        </p:txBody>
      </p:sp>
      <p:sp>
        <p:nvSpPr>
          <p:cNvPr id="3" name="コンテンツ プレースホルダー 2">
            <a:extLst>
              <a:ext uri="{FF2B5EF4-FFF2-40B4-BE49-F238E27FC236}">
                <a16:creationId xmlns:a16="http://schemas.microsoft.com/office/drawing/2014/main" id="{AE4162BF-8CDF-DA9E-6464-7D80565E97DD}"/>
              </a:ext>
            </a:extLst>
          </p:cNvPr>
          <p:cNvSpPr>
            <a:spLocks noGrp="1"/>
          </p:cNvSpPr>
          <p:nvPr>
            <p:ph idx="1"/>
          </p:nvPr>
        </p:nvSpPr>
        <p:spPr>
          <a:xfrm>
            <a:off x="730624" y="1807696"/>
            <a:ext cx="10515600" cy="4503738"/>
          </a:xfrm>
        </p:spPr>
        <p:txBody>
          <a:bodyPr vert="horz" lIns="91440" tIns="45720" rIns="91440" bIns="45720" rtlCol="0" anchor="t">
            <a:normAutofit/>
          </a:bodyPr>
          <a:lstStyle/>
          <a:p>
            <a:r>
              <a:rPr lang="ja-JP" altLang="en-US" sz="3200">
                <a:solidFill>
                  <a:schemeClr val="tx1"/>
                </a:solidFill>
                <a:ea typeface="ＭＳ Ｐゴシック"/>
              </a:rPr>
              <a:t>ユーザーが指定した場所から一定の距離離れた場所でエアコンと電気を消し忘れた場合、LINEから通知を受けてメッセージを送信することでそれらを操作できる。</a:t>
            </a:r>
          </a:p>
          <a:p>
            <a:endParaRPr lang="ja-JP" altLang="en-US" sz="3200">
              <a:solidFill>
                <a:schemeClr val="tx1"/>
              </a:solidFill>
              <a:ea typeface="ＭＳ Ｐゴシック"/>
            </a:endParaRPr>
          </a:p>
          <a:p>
            <a:r>
              <a:rPr lang="ja-JP" altLang="en-US" sz="3200">
                <a:solidFill>
                  <a:schemeClr val="tx1"/>
                </a:solidFill>
                <a:ea typeface="ＭＳ Ｐゴシック"/>
              </a:rPr>
              <a:t>家の適切な温度を知るためにLINEから指定した場所の地域を設定できる。</a:t>
            </a:r>
          </a:p>
          <a:p>
            <a:endParaRPr lang="ja-JP" altLang="en-US" sz="3200">
              <a:solidFill>
                <a:schemeClr val="tx1"/>
              </a:solidFill>
              <a:ea typeface="ＭＳ Ｐゴシック"/>
            </a:endParaRPr>
          </a:p>
        </p:txBody>
      </p:sp>
      <p:pic>
        <p:nvPicPr>
          <p:cNvPr id="4" name="グラフィックス 3" descr="歩く 単色塗りつぶし">
            <a:extLst>
              <a:ext uri="{FF2B5EF4-FFF2-40B4-BE49-F238E27FC236}">
                <a16:creationId xmlns:a16="http://schemas.microsoft.com/office/drawing/2014/main" id="{178F9BE2-A429-E170-F53F-F462CE2DB9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73506" y="5392271"/>
            <a:ext cx="914400" cy="914400"/>
          </a:xfrm>
          <a:prstGeom prst="rect">
            <a:avLst/>
          </a:prstGeom>
        </p:spPr>
      </p:pic>
      <p:pic>
        <p:nvPicPr>
          <p:cNvPr id="5" name="グラフィックス 4" descr="家 単色塗りつぶし">
            <a:extLst>
              <a:ext uri="{FF2B5EF4-FFF2-40B4-BE49-F238E27FC236}">
                <a16:creationId xmlns:a16="http://schemas.microsoft.com/office/drawing/2014/main" id="{A62EA5D3-0ACE-C6A2-E1F9-10C9A14B36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682" y="5446059"/>
            <a:ext cx="914400" cy="914400"/>
          </a:xfrm>
          <a:prstGeom prst="rect">
            <a:avLst/>
          </a:prstGeom>
        </p:spPr>
      </p:pic>
      <p:cxnSp>
        <p:nvCxnSpPr>
          <p:cNvPr id="6" name="直線矢印コネクタ 5">
            <a:extLst>
              <a:ext uri="{FF2B5EF4-FFF2-40B4-BE49-F238E27FC236}">
                <a16:creationId xmlns:a16="http://schemas.microsoft.com/office/drawing/2014/main" id="{B5765D50-AF50-E510-B7D9-A12E54DD4613}"/>
              </a:ext>
            </a:extLst>
          </p:cNvPr>
          <p:cNvCxnSpPr/>
          <p:nvPr/>
        </p:nvCxnSpPr>
        <p:spPr>
          <a:xfrm>
            <a:off x="946117" y="6264136"/>
            <a:ext cx="2865276" cy="13452"/>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7" name="直線矢印コネクタ 6">
            <a:extLst>
              <a:ext uri="{FF2B5EF4-FFF2-40B4-BE49-F238E27FC236}">
                <a16:creationId xmlns:a16="http://schemas.microsoft.com/office/drawing/2014/main" id="{72074A0D-E1EF-21C6-A89F-AA33E044783D}"/>
              </a:ext>
            </a:extLst>
          </p:cNvPr>
          <p:cNvCxnSpPr/>
          <p:nvPr/>
        </p:nvCxnSpPr>
        <p:spPr>
          <a:xfrm flipV="1">
            <a:off x="1753266" y="6089348"/>
            <a:ext cx="4483" cy="34958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 name="直線矢印コネクタ 7">
            <a:extLst>
              <a:ext uri="{FF2B5EF4-FFF2-40B4-BE49-F238E27FC236}">
                <a16:creationId xmlns:a16="http://schemas.microsoft.com/office/drawing/2014/main" id="{77565CFF-B783-EEEF-86C9-FB797708D311}"/>
              </a:ext>
            </a:extLst>
          </p:cNvPr>
          <p:cNvCxnSpPr>
            <a:cxnSpLocks/>
          </p:cNvCxnSpPr>
          <p:nvPr/>
        </p:nvCxnSpPr>
        <p:spPr>
          <a:xfrm flipV="1">
            <a:off x="2282183" y="6089348"/>
            <a:ext cx="4483" cy="34958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9" name="直線矢印コネクタ 8">
            <a:extLst>
              <a:ext uri="{FF2B5EF4-FFF2-40B4-BE49-F238E27FC236}">
                <a16:creationId xmlns:a16="http://schemas.microsoft.com/office/drawing/2014/main" id="{1281441E-6FC3-81FD-97E6-C7A5056DDEF4}"/>
              </a:ext>
            </a:extLst>
          </p:cNvPr>
          <p:cNvCxnSpPr>
            <a:cxnSpLocks/>
          </p:cNvCxnSpPr>
          <p:nvPr/>
        </p:nvCxnSpPr>
        <p:spPr>
          <a:xfrm flipV="1">
            <a:off x="2739383" y="6089347"/>
            <a:ext cx="4483" cy="349585"/>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直線矢印コネクタ 9">
            <a:extLst>
              <a:ext uri="{FF2B5EF4-FFF2-40B4-BE49-F238E27FC236}">
                <a16:creationId xmlns:a16="http://schemas.microsoft.com/office/drawing/2014/main" id="{B7098255-B512-419C-C960-D23856944EA1}"/>
              </a:ext>
            </a:extLst>
          </p:cNvPr>
          <p:cNvCxnSpPr>
            <a:cxnSpLocks/>
          </p:cNvCxnSpPr>
          <p:nvPr/>
        </p:nvCxnSpPr>
        <p:spPr>
          <a:xfrm flipV="1">
            <a:off x="3169689" y="6089347"/>
            <a:ext cx="4483" cy="349585"/>
          </a:xfrm>
          <a:prstGeom prst="straightConnector1">
            <a:avLst/>
          </a:prstGeom>
        </p:spPr>
        <p:style>
          <a:lnRef idx="2">
            <a:schemeClr val="accent1"/>
          </a:lnRef>
          <a:fillRef idx="0">
            <a:schemeClr val="accent1"/>
          </a:fillRef>
          <a:effectRef idx="1">
            <a:schemeClr val="accent1"/>
          </a:effectRef>
          <a:fontRef idx="minor">
            <a:schemeClr val="tx1"/>
          </a:fontRef>
        </p:style>
      </p:cxnSp>
      <p:pic>
        <p:nvPicPr>
          <p:cNvPr id="11" name="図 10" descr="アイコン&#10;&#10;AI 生成コンテンツは間違っている可能性があります。">
            <a:extLst>
              <a:ext uri="{FF2B5EF4-FFF2-40B4-BE49-F238E27FC236}">
                <a16:creationId xmlns:a16="http://schemas.microsoft.com/office/drawing/2014/main" id="{8EB77BA1-6172-5127-670F-2772D416F021}"/>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873842" y="5770749"/>
            <a:ext cx="641538" cy="641537"/>
          </a:xfrm>
          <a:prstGeom prst="rect">
            <a:avLst/>
          </a:prstGeom>
        </p:spPr>
      </p:pic>
      <p:sp>
        <p:nvSpPr>
          <p:cNvPr id="15" name="テキスト ボックス 14">
            <a:extLst>
              <a:ext uri="{FF2B5EF4-FFF2-40B4-BE49-F238E27FC236}">
                <a16:creationId xmlns:a16="http://schemas.microsoft.com/office/drawing/2014/main" id="{38094481-8070-9BAF-92B6-6B4C12D5A175}"/>
              </a:ext>
            </a:extLst>
          </p:cNvPr>
          <p:cNvSpPr txBox="1"/>
          <p:nvPr/>
        </p:nvSpPr>
        <p:spPr>
          <a:xfrm>
            <a:off x="3924496" y="4726338"/>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ea typeface="ＭＳ Ｐゴシック"/>
              </a:rPr>
              <a:t>電気を消しますか？</a:t>
            </a:r>
          </a:p>
          <a:p>
            <a:r>
              <a:rPr lang="ja-JP" altLang="en-US" sz="1600">
                <a:ea typeface="ＭＳ Ｐゴシック"/>
              </a:rPr>
              <a:t>　　　　　　　　　　　　　　　　はい</a:t>
            </a:r>
          </a:p>
          <a:p>
            <a:r>
              <a:rPr lang="ja-JP" altLang="en-US" sz="1600">
                <a:ea typeface="ＭＳ Ｐゴシック"/>
              </a:rPr>
              <a:t>電気を消しました</a:t>
            </a:r>
          </a:p>
        </p:txBody>
      </p:sp>
      <p:sp>
        <p:nvSpPr>
          <p:cNvPr id="21" name="吹き出し: 角を丸めた四角形 20">
            <a:extLst>
              <a:ext uri="{FF2B5EF4-FFF2-40B4-BE49-F238E27FC236}">
                <a16:creationId xmlns:a16="http://schemas.microsoft.com/office/drawing/2014/main" id="{F43A7838-1E9B-9938-5F0D-8C8F7BB62ADD}"/>
              </a:ext>
            </a:extLst>
          </p:cNvPr>
          <p:cNvSpPr/>
          <p:nvPr/>
        </p:nvSpPr>
        <p:spPr>
          <a:xfrm>
            <a:off x="3907357" y="4650271"/>
            <a:ext cx="2761128" cy="980199"/>
          </a:xfrm>
          <a:prstGeom prst="wedgeRound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22" name="グラフィックス 21" descr="電球 単色塗りつぶし">
            <a:extLst>
              <a:ext uri="{FF2B5EF4-FFF2-40B4-BE49-F238E27FC236}">
                <a16:creationId xmlns:a16="http://schemas.microsoft.com/office/drawing/2014/main" id="{2FCC36AD-410C-9823-C03C-78513C288D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3953" y="4827493"/>
            <a:ext cx="1138517" cy="1138518"/>
          </a:xfrm>
          <a:prstGeom prst="rect">
            <a:avLst/>
          </a:prstGeom>
        </p:spPr>
      </p:pic>
      <p:pic>
        <p:nvPicPr>
          <p:cNvPr id="23" name="グラフィックス 22" descr="電球">
            <a:extLst>
              <a:ext uri="{FF2B5EF4-FFF2-40B4-BE49-F238E27FC236}">
                <a16:creationId xmlns:a16="http://schemas.microsoft.com/office/drawing/2014/main" id="{B2922917-0924-739D-A0FC-27E966517EF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956612" y="4334435"/>
            <a:ext cx="1846731" cy="1837766"/>
          </a:xfrm>
          <a:prstGeom prst="rect">
            <a:avLst/>
          </a:prstGeom>
        </p:spPr>
      </p:pic>
      <p:sp>
        <p:nvSpPr>
          <p:cNvPr id="24" name="矢印: 右 23">
            <a:extLst>
              <a:ext uri="{FF2B5EF4-FFF2-40B4-BE49-F238E27FC236}">
                <a16:creationId xmlns:a16="http://schemas.microsoft.com/office/drawing/2014/main" id="{281928E6-8E2F-97A0-86DF-063AB3F686A1}"/>
              </a:ext>
            </a:extLst>
          </p:cNvPr>
          <p:cNvSpPr/>
          <p:nvPr/>
        </p:nvSpPr>
        <p:spPr>
          <a:xfrm>
            <a:off x="8645368" y="5138862"/>
            <a:ext cx="763253" cy="61013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188257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BBC4B8-08D6-9C23-3C76-EFE943E2FF0E}"/>
              </a:ext>
            </a:extLst>
          </p:cNvPr>
          <p:cNvSpPr>
            <a:spLocks noGrp="1"/>
          </p:cNvSpPr>
          <p:nvPr>
            <p:ph type="title"/>
          </p:nvPr>
        </p:nvSpPr>
        <p:spPr>
          <a:xfrm>
            <a:off x="838200" y="938867"/>
            <a:ext cx="10515600" cy="1127641"/>
          </a:xfrm>
        </p:spPr>
        <p:txBody>
          <a:bodyPr>
            <a:normAutofit/>
          </a:bodyPr>
          <a:lstStyle/>
          <a:p>
            <a:r>
              <a:rPr lang="ja-JP" altLang="en-US" b="1">
                <a:solidFill>
                  <a:schemeClr val="tx2">
                    <a:lumMod val="49000"/>
                    <a:lumOff val="51000"/>
                  </a:schemeClr>
                </a:solidFill>
                <a:ea typeface="ＭＳ Ｐゴシック"/>
              </a:rPr>
              <a:t>機能</a:t>
            </a:r>
          </a:p>
        </p:txBody>
      </p:sp>
      <p:sp>
        <p:nvSpPr>
          <p:cNvPr id="3" name="コンテンツ プレースホルダー 2">
            <a:extLst>
              <a:ext uri="{FF2B5EF4-FFF2-40B4-BE49-F238E27FC236}">
                <a16:creationId xmlns:a16="http://schemas.microsoft.com/office/drawing/2014/main" id="{2FBA18C0-8F32-DC69-54E3-3398904629F9}"/>
              </a:ext>
            </a:extLst>
          </p:cNvPr>
          <p:cNvSpPr>
            <a:spLocks noGrp="1"/>
          </p:cNvSpPr>
          <p:nvPr>
            <p:ph idx="1"/>
          </p:nvPr>
        </p:nvSpPr>
        <p:spPr>
          <a:xfrm>
            <a:off x="838200" y="2175248"/>
            <a:ext cx="10515600" cy="4529467"/>
          </a:xfrm>
        </p:spPr>
        <p:txBody>
          <a:bodyPr vert="horz" lIns="91440" tIns="45720" rIns="91440" bIns="45720" rtlCol="0" anchor="t">
            <a:noAutofit/>
          </a:bodyPr>
          <a:lstStyle/>
          <a:p>
            <a:r>
              <a:rPr lang="ja-JP" altLang="en-US" sz="2800">
                <a:solidFill>
                  <a:schemeClr val="tx1"/>
                </a:solidFill>
                <a:ea typeface="ＭＳ Ｐゴシック"/>
              </a:rPr>
              <a:t>ユーザーは公式LINEを登録し、メッセージでユーザーの自宅の地域を七大都市圏から選択</a:t>
            </a:r>
          </a:p>
          <a:p>
            <a:r>
              <a:rPr lang="ja-JP" altLang="en-US" sz="2800">
                <a:solidFill>
                  <a:schemeClr val="tx1"/>
                </a:solidFill>
                <a:ea typeface="ＭＳ Ｐゴシック"/>
              </a:rPr>
              <a:t>IPhoneに指定のショートカットを登録し、自宅から一定の距離離れたときにそれが実行されるオートメーションを設定</a:t>
            </a:r>
          </a:p>
          <a:p>
            <a:r>
              <a:rPr lang="ja-JP" altLang="en-US" sz="2800">
                <a:solidFill>
                  <a:schemeClr val="tx1"/>
                </a:solidFill>
                <a:ea typeface="ＭＳ Ｐゴシック"/>
              </a:rPr>
              <a:t>自宅から離れたときの照度の数値から電気を、部屋と外の気温の差からエアコンをついているままであると判断し、LINEで通知</a:t>
            </a:r>
          </a:p>
          <a:p>
            <a:r>
              <a:rPr lang="ja-JP" altLang="en-US" sz="2800">
                <a:solidFill>
                  <a:schemeClr val="tx1"/>
                </a:solidFill>
                <a:ea typeface="ＭＳ Ｐゴシック"/>
              </a:rPr>
              <a:t>LINEの返信をスプレッドシートに記入し、そこから操作を行い、電気とエアコンを消す</a:t>
            </a:r>
          </a:p>
          <a:p>
            <a:endParaRPr lang="ja-JP" altLang="en-US" sz="2800">
              <a:solidFill>
                <a:schemeClr val="tx1"/>
              </a:solidFill>
              <a:ea typeface="ＭＳ Ｐゴシック"/>
            </a:endParaRPr>
          </a:p>
          <a:p>
            <a:endParaRPr lang="ja-JP" altLang="en-US">
              <a:ea typeface="ＭＳ Ｐゴシック"/>
            </a:endParaRPr>
          </a:p>
        </p:txBody>
      </p:sp>
    </p:spTree>
    <p:extLst>
      <p:ext uri="{BB962C8B-B14F-4D97-AF65-F5344CB8AC3E}">
        <p14:creationId xmlns:p14="http://schemas.microsoft.com/office/powerpoint/2010/main" val="75935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E65538-45E2-5428-CF3D-E562863B58A1}"/>
              </a:ext>
            </a:extLst>
          </p:cNvPr>
          <p:cNvSpPr>
            <a:spLocks noGrp="1"/>
          </p:cNvSpPr>
          <p:nvPr>
            <p:ph type="title"/>
          </p:nvPr>
        </p:nvSpPr>
        <p:spPr/>
        <p:txBody>
          <a:bodyPr>
            <a:normAutofit/>
          </a:bodyPr>
          <a:lstStyle/>
          <a:p>
            <a:r>
              <a:rPr lang="ja-JP" altLang="en-US" sz="3600" b="1">
                <a:solidFill>
                  <a:schemeClr val="tx2">
                    <a:lumMod val="49000"/>
                    <a:lumOff val="51000"/>
                  </a:schemeClr>
                </a:solidFill>
                <a:ea typeface="ＭＳ Ｐゴシック"/>
              </a:rPr>
              <a:t>想定する利用者</a:t>
            </a:r>
          </a:p>
        </p:txBody>
      </p:sp>
      <p:sp>
        <p:nvSpPr>
          <p:cNvPr id="3" name="コンテンツ プレースホルダー 2">
            <a:extLst>
              <a:ext uri="{FF2B5EF4-FFF2-40B4-BE49-F238E27FC236}">
                <a16:creationId xmlns:a16="http://schemas.microsoft.com/office/drawing/2014/main" id="{D7314F66-2CC7-3634-48C5-061F065806E0}"/>
              </a:ext>
            </a:extLst>
          </p:cNvPr>
          <p:cNvSpPr>
            <a:spLocks noGrp="1"/>
          </p:cNvSpPr>
          <p:nvPr>
            <p:ph idx="1"/>
          </p:nvPr>
        </p:nvSpPr>
        <p:spPr>
          <a:xfrm>
            <a:off x="838200" y="2318987"/>
            <a:ext cx="10515600" cy="3857976"/>
          </a:xfrm>
        </p:spPr>
        <p:txBody>
          <a:bodyPr vert="horz" lIns="91440" tIns="45720" rIns="91440" bIns="45720" rtlCol="0" anchor="t">
            <a:normAutofit/>
          </a:bodyPr>
          <a:lstStyle/>
          <a:p>
            <a:r>
              <a:rPr lang="ja-JP" altLang="en-US" sz="2400">
                <a:solidFill>
                  <a:schemeClr val="tx1"/>
                </a:solidFill>
                <a:ea typeface="ＭＳ Ｐゴシック"/>
              </a:rPr>
              <a:t>リモコンで操作できるエアコン、電気を持っているすべての人</a:t>
            </a:r>
          </a:p>
          <a:p>
            <a:r>
              <a:rPr lang="ja-JP" altLang="en-US" sz="2400">
                <a:solidFill>
                  <a:schemeClr val="tx1"/>
                </a:solidFill>
                <a:ea typeface="ＭＳ Ｐゴシック"/>
              </a:rPr>
              <a:t>エアコン、電気を消すのが面倒な人</a:t>
            </a:r>
          </a:p>
          <a:p>
            <a:r>
              <a:rPr lang="ja-JP" altLang="en-US" sz="2400">
                <a:solidFill>
                  <a:schemeClr val="tx1"/>
                </a:solidFill>
                <a:ea typeface="ＭＳ Ｐゴシック"/>
              </a:rPr>
              <a:t>消したかどうかが気になる心配性な人</a:t>
            </a:r>
          </a:p>
          <a:p>
            <a:r>
              <a:rPr lang="ja-JP" altLang="en-US" sz="2400">
                <a:solidFill>
                  <a:schemeClr val="tx1"/>
                </a:solidFill>
                <a:ea typeface="ＭＳ Ｐゴシック"/>
              </a:rPr>
              <a:t>一人暮らしで長時間家を空ける人</a:t>
            </a:r>
          </a:p>
        </p:txBody>
      </p:sp>
      <p:pic>
        <p:nvPicPr>
          <p:cNvPr id="5" name="図 4" descr="心配している人のイラスト（男性）">
            <a:extLst>
              <a:ext uri="{FF2B5EF4-FFF2-40B4-BE49-F238E27FC236}">
                <a16:creationId xmlns:a16="http://schemas.microsoft.com/office/drawing/2014/main" id="{D1736A92-4137-4246-7D49-787BF10719FA}"/>
              </a:ext>
            </a:extLst>
          </p:cNvPr>
          <p:cNvPicPr>
            <a:picLocks noChangeAspect="1"/>
          </p:cNvPicPr>
          <p:nvPr/>
        </p:nvPicPr>
        <p:blipFill>
          <a:blip r:embed="rId2"/>
          <a:stretch>
            <a:fillRect/>
          </a:stretch>
        </p:blipFill>
        <p:spPr>
          <a:xfrm>
            <a:off x="8620590" y="4523378"/>
            <a:ext cx="1393557" cy="1678985"/>
          </a:xfrm>
          <a:prstGeom prst="rect">
            <a:avLst/>
          </a:prstGeom>
        </p:spPr>
      </p:pic>
      <p:pic>
        <p:nvPicPr>
          <p:cNvPr id="6" name="図 5" descr="https://blogger.googleusercontent.com/img/b/R29vZ2xl/AVvXsEhMLL1g6uUa-U37Uy01Th2uZ1toYUWezAIKIq-8F1He0c3MUKGwCPfhIkfe6pRPLxQSBy70tvhzxsSzE85LrKeLCE-ickQ-ZonE7ZKUlW5lfz-jpiL2RYG4cdrFl965EMYf_bN5Fu9nkSq7/s800/kaden_airconditioner.png">
            <a:extLst>
              <a:ext uri="{FF2B5EF4-FFF2-40B4-BE49-F238E27FC236}">
                <a16:creationId xmlns:a16="http://schemas.microsoft.com/office/drawing/2014/main" id="{03CC83AF-7759-4F41-253E-0F419588A7E5}"/>
              </a:ext>
            </a:extLst>
          </p:cNvPr>
          <p:cNvPicPr>
            <a:picLocks noChangeAspect="1"/>
          </p:cNvPicPr>
          <p:nvPr/>
        </p:nvPicPr>
        <p:blipFill>
          <a:blip r:embed="rId3"/>
          <a:stretch>
            <a:fillRect/>
          </a:stretch>
        </p:blipFill>
        <p:spPr>
          <a:xfrm>
            <a:off x="5484730" y="4734232"/>
            <a:ext cx="2575300" cy="1257276"/>
          </a:xfrm>
          <a:prstGeom prst="rect">
            <a:avLst/>
          </a:prstGeom>
        </p:spPr>
      </p:pic>
    </p:spTree>
    <p:extLst>
      <p:ext uri="{BB962C8B-B14F-4D97-AF65-F5344CB8AC3E}">
        <p14:creationId xmlns:p14="http://schemas.microsoft.com/office/powerpoint/2010/main" val="371581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5" name="Rectangle 8">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6" name="Straight Connector 10">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7C684499-6F30-4C6A-8094-E2E3E91B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0" name="Rectangle 14">
            <a:extLst>
              <a:ext uri="{FF2B5EF4-FFF2-40B4-BE49-F238E27FC236}">
                <a16:creationId xmlns:a16="http://schemas.microsoft.com/office/drawing/2014/main" id="{D5AECED4-26C2-4E8F-A340-2402369DC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54BC85B0-0666-9DC1-A0BE-50BE29726C2F}"/>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lang="ja-JP" altLang="en-US" sz="6600" b="1" cap="all">
                <a:solidFill>
                  <a:schemeClr val="tx1"/>
                </a:solidFill>
              </a:rPr>
              <a:t>２、デモンストレーション</a:t>
            </a:r>
          </a:p>
        </p:txBody>
      </p:sp>
      <p:cxnSp>
        <p:nvCxnSpPr>
          <p:cNvPr id="12" name="Straight Connector 16">
            <a:extLst>
              <a:ext uri="{FF2B5EF4-FFF2-40B4-BE49-F238E27FC236}">
                <a16:creationId xmlns:a16="http://schemas.microsoft.com/office/drawing/2014/main" id="{C9213D27-7A25-46D8-B1BD-E470E49C6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3786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22FD-66D5-E17D-4EEA-C14B36141470}"/>
              </a:ext>
            </a:extLst>
          </p:cNvPr>
          <p:cNvSpPr>
            <a:spLocks noGrp="1"/>
          </p:cNvSpPr>
          <p:nvPr>
            <p:ph type="title"/>
          </p:nvPr>
        </p:nvSpPr>
        <p:spPr/>
        <p:txBody>
          <a:bodyPr/>
          <a:lstStyle/>
          <a:p>
            <a:r>
              <a:rPr lang="ja-JP" altLang="en-US">
                <a:ea typeface="ＭＳ ゴシック"/>
              </a:rPr>
              <a:t>デモンストレーション　～前提～</a:t>
            </a:r>
          </a:p>
        </p:txBody>
      </p:sp>
      <p:sp>
        <p:nvSpPr>
          <p:cNvPr id="3" name="コンテンツ プレースホルダー 2">
            <a:extLst>
              <a:ext uri="{FF2B5EF4-FFF2-40B4-BE49-F238E27FC236}">
                <a16:creationId xmlns:a16="http://schemas.microsoft.com/office/drawing/2014/main" id="{0E541FFD-7CF8-D0CA-D7B3-6595D0E08DB1}"/>
              </a:ext>
            </a:extLst>
          </p:cNvPr>
          <p:cNvSpPr>
            <a:spLocks noGrp="1"/>
          </p:cNvSpPr>
          <p:nvPr>
            <p:ph idx="1"/>
          </p:nvPr>
        </p:nvSpPr>
        <p:spPr/>
        <p:txBody>
          <a:bodyPr vert="horz" lIns="91440" tIns="45720" rIns="91440" bIns="45720" rtlCol="0" anchor="ctr">
            <a:normAutofit/>
          </a:bodyPr>
          <a:lstStyle/>
          <a:p>
            <a:r>
              <a:rPr lang="ja-JP" altLang="en-US" sz="2800">
                <a:ea typeface="ＭＳ ゴシック"/>
              </a:rPr>
              <a:t>家から任意の距離離れて、iPhoneのショートカット機能が発動したこと</a:t>
            </a:r>
          </a:p>
          <a:p>
            <a:r>
              <a:rPr lang="ja-JP" altLang="en-US" sz="2800">
                <a:ea typeface="ＭＳ ゴシック"/>
              </a:rPr>
              <a:t>地域選択はGASのトリガーを用いて随時確認こと</a:t>
            </a:r>
          </a:p>
          <a:p>
            <a:pPr marL="45720" indent="0">
              <a:buNone/>
            </a:pPr>
            <a:r>
              <a:rPr lang="ja-JP" altLang="en-US" sz="2800">
                <a:ea typeface="ＭＳ ゴシック"/>
              </a:rPr>
              <a:t>もちろんどちらもテスト済み</a:t>
            </a:r>
          </a:p>
          <a:p>
            <a:pPr marL="45720" indent="0">
              <a:buNone/>
            </a:pPr>
            <a:endParaRPr lang="ja-JP" altLang="en-US" sz="2800">
              <a:ea typeface="ＭＳ ゴシック"/>
            </a:endParaRPr>
          </a:p>
          <a:p>
            <a:pPr marL="45720" indent="0">
              <a:buNone/>
            </a:pPr>
            <a:r>
              <a:rPr lang="ja-JP" altLang="en-US" sz="2800">
                <a:ea typeface="ＭＳ ゴシック"/>
              </a:rPr>
              <a:t>エアコンと電気を消し忘れて外出してしまった場合を想定</a:t>
            </a:r>
          </a:p>
        </p:txBody>
      </p:sp>
    </p:spTree>
    <p:extLst>
      <p:ext uri="{BB962C8B-B14F-4D97-AF65-F5344CB8AC3E}">
        <p14:creationId xmlns:p14="http://schemas.microsoft.com/office/powerpoint/2010/main" val="1218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Zoom ミーティング 40-分  2025-05-20 00-38-48">
            <a:hlinkClick r:id="" action="ppaction://media"/>
            <a:extLst>
              <a:ext uri="{FF2B5EF4-FFF2-40B4-BE49-F238E27FC236}">
                <a16:creationId xmlns:a16="http://schemas.microsoft.com/office/drawing/2014/main" id="{AF5AECD1-1756-3C9E-FFC1-20FD3E21F77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627" y="2628"/>
            <a:ext cx="12197254" cy="6852744"/>
          </a:xfrm>
          <a:prstGeom prst="rect">
            <a:avLst/>
          </a:prstGeom>
        </p:spPr>
      </p:pic>
    </p:spTree>
    <p:extLst>
      <p:ext uri="{BB962C8B-B14F-4D97-AF65-F5344CB8AC3E}">
        <p14:creationId xmlns:p14="http://schemas.microsoft.com/office/powerpoint/2010/main" val="123600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17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5" name="Rectangle 8">
            <a:extLst>
              <a:ext uri="{FF2B5EF4-FFF2-40B4-BE49-F238E27FC236}">
                <a16:creationId xmlns:a16="http://schemas.microsoft.com/office/drawing/2014/main" id="{0B323FE0-DFB0-4368-A3C2-FC1402A98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cxnSp>
        <p:nvCxnSpPr>
          <p:cNvPr id="6" name="Straight Connector 10">
            <a:extLst>
              <a:ext uri="{FF2B5EF4-FFF2-40B4-BE49-F238E27FC236}">
                <a16:creationId xmlns:a16="http://schemas.microsoft.com/office/drawing/2014/main" id="{E4BCA77F-6A46-46C1-822E-DF8DB6F08D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8" name="Rectangle 12">
            <a:extLst>
              <a:ext uri="{FF2B5EF4-FFF2-40B4-BE49-F238E27FC236}">
                <a16:creationId xmlns:a16="http://schemas.microsoft.com/office/drawing/2014/main" id="{7C684499-6F30-4C6A-8094-E2E3E91B3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0" name="Rectangle 14">
            <a:extLst>
              <a:ext uri="{FF2B5EF4-FFF2-40B4-BE49-F238E27FC236}">
                <a16:creationId xmlns:a16="http://schemas.microsoft.com/office/drawing/2014/main" id="{D5AECED4-26C2-4E8F-A340-2402369DC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D415ED3E-6926-43FE-DE85-EE74E774B085}"/>
              </a:ext>
            </a:extLst>
          </p:cNvPr>
          <p:cNvSpPr>
            <a:spLocks noGrp="1"/>
          </p:cNvSpPr>
          <p:nvPr>
            <p:ph type="title"/>
          </p:nvPr>
        </p:nvSpPr>
        <p:spPr>
          <a:xfrm>
            <a:off x="895467" y="863364"/>
            <a:ext cx="6657476" cy="5126124"/>
          </a:xfrm>
        </p:spPr>
        <p:txBody>
          <a:bodyPr vert="horz" lIns="91440" tIns="45720" rIns="91440" bIns="45720" rtlCol="0" anchor="ctr">
            <a:normAutofit/>
          </a:bodyPr>
          <a:lstStyle/>
          <a:p>
            <a:pPr algn="r">
              <a:lnSpc>
                <a:spcPct val="85000"/>
              </a:lnSpc>
            </a:pPr>
            <a:r>
              <a:rPr lang="ja-JP" altLang="en-US" sz="6600" b="1" cap="all">
                <a:solidFill>
                  <a:schemeClr val="tx1"/>
                </a:solidFill>
              </a:rPr>
              <a:t>３、設計</a:t>
            </a:r>
          </a:p>
        </p:txBody>
      </p:sp>
      <p:cxnSp>
        <p:nvCxnSpPr>
          <p:cNvPr id="12" name="Straight Connector 16">
            <a:extLst>
              <a:ext uri="{FF2B5EF4-FFF2-40B4-BE49-F238E27FC236}">
                <a16:creationId xmlns:a16="http://schemas.microsoft.com/office/drawing/2014/main" id="{C9213D27-7A25-46D8-B1BD-E470E49C6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0704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1</TotalTime>
  <Words>670</Words>
  <Application>Microsoft Office PowerPoint</Application>
  <PresentationFormat>ワイド画面</PresentationFormat>
  <Paragraphs>112</Paragraphs>
  <Slides>20</Slides>
  <Notes>0</Notes>
  <HiddenSlides>0</HiddenSlides>
  <MMClips>1</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ＭＳ Ｐゴシック</vt:lpstr>
      <vt:lpstr>ＭＳ ゴシック</vt:lpstr>
      <vt:lpstr>Arial</vt:lpstr>
      <vt:lpstr>Corbel</vt:lpstr>
      <vt:lpstr>Basis</vt:lpstr>
      <vt:lpstr>成果発表</vt:lpstr>
      <vt:lpstr>１,作成物</vt:lpstr>
      <vt:lpstr>概要</vt:lpstr>
      <vt:lpstr>機能</vt:lpstr>
      <vt:lpstr>想定する利用者</vt:lpstr>
      <vt:lpstr>２、デモンストレーション</vt:lpstr>
      <vt:lpstr>デモンストレーション　～前提～</vt:lpstr>
      <vt:lpstr>PowerPoint プレゼンテーション</vt:lpstr>
      <vt:lpstr>３、設計</vt:lpstr>
      <vt:lpstr>必要なモジュール</vt:lpstr>
      <vt:lpstr>システム 処理の流れ</vt:lpstr>
      <vt:lpstr>４、工夫点と 反省点</vt:lpstr>
      <vt:lpstr>工夫点</vt:lpstr>
      <vt:lpstr>反省点</vt:lpstr>
      <vt:lpstr>５、開発計画</vt:lpstr>
      <vt:lpstr>PowerPoint プレゼンテーション</vt:lpstr>
      <vt:lpstr>開発経過</vt:lpstr>
      <vt:lpstr>PowerPoint プレゼンテーション</vt:lpstr>
      <vt:lpstr>６、感想と今後の展望</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陽向 稲田</cp:lastModifiedBy>
  <cp:revision>3</cp:revision>
  <dcterms:created xsi:type="dcterms:W3CDTF">2025-05-07T05:22:15Z</dcterms:created>
  <dcterms:modified xsi:type="dcterms:W3CDTF">2025-05-21T05:45:16Z</dcterms:modified>
</cp:coreProperties>
</file>