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4"/>
  </p:notesMasterIdLst>
  <p:sldIdLst>
    <p:sldId id="269" r:id="rId2"/>
    <p:sldId id="268" r:id="rId3"/>
    <p:sldId id="266" r:id="rId4"/>
    <p:sldId id="264" r:id="rId5"/>
    <p:sldId id="258" r:id="rId6"/>
    <p:sldId id="257" r:id="rId7"/>
    <p:sldId id="259" r:id="rId8"/>
    <p:sldId id="260" r:id="rId9"/>
    <p:sldId id="262" r:id="rId10"/>
    <p:sldId id="263" r:id="rId11"/>
    <p:sldId id="265"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D2C1E-37E4-94AF-4414-6E39CCBF48CC}" v="1" dt="2025-04-22T07:27:23.792"/>
    <p1510:client id="{8E7097DE-833D-4892-B592-37997609229F}" v="494" dt="2025-04-22T14:42:29.29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AC36A-2EB8-4EE4-A551-05154D6D1482}" type="datetimeFigureOut">
              <a:rPr kumimoji="1" lang="ja-JP" altLang="en-US" smtClean="0"/>
              <a:t>2025/4/22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94EE6-CD8C-4A87-A280-005595A469A5}" type="slidenum">
              <a:rPr kumimoji="1" lang="ja-JP" altLang="en-US" smtClean="0"/>
              <a:t>‹#›</a:t>
            </a:fld>
            <a:endParaRPr kumimoji="1" lang="ja-JP" altLang="en-US"/>
          </a:p>
        </p:txBody>
      </p:sp>
    </p:spTree>
    <p:extLst>
      <p:ext uri="{BB962C8B-B14F-4D97-AF65-F5344CB8AC3E}">
        <p14:creationId xmlns:p14="http://schemas.microsoft.com/office/powerpoint/2010/main" val="8846454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b"/>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D6FB1F52-2AD8-4243-B07C-19621E74B833}" type="datetime1">
              <a:rPr lang="en-US" altLang="ja-JP" smtClean="0"/>
              <a:t>4/22/2025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06194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8E731E5C-EDD5-4308-BA87-1F31BCF25586}" type="datetime1">
              <a:rPr lang="en-US" altLang="ja-JP" smtClean="0"/>
              <a:t>4/22/2025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4815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11401E9-87A1-4FB0-BD0D-083038B50437}" type="datetime1">
              <a:rPr lang="en-US" altLang="ja-JP" smtClean="0"/>
              <a:t>4/22/2025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5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A7614CB7-0D96-4004-AC10-59FB1DB3CB2E}" type="datetime1">
              <a:rPr lang="en-US" altLang="ja-JP" smtClean="0"/>
              <a:t>4/22/2025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8162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7ED464DF-198D-4363-8ACE-7C53515E7479}" type="datetime1">
              <a:rPr lang="en-US" altLang="ja-JP" smtClean="0"/>
              <a:t>4/22/2025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608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519DCF68-3624-4248-84E6-5A37EF8017C0}" type="datetime1">
              <a:rPr lang="en-US" altLang="ja-JP" smtClean="0"/>
              <a:t>4/22/2025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38836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F5B9FE83-9012-4096-99C0-27369AE096A8}" type="datetime1">
              <a:rPr lang="en-US" altLang="ja-JP" smtClean="0"/>
              <a:t>4/22/2025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9987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AE21D423-9502-438D-B2E8-CCF7982DDCF2}" type="datetime1">
              <a:rPr lang="en-US" altLang="ja-JP" smtClean="0"/>
              <a:t>4/22/2025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3615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A27E4C55-F105-4626-BC0D-94EDD8AFCAA9}" type="datetime1">
              <a:rPr lang="en-US" altLang="ja-JP" smtClean="0"/>
              <a:t>4/22/2025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7104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94B206-C208-4A27-9AE0-48F64092440B}" type="datetime1">
              <a:rPr lang="en-US" altLang="ja-JP" smtClean="0"/>
              <a:t>4/22/2025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19827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5BD9DD4E-287E-42BE-890A-9A4CC1AC9188}" type="datetime1">
              <a:rPr lang="en-US" altLang="ja-JP" smtClean="0"/>
              <a:t>4/22/2025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3460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lIns="109728" tIns="109728" rIns="109728" bIns="91440" anchor="t"/>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lIns="109728" tIns="109728" rIns="109728" bIns="91440" anchor="ctr"/>
          <a:lstStyle>
            <a:lvl1pPr algn="l">
              <a:defRPr sz="1000" spc="80">
                <a:solidFill>
                  <a:schemeClr val="tx1"/>
                </a:solidFill>
              </a:defRPr>
            </a:lvl1pPr>
          </a:lstStyle>
          <a:p>
            <a:fld id="{EB6FA9A0-D4C5-4A55-BCCD-00C26B787783}" type="datetime1">
              <a:rPr lang="en-US" altLang="ja-JP" smtClean="0"/>
              <a:t>4/22/2025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lIns="109728" tIns="109728" rIns="109728" bIns="91440" anchor="ctr"/>
          <a:lstStyle>
            <a:lvl1pPr algn="l">
              <a:defRPr sz="1000" spc="8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lIns="109728" tIns="109728" rIns="109728" bIns="91440" anchor="ctr"/>
          <a:lstStyle>
            <a:lvl1pPr algn="r">
              <a:defRPr sz="10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16433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hdr="0" ftr="0" dt="0"/>
  <p:txStyles>
    <p:title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D14D-DCC2-0EA3-C59F-EE8085A9F3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6354EB3-A9A7-5419-D73F-ED83BC2EBA87}"/>
              </a:ext>
            </a:extLst>
          </p:cNvPr>
          <p:cNvSpPr>
            <a:spLocks noGrp="1"/>
          </p:cNvSpPr>
          <p:nvPr>
            <p:ph type="ctrTitle"/>
          </p:nvPr>
        </p:nvSpPr>
        <p:spPr/>
        <p:txBody>
          <a:bodyPr/>
          <a:lstStyle/>
          <a:p>
            <a:r>
              <a:rPr kumimoji="1" lang="ja-JP" altLang="en-US" dirty="0"/>
              <a:t>中間発表</a:t>
            </a:r>
            <a:r>
              <a:rPr kumimoji="1" lang="en-US" altLang="ja-JP" dirty="0"/>
              <a:t> </a:t>
            </a:r>
            <a:endParaRPr kumimoji="1" lang="ja-JP" altLang="en-US" dirty="0"/>
          </a:p>
        </p:txBody>
      </p:sp>
      <p:sp>
        <p:nvSpPr>
          <p:cNvPr id="3" name="字幕 2">
            <a:extLst>
              <a:ext uri="{FF2B5EF4-FFF2-40B4-BE49-F238E27FC236}">
                <a16:creationId xmlns:a16="http://schemas.microsoft.com/office/drawing/2014/main" id="{0D970E5A-2754-DEB2-83FE-4E673E72428D}"/>
              </a:ext>
            </a:extLst>
          </p:cNvPr>
          <p:cNvSpPr>
            <a:spLocks noGrp="1"/>
          </p:cNvSpPr>
          <p:nvPr>
            <p:ph type="subTitle" idx="1"/>
          </p:nvPr>
        </p:nvSpPr>
        <p:spPr/>
        <p:txBody>
          <a:bodyPr>
            <a:normAutofit/>
          </a:bodyPr>
          <a:lstStyle/>
          <a:p>
            <a:r>
              <a:rPr kumimoji="1" lang="en-US" altLang="ja-JP" dirty="0"/>
              <a:t>9</a:t>
            </a:r>
            <a:r>
              <a:rPr kumimoji="1" lang="ja-JP" altLang="en-US" dirty="0"/>
              <a:t>班　</a:t>
            </a:r>
            <a:r>
              <a:rPr kumimoji="1" lang="ja-JP" altLang="en-US" sz="2400" dirty="0"/>
              <a:t>藤原浩之　日比翔梧　岡本紗輝　 内藤一真</a:t>
            </a:r>
          </a:p>
        </p:txBody>
      </p:sp>
      <p:sp>
        <p:nvSpPr>
          <p:cNvPr id="4" name="スライド番号プレースホルダー 3">
            <a:extLst>
              <a:ext uri="{FF2B5EF4-FFF2-40B4-BE49-F238E27FC236}">
                <a16:creationId xmlns:a16="http://schemas.microsoft.com/office/drawing/2014/main" id="{67EE6DB5-5EF7-E537-0454-79BD42C8BE91}"/>
              </a:ext>
            </a:extLst>
          </p:cNvPr>
          <p:cNvSpPr>
            <a:spLocks noGrp="1"/>
          </p:cNvSpPr>
          <p:nvPr>
            <p:ph type="sldNum" sz="quarter" idx="12"/>
          </p:nvPr>
        </p:nvSpPr>
        <p:spPr/>
        <p:txBody>
          <a:bodyPr/>
          <a:lstStyle/>
          <a:p>
            <a:fld id="{148CC95F-0247-41B6-91CF-DC97C76A7088}" type="slidenum">
              <a:rPr lang="en-US" smtClean="0"/>
              <a:t>1</a:t>
            </a:fld>
            <a:endParaRPr lang="en-US"/>
          </a:p>
        </p:txBody>
      </p:sp>
    </p:spTree>
    <p:extLst>
      <p:ext uri="{BB962C8B-B14F-4D97-AF65-F5344CB8AC3E}">
        <p14:creationId xmlns:p14="http://schemas.microsoft.com/office/powerpoint/2010/main" val="205660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F83F9-730E-38B2-EF6F-EAB470AFA169}"/>
              </a:ext>
            </a:extLst>
          </p:cNvPr>
          <p:cNvSpPr>
            <a:spLocks noGrp="1"/>
          </p:cNvSpPr>
          <p:nvPr>
            <p:ph type="title"/>
          </p:nvPr>
        </p:nvSpPr>
        <p:spPr/>
        <p:txBody>
          <a:bodyPr/>
          <a:lstStyle/>
          <a:p>
            <a:r>
              <a:rPr kumimoji="1" lang="ja-JP" altLang="en-US"/>
              <a:t>開発体制</a:t>
            </a:r>
          </a:p>
        </p:txBody>
      </p:sp>
      <p:sp>
        <p:nvSpPr>
          <p:cNvPr id="3" name="コンテンツ プレースホルダー 2">
            <a:extLst>
              <a:ext uri="{FF2B5EF4-FFF2-40B4-BE49-F238E27FC236}">
                <a16:creationId xmlns:a16="http://schemas.microsoft.com/office/drawing/2014/main" id="{5B16F8C4-D3BE-5046-D828-EC10A760AFBC}"/>
              </a:ext>
            </a:extLst>
          </p:cNvPr>
          <p:cNvSpPr>
            <a:spLocks noGrp="1"/>
          </p:cNvSpPr>
          <p:nvPr>
            <p:ph idx="1"/>
          </p:nvPr>
        </p:nvSpPr>
        <p:spPr/>
        <p:txBody>
          <a:bodyPr/>
          <a:lstStyle/>
          <a:p>
            <a:r>
              <a:rPr kumimoji="1" lang="ja-JP" altLang="en-US" sz="2800" dirty="0"/>
              <a:t>藤原浩之 </a:t>
            </a:r>
            <a:r>
              <a:rPr kumimoji="1" lang="en-US" altLang="ja-JP" sz="2800" dirty="0"/>
              <a:t>(</a:t>
            </a:r>
            <a:r>
              <a:rPr kumimoji="1" lang="ja-JP" altLang="en-US" sz="2800" dirty="0"/>
              <a:t>リーダー，実装</a:t>
            </a:r>
            <a:r>
              <a:rPr kumimoji="1" lang="en-US" altLang="ja-JP" sz="2800" dirty="0"/>
              <a:t>)</a:t>
            </a:r>
          </a:p>
          <a:p>
            <a:r>
              <a:rPr kumimoji="1" lang="ja-JP" altLang="en-US" sz="2800" dirty="0"/>
              <a:t>日比翔梧 </a:t>
            </a:r>
            <a:r>
              <a:rPr kumimoji="1" lang="en-US" altLang="ja-JP" sz="2800" dirty="0"/>
              <a:t>(</a:t>
            </a:r>
            <a:r>
              <a:rPr kumimoji="1" lang="ja-JP" altLang="en-US" sz="2800" dirty="0"/>
              <a:t>設計，実装</a:t>
            </a:r>
            <a:r>
              <a:rPr kumimoji="1" lang="en-US" altLang="ja-JP" sz="2800" dirty="0"/>
              <a:t>)</a:t>
            </a:r>
            <a:r>
              <a:rPr kumimoji="1" lang="ja-JP" altLang="en-US" sz="2800" dirty="0"/>
              <a:t> </a:t>
            </a:r>
            <a:endParaRPr kumimoji="1" lang="en-US" altLang="ja-JP" sz="2800" dirty="0"/>
          </a:p>
          <a:p>
            <a:r>
              <a:rPr kumimoji="1" lang="ja-JP" altLang="en-US" sz="2800" dirty="0"/>
              <a:t>岡本紗輝 </a:t>
            </a:r>
            <a:r>
              <a:rPr kumimoji="1" lang="en-US" altLang="ja-JP" sz="2800" dirty="0"/>
              <a:t>(</a:t>
            </a:r>
            <a:r>
              <a:rPr kumimoji="1" lang="ja-JP" altLang="en-US" sz="2800" dirty="0"/>
              <a:t>資料，実装</a:t>
            </a:r>
            <a:r>
              <a:rPr kumimoji="1" lang="en-US" altLang="ja-JP" sz="2800" dirty="0"/>
              <a:t>)</a:t>
            </a:r>
            <a:endParaRPr kumimoji="1" lang="ja-JP" altLang="en-US" sz="2800" dirty="0"/>
          </a:p>
          <a:p>
            <a:r>
              <a:rPr kumimoji="1" lang="ja-JP" altLang="en-US" sz="2800" dirty="0"/>
              <a:t>内藤一真 </a:t>
            </a:r>
            <a:r>
              <a:rPr kumimoji="1" lang="en-US" altLang="ja-JP" sz="2800" dirty="0"/>
              <a:t>(</a:t>
            </a:r>
            <a:r>
              <a:rPr kumimoji="1" lang="ja-JP" altLang="en-US" sz="2800" dirty="0"/>
              <a:t>実装</a:t>
            </a:r>
            <a:r>
              <a:rPr kumimoji="1" lang="en-US" altLang="ja-JP" sz="2800" dirty="0"/>
              <a:t>)</a:t>
            </a:r>
            <a:endParaRPr kumimoji="1" lang="ja-JP" altLang="en-US" sz="2800" dirty="0"/>
          </a:p>
          <a:p>
            <a:endParaRPr kumimoji="1" lang="ja-JP" altLang="en-US" sz="2800" dirty="0"/>
          </a:p>
        </p:txBody>
      </p:sp>
      <p:sp>
        <p:nvSpPr>
          <p:cNvPr id="4" name="スライド番号プレースホルダー 3">
            <a:extLst>
              <a:ext uri="{FF2B5EF4-FFF2-40B4-BE49-F238E27FC236}">
                <a16:creationId xmlns:a16="http://schemas.microsoft.com/office/drawing/2014/main" id="{B1D592AF-3493-CF17-5C0B-495DFCDA371C}"/>
              </a:ext>
            </a:extLst>
          </p:cNvPr>
          <p:cNvSpPr>
            <a:spLocks noGrp="1"/>
          </p:cNvSpPr>
          <p:nvPr>
            <p:ph type="sldNum" sz="quarter" idx="12"/>
          </p:nvPr>
        </p:nvSpPr>
        <p:spPr/>
        <p:txBody>
          <a:bodyPr/>
          <a:lstStyle/>
          <a:p>
            <a:fld id="{148CC95F-0247-41B6-91CF-DC97C76A7088}" type="slidenum">
              <a:rPr lang="en-US" smtClean="0"/>
              <a:t>10</a:t>
            </a:fld>
            <a:endParaRPr lang="en-US"/>
          </a:p>
        </p:txBody>
      </p:sp>
    </p:spTree>
    <p:extLst>
      <p:ext uri="{BB962C8B-B14F-4D97-AF65-F5344CB8AC3E}">
        <p14:creationId xmlns:p14="http://schemas.microsoft.com/office/powerpoint/2010/main" val="290636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84A1C-7009-09D5-3488-75B562787477}"/>
              </a:ext>
            </a:extLst>
          </p:cNvPr>
          <p:cNvSpPr>
            <a:spLocks noGrp="1"/>
          </p:cNvSpPr>
          <p:nvPr>
            <p:ph type="title"/>
          </p:nvPr>
        </p:nvSpPr>
        <p:spPr/>
        <p:txBody>
          <a:bodyPr/>
          <a:lstStyle/>
          <a:p>
            <a:r>
              <a:rPr kumimoji="1" lang="ja-JP" altLang="en-US"/>
              <a:t>開発スケジュール</a:t>
            </a:r>
          </a:p>
        </p:txBody>
      </p:sp>
      <p:graphicFrame>
        <p:nvGraphicFramePr>
          <p:cNvPr id="4" name="コンテンツ プレースホルダー 3">
            <a:extLst>
              <a:ext uri="{FF2B5EF4-FFF2-40B4-BE49-F238E27FC236}">
                <a16:creationId xmlns:a16="http://schemas.microsoft.com/office/drawing/2014/main" id="{40A86375-9BC2-9618-F71A-6D7837A7FADF}"/>
              </a:ext>
            </a:extLst>
          </p:cNvPr>
          <p:cNvGraphicFramePr>
            <a:graphicFrameLocks noGrp="1"/>
          </p:cNvGraphicFramePr>
          <p:nvPr>
            <p:ph idx="1"/>
            <p:extLst>
              <p:ext uri="{D42A27DB-BD31-4B8C-83A1-F6EECF244321}">
                <p14:modId xmlns:p14="http://schemas.microsoft.com/office/powerpoint/2010/main" val="1995612866"/>
              </p:ext>
            </p:extLst>
          </p:nvPr>
        </p:nvGraphicFramePr>
        <p:xfrm>
          <a:off x="520700" y="2273148"/>
          <a:ext cx="11156951" cy="4260894"/>
        </p:xfrm>
        <a:graphic>
          <a:graphicData uri="http://schemas.openxmlformats.org/drawingml/2006/table">
            <a:tbl>
              <a:tblPr firstRow="1" bandRow="1">
                <a:tableStyleId>{5C22544A-7EE6-4342-B048-85BDC9FD1C3A}</a:tableStyleId>
              </a:tblPr>
              <a:tblGrid>
                <a:gridCol w="2294218">
                  <a:extLst>
                    <a:ext uri="{9D8B030D-6E8A-4147-A177-3AD203B41FA5}">
                      <a16:colId xmlns:a16="http://schemas.microsoft.com/office/drawing/2014/main" val="1625351697"/>
                    </a:ext>
                  </a:extLst>
                </a:gridCol>
                <a:gridCol w="738561">
                  <a:extLst>
                    <a:ext uri="{9D8B030D-6E8A-4147-A177-3AD203B41FA5}">
                      <a16:colId xmlns:a16="http://schemas.microsoft.com/office/drawing/2014/main" val="4036166018"/>
                    </a:ext>
                  </a:extLst>
                </a:gridCol>
                <a:gridCol w="1160596">
                  <a:extLst>
                    <a:ext uri="{9D8B030D-6E8A-4147-A177-3AD203B41FA5}">
                      <a16:colId xmlns:a16="http://schemas.microsoft.com/office/drawing/2014/main" val="4134781181"/>
                    </a:ext>
                  </a:extLst>
                </a:gridCol>
                <a:gridCol w="1160596">
                  <a:extLst>
                    <a:ext uri="{9D8B030D-6E8A-4147-A177-3AD203B41FA5}">
                      <a16:colId xmlns:a16="http://schemas.microsoft.com/office/drawing/2014/main" val="1714391081"/>
                    </a:ext>
                  </a:extLst>
                </a:gridCol>
                <a:gridCol w="1160596">
                  <a:extLst>
                    <a:ext uri="{9D8B030D-6E8A-4147-A177-3AD203B41FA5}">
                      <a16:colId xmlns:a16="http://schemas.microsoft.com/office/drawing/2014/main" val="2538326067"/>
                    </a:ext>
                  </a:extLst>
                </a:gridCol>
                <a:gridCol w="1160596">
                  <a:extLst>
                    <a:ext uri="{9D8B030D-6E8A-4147-A177-3AD203B41FA5}">
                      <a16:colId xmlns:a16="http://schemas.microsoft.com/office/drawing/2014/main" val="3002031149"/>
                    </a:ext>
                  </a:extLst>
                </a:gridCol>
                <a:gridCol w="1160596">
                  <a:extLst>
                    <a:ext uri="{9D8B030D-6E8A-4147-A177-3AD203B41FA5}">
                      <a16:colId xmlns:a16="http://schemas.microsoft.com/office/drawing/2014/main" val="445758628"/>
                    </a:ext>
                  </a:extLst>
                </a:gridCol>
                <a:gridCol w="1160596">
                  <a:extLst>
                    <a:ext uri="{9D8B030D-6E8A-4147-A177-3AD203B41FA5}">
                      <a16:colId xmlns:a16="http://schemas.microsoft.com/office/drawing/2014/main" val="372278600"/>
                    </a:ext>
                  </a:extLst>
                </a:gridCol>
                <a:gridCol w="1160596">
                  <a:extLst>
                    <a:ext uri="{9D8B030D-6E8A-4147-A177-3AD203B41FA5}">
                      <a16:colId xmlns:a16="http://schemas.microsoft.com/office/drawing/2014/main" val="1757169316"/>
                    </a:ext>
                  </a:extLst>
                </a:gridCol>
              </a:tblGrid>
              <a:tr h="340660">
                <a:tc>
                  <a:txBody>
                    <a:bodyPr/>
                    <a:lstStyle/>
                    <a:p>
                      <a:pPr algn="ctr"/>
                      <a:r>
                        <a:rPr kumimoji="1" lang="ja-JP" altLang="en-US" sz="1700" baseline="0">
                          <a:solidFill>
                            <a:schemeClr val="tx1"/>
                          </a:solidFill>
                        </a:rPr>
                        <a:t>タスク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600" b="0" i="0" baseline="0">
                          <a:solidFill>
                            <a:schemeClr val="tx1"/>
                          </a:solidFill>
                        </a:rPr>
                        <a:t>担当</a:t>
                      </a:r>
                      <a:endParaRPr kumimoji="1" lang="ja-JP" altLang="en-US" sz="1600" b="0" i="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dirty="0">
                          <a:solidFill>
                            <a:schemeClr val="tx1"/>
                          </a:solidFill>
                        </a:rPr>
                        <a:t>4/23 4</a:t>
                      </a:r>
                      <a:r>
                        <a:rPr kumimoji="1" lang="ja-JP" altLang="en-US" sz="1600" b="0" i="0" baseline="0" dirty="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dirty="0">
                          <a:solidFill>
                            <a:schemeClr val="tx1"/>
                          </a:solidFill>
                        </a:rPr>
                        <a:t>5/14 4</a:t>
                      </a:r>
                      <a:r>
                        <a:rPr kumimoji="1" lang="ja-JP" altLang="en-US" sz="1600" b="0" i="0" baseline="0" dirty="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5096356"/>
                  </a:ext>
                </a:extLst>
              </a:tr>
              <a:tr h="651729">
                <a:tc>
                  <a:txBody>
                    <a:bodyPr/>
                    <a:lstStyle/>
                    <a:p>
                      <a:pPr algn="ctr"/>
                      <a:r>
                        <a:rPr kumimoji="1" lang="en-US" altLang="ja-JP"/>
                        <a:t>Github</a:t>
                      </a:r>
                      <a:r>
                        <a:rPr kumimoji="1" lang="ja-JP" altLang="en-US"/>
                        <a:t>の操作確認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026809"/>
                  </a:ext>
                </a:extLst>
              </a:tr>
              <a:tr h="651729">
                <a:tc>
                  <a:txBody>
                    <a:bodyPr/>
                    <a:lstStyle/>
                    <a:p>
                      <a:pPr algn="ctr"/>
                      <a:r>
                        <a:rPr kumimoji="1" lang="ja-JP" altLang="en-US"/>
                        <a:t>エアコン操作用プログラム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日比</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223405"/>
                  </a:ext>
                </a:extLst>
              </a:tr>
              <a:tr h="651729">
                <a:tc>
                  <a:txBody>
                    <a:bodyPr/>
                    <a:lstStyle/>
                    <a:p>
                      <a:pPr algn="ctr"/>
                      <a:r>
                        <a:rPr kumimoji="1" lang="en-US" altLang="ja-JP"/>
                        <a:t>LINE</a:t>
                      </a:r>
                      <a:r>
                        <a:rPr kumimoji="1" lang="ja-JP" altLang="en-US"/>
                        <a:t>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岡本</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210405"/>
                  </a:ext>
                </a:extLst>
              </a:tr>
              <a:tr h="651729">
                <a:tc>
                  <a:txBody>
                    <a:bodyPr/>
                    <a:lstStyle/>
                    <a:p>
                      <a:pPr algn="ctr"/>
                      <a:r>
                        <a:rPr kumimoji="1" lang="ja-JP" altLang="en-US"/>
                        <a:t>スプレッドシート</a:t>
                      </a:r>
                      <a:endParaRPr kumimoji="1" lang="en-US" altLang="ja-JP"/>
                    </a:p>
                    <a:p>
                      <a:pPr algn="ctr"/>
                      <a:r>
                        <a:rPr kumimoji="1" lang="ja-JP" altLang="en-US"/>
                        <a:t>管理用プログラム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3762"/>
                  </a:ext>
                </a:extLst>
              </a:tr>
              <a:tr h="651729">
                <a:tc>
                  <a:txBody>
                    <a:bodyPr/>
                    <a:lstStyle/>
                    <a:p>
                      <a:pPr algn="ctr"/>
                      <a:r>
                        <a:rPr kumimoji="1" lang="en-US" altLang="ja-JP"/>
                        <a:t>Remo 3</a:t>
                      </a:r>
                      <a:r>
                        <a:rPr kumimoji="1" lang="ja-JP" altLang="en-US"/>
                        <a:t>のデータ取得用プログラム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内藤</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94894"/>
                  </a:ext>
                </a:extLst>
              </a:tr>
              <a:tr h="651729">
                <a:tc>
                  <a:txBody>
                    <a:bodyPr/>
                    <a:lstStyle/>
                    <a:p>
                      <a:pPr algn="ctr"/>
                      <a:r>
                        <a:rPr kumimoji="1" lang="ja-JP" altLang="en-US"/>
                        <a:t>センサデータ管理用プログラム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2070943"/>
                  </a:ext>
                </a:extLst>
              </a:tr>
            </a:tbl>
          </a:graphicData>
        </a:graphic>
      </p:graphicFrame>
      <p:sp>
        <p:nvSpPr>
          <p:cNvPr id="3" name="スライド番号プレースホルダー 2">
            <a:extLst>
              <a:ext uri="{FF2B5EF4-FFF2-40B4-BE49-F238E27FC236}">
                <a16:creationId xmlns:a16="http://schemas.microsoft.com/office/drawing/2014/main" id="{54C466D2-0136-C1BA-4D17-BDAA88E945A8}"/>
              </a:ext>
            </a:extLst>
          </p:cNvPr>
          <p:cNvSpPr>
            <a:spLocks noGrp="1"/>
          </p:cNvSpPr>
          <p:nvPr>
            <p:ph type="sldNum" sz="quarter" idx="12"/>
          </p:nvPr>
        </p:nvSpPr>
        <p:spPr/>
        <p:txBody>
          <a:bodyPr/>
          <a:lstStyle/>
          <a:p>
            <a:fld id="{148CC95F-0247-41B6-91CF-DC97C76A7088}" type="slidenum">
              <a:rPr lang="en-US" smtClean="0"/>
              <a:t>11</a:t>
            </a:fld>
            <a:endParaRPr lang="en-US"/>
          </a:p>
        </p:txBody>
      </p:sp>
    </p:spTree>
    <p:extLst>
      <p:ext uri="{BB962C8B-B14F-4D97-AF65-F5344CB8AC3E}">
        <p14:creationId xmlns:p14="http://schemas.microsoft.com/office/powerpoint/2010/main" val="263810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7F28-DDDD-B4ED-4D33-8C5FEE2ADB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6A259-85B4-AA15-9B7F-C680B5465E9B}"/>
              </a:ext>
            </a:extLst>
          </p:cNvPr>
          <p:cNvSpPr>
            <a:spLocks noGrp="1"/>
          </p:cNvSpPr>
          <p:nvPr>
            <p:ph type="title"/>
          </p:nvPr>
        </p:nvSpPr>
        <p:spPr/>
        <p:txBody>
          <a:bodyPr/>
          <a:lstStyle/>
          <a:p>
            <a:r>
              <a:rPr kumimoji="1" lang="ja-JP" altLang="en-US"/>
              <a:t>開発スケジュール</a:t>
            </a:r>
          </a:p>
        </p:txBody>
      </p:sp>
      <p:graphicFrame>
        <p:nvGraphicFramePr>
          <p:cNvPr id="4" name="コンテンツ プレースホルダー 3">
            <a:extLst>
              <a:ext uri="{FF2B5EF4-FFF2-40B4-BE49-F238E27FC236}">
                <a16:creationId xmlns:a16="http://schemas.microsoft.com/office/drawing/2014/main" id="{B5E8C1A4-1FA1-7E94-94A6-BE5D6801522F}"/>
              </a:ext>
            </a:extLst>
          </p:cNvPr>
          <p:cNvGraphicFramePr>
            <a:graphicFrameLocks noGrp="1"/>
          </p:cNvGraphicFramePr>
          <p:nvPr>
            <p:ph idx="1"/>
            <p:extLst>
              <p:ext uri="{D42A27DB-BD31-4B8C-83A1-F6EECF244321}">
                <p14:modId xmlns:p14="http://schemas.microsoft.com/office/powerpoint/2010/main" val="362709292"/>
              </p:ext>
            </p:extLst>
          </p:nvPr>
        </p:nvGraphicFramePr>
        <p:xfrm>
          <a:off x="520700" y="2273148"/>
          <a:ext cx="11156951" cy="3609165"/>
        </p:xfrm>
        <a:graphic>
          <a:graphicData uri="http://schemas.openxmlformats.org/drawingml/2006/table">
            <a:tbl>
              <a:tblPr firstRow="1" bandRow="1">
                <a:tableStyleId>{5C22544A-7EE6-4342-B048-85BDC9FD1C3A}</a:tableStyleId>
              </a:tblPr>
              <a:tblGrid>
                <a:gridCol w="2294218">
                  <a:extLst>
                    <a:ext uri="{9D8B030D-6E8A-4147-A177-3AD203B41FA5}">
                      <a16:colId xmlns:a16="http://schemas.microsoft.com/office/drawing/2014/main" val="1625351697"/>
                    </a:ext>
                  </a:extLst>
                </a:gridCol>
                <a:gridCol w="738561">
                  <a:extLst>
                    <a:ext uri="{9D8B030D-6E8A-4147-A177-3AD203B41FA5}">
                      <a16:colId xmlns:a16="http://schemas.microsoft.com/office/drawing/2014/main" val="4036166018"/>
                    </a:ext>
                  </a:extLst>
                </a:gridCol>
                <a:gridCol w="1160596">
                  <a:extLst>
                    <a:ext uri="{9D8B030D-6E8A-4147-A177-3AD203B41FA5}">
                      <a16:colId xmlns:a16="http://schemas.microsoft.com/office/drawing/2014/main" val="1278784686"/>
                    </a:ext>
                  </a:extLst>
                </a:gridCol>
                <a:gridCol w="1160596">
                  <a:extLst>
                    <a:ext uri="{9D8B030D-6E8A-4147-A177-3AD203B41FA5}">
                      <a16:colId xmlns:a16="http://schemas.microsoft.com/office/drawing/2014/main" val="1714391081"/>
                    </a:ext>
                  </a:extLst>
                </a:gridCol>
                <a:gridCol w="1160596">
                  <a:extLst>
                    <a:ext uri="{9D8B030D-6E8A-4147-A177-3AD203B41FA5}">
                      <a16:colId xmlns:a16="http://schemas.microsoft.com/office/drawing/2014/main" val="2538326067"/>
                    </a:ext>
                  </a:extLst>
                </a:gridCol>
                <a:gridCol w="1160596">
                  <a:extLst>
                    <a:ext uri="{9D8B030D-6E8A-4147-A177-3AD203B41FA5}">
                      <a16:colId xmlns:a16="http://schemas.microsoft.com/office/drawing/2014/main" val="3002031149"/>
                    </a:ext>
                  </a:extLst>
                </a:gridCol>
                <a:gridCol w="1160596">
                  <a:extLst>
                    <a:ext uri="{9D8B030D-6E8A-4147-A177-3AD203B41FA5}">
                      <a16:colId xmlns:a16="http://schemas.microsoft.com/office/drawing/2014/main" val="445758628"/>
                    </a:ext>
                  </a:extLst>
                </a:gridCol>
                <a:gridCol w="1160596">
                  <a:extLst>
                    <a:ext uri="{9D8B030D-6E8A-4147-A177-3AD203B41FA5}">
                      <a16:colId xmlns:a16="http://schemas.microsoft.com/office/drawing/2014/main" val="372278600"/>
                    </a:ext>
                  </a:extLst>
                </a:gridCol>
                <a:gridCol w="1160596">
                  <a:extLst>
                    <a:ext uri="{9D8B030D-6E8A-4147-A177-3AD203B41FA5}">
                      <a16:colId xmlns:a16="http://schemas.microsoft.com/office/drawing/2014/main" val="3986264874"/>
                    </a:ext>
                  </a:extLst>
                </a:gridCol>
              </a:tblGrid>
              <a:tr h="340660">
                <a:tc>
                  <a:txBody>
                    <a:bodyPr/>
                    <a:lstStyle/>
                    <a:p>
                      <a:pPr algn="ctr"/>
                      <a:r>
                        <a:rPr kumimoji="1" lang="ja-JP" altLang="en-US" sz="1700" baseline="0">
                          <a:solidFill>
                            <a:schemeClr val="tx1"/>
                          </a:solidFill>
                        </a:rPr>
                        <a:t>タスク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600" b="0" i="0" baseline="0">
                          <a:solidFill>
                            <a:schemeClr val="tx1"/>
                          </a:solidFill>
                        </a:rPr>
                        <a:t>担当</a:t>
                      </a:r>
                      <a:endParaRPr kumimoji="1" lang="ja-JP" altLang="en-US" sz="1600" b="0" i="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dirty="0">
                          <a:solidFill>
                            <a:schemeClr val="tx1"/>
                          </a:solidFill>
                        </a:rPr>
                        <a:t>4/23 4</a:t>
                      </a:r>
                      <a:r>
                        <a:rPr kumimoji="1" lang="ja-JP" altLang="en-US" sz="1600" b="0" i="0" baseline="0" dirty="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dirty="0">
                          <a:solidFill>
                            <a:schemeClr val="tx1"/>
                          </a:solidFill>
                        </a:rPr>
                        <a:t>5/14 4</a:t>
                      </a:r>
                      <a:r>
                        <a:rPr kumimoji="1" lang="ja-JP" altLang="en-US" sz="1600" b="0" i="0" baseline="0" dirty="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5096356"/>
                  </a:ext>
                </a:extLst>
              </a:tr>
              <a:tr h="651729">
                <a:tc>
                  <a:txBody>
                    <a:bodyPr/>
                    <a:lstStyle/>
                    <a:p>
                      <a:pPr algn="ctr"/>
                      <a:r>
                        <a:rPr kumimoji="1" lang="en-US" altLang="ja-JP"/>
                        <a:t>LINE</a:t>
                      </a:r>
                      <a:r>
                        <a:rPr kumimoji="1" lang="ja-JP" altLang="en-US"/>
                        <a:t>通知テスト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岡本</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026809"/>
                  </a:ext>
                </a:extLst>
              </a:tr>
              <a:tr h="651729">
                <a:tc>
                  <a:txBody>
                    <a:bodyPr/>
                    <a:lstStyle/>
                    <a:p>
                      <a:pPr algn="ctr"/>
                      <a:r>
                        <a:rPr kumimoji="1" lang="ja-JP" altLang="en-US"/>
                        <a:t>スプレッドシート情報取得テスト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223405"/>
                  </a:ext>
                </a:extLst>
              </a:tr>
              <a:tr h="651729">
                <a:tc>
                  <a:txBody>
                    <a:bodyPr/>
                    <a:lstStyle/>
                    <a:p>
                      <a:pPr algn="ctr"/>
                      <a:r>
                        <a:rPr kumimoji="1" lang="ja-JP" altLang="en-US"/>
                        <a:t>エアコン操作テスト</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日比</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210405"/>
                  </a:ext>
                </a:extLst>
              </a:tr>
              <a:tr h="651729">
                <a:tc>
                  <a:txBody>
                    <a:bodyPr/>
                    <a:lstStyle/>
                    <a:p>
                      <a:pPr algn="ctr"/>
                      <a:r>
                        <a:rPr kumimoji="1" lang="ja-JP" altLang="en-US"/>
                        <a:t>システムテスト</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633762"/>
                  </a:ext>
                </a:extLst>
              </a:tr>
              <a:tr h="651729">
                <a:tc>
                  <a:txBody>
                    <a:bodyPr/>
                    <a:lstStyle/>
                    <a:p>
                      <a:pPr algn="ctr"/>
                      <a:r>
                        <a:rPr kumimoji="1" lang="ja-JP" altLang="en-US"/>
                        <a:t>発表資料作成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29694894"/>
                  </a:ext>
                </a:extLst>
              </a:tr>
            </a:tbl>
          </a:graphicData>
        </a:graphic>
      </p:graphicFrame>
      <p:sp>
        <p:nvSpPr>
          <p:cNvPr id="3" name="スライド番号プレースホルダー 2">
            <a:extLst>
              <a:ext uri="{FF2B5EF4-FFF2-40B4-BE49-F238E27FC236}">
                <a16:creationId xmlns:a16="http://schemas.microsoft.com/office/drawing/2014/main" id="{4EF8589C-5107-61D9-2E6F-60AB560C1CAF}"/>
              </a:ext>
            </a:extLst>
          </p:cNvPr>
          <p:cNvSpPr>
            <a:spLocks noGrp="1"/>
          </p:cNvSpPr>
          <p:nvPr>
            <p:ph type="sldNum" sz="quarter" idx="12"/>
          </p:nvPr>
        </p:nvSpPr>
        <p:spPr/>
        <p:txBody>
          <a:bodyPr/>
          <a:lstStyle/>
          <a:p>
            <a:fld id="{148CC95F-0247-41B6-91CF-DC97C76A7088}" type="slidenum">
              <a:rPr lang="en-US" smtClean="0"/>
              <a:t>12</a:t>
            </a:fld>
            <a:endParaRPr lang="en-US"/>
          </a:p>
        </p:txBody>
      </p:sp>
    </p:spTree>
    <p:extLst>
      <p:ext uri="{BB962C8B-B14F-4D97-AF65-F5344CB8AC3E}">
        <p14:creationId xmlns:p14="http://schemas.microsoft.com/office/powerpoint/2010/main" val="158166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D9052-A0F8-BD28-D1AC-E41BA105B3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EB4420-F44F-DC8D-5B9C-3C53CF6B8EB3}"/>
              </a:ext>
            </a:extLst>
          </p:cNvPr>
          <p:cNvSpPr>
            <a:spLocks noGrp="1"/>
          </p:cNvSpPr>
          <p:nvPr>
            <p:ph type="ctrTitle"/>
          </p:nvPr>
        </p:nvSpPr>
        <p:spPr/>
        <p:txBody>
          <a:bodyPr/>
          <a:lstStyle/>
          <a:p>
            <a:r>
              <a:rPr kumimoji="1" lang="en-US" altLang="ja-JP" dirty="0"/>
              <a:t>1.</a:t>
            </a:r>
            <a:r>
              <a:rPr kumimoji="1" lang="ja-JP" altLang="en-US" dirty="0"/>
              <a:t>要求仕様書</a:t>
            </a:r>
            <a:r>
              <a:rPr kumimoji="1" lang="en-US" altLang="ja-JP" dirty="0"/>
              <a:t> </a:t>
            </a:r>
            <a:endParaRPr kumimoji="1" lang="ja-JP" altLang="en-US" dirty="0"/>
          </a:p>
        </p:txBody>
      </p:sp>
      <p:sp>
        <p:nvSpPr>
          <p:cNvPr id="3" name="字幕 2">
            <a:extLst>
              <a:ext uri="{FF2B5EF4-FFF2-40B4-BE49-F238E27FC236}">
                <a16:creationId xmlns:a16="http://schemas.microsoft.com/office/drawing/2014/main" id="{A0BBD5AE-DF4A-C691-0DF7-9450321F0A60}"/>
              </a:ext>
            </a:extLst>
          </p:cNvPr>
          <p:cNvSpPr>
            <a:spLocks noGrp="1"/>
          </p:cNvSpPr>
          <p:nvPr>
            <p:ph type="subTitle"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09D886F-2F5B-2742-627A-B46177FADAD0}"/>
              </a:ext>
            </a:extLst>
          </p:cNvPr>
          <p:cNvSpPr>
            <a:spLocks noGrp="1"/>
          </p:cNvSpPr>
          <p:nvPr>
            <p:ph type="sldNum" sz="quarter" idx="12"/>
          </p:nvPr>
        </p:nvSpPr>
        <p:spPr/>
        <p:txBody>
          <a:bodyPr/>
          <a:lstStyle/>
          <a:p>
            <a:fld id="{148CC95F-0247-41B6-91CF-DC97C76A7088}" type="slidenum">
              <a:rPr lang="en-US" smtClean="0"/>
              <a:t>2</a:t>
            </a:fld>
            <a:endParaRPr lang="en-US"/>
          </a:p>
        </p:txBody>
      </p:sp>
    </p:spTree>
    <p:extLst>
      <p:ext uri="{BB962C8B-B14F-4D97-AF65-F5344CB8AC3E}">
        <p14:creationId xmlns:p14="http://schemas.microsoft.com/office/powerpoint/2010/main" val="194005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F12ED-E80F-8161-4EDB-17AD0A66ACB7}"/>
              </a:ext>
            </a:extLst>
          </p:cNvPr>
          <p:cNvSpPr>
            <a:spLocks noGrp="1"/>
          </p:cNvSpPr>
          <p:nvPr>
            <p:ph type="title"/>
          </p:nvPr>
        </p:nvSpPr>
        <p:spPr/>
        <p:txBody>
          <a:bodyPr/>
          <a:lstStyle/>
          <a:p>
            <a:r>
              <a:rPr kumimoji="1" lang="ja-JP" altLang="en-US"/>
              <a:t>要求仕様</a:t>
            </a:r>
          </a:p>
        </p:txBody>
      </p:sp>
      <p:sp>
        <p:nvSpPr>
          <p:cNvPr id="3" name="コンテンツ プレースホルダー 2">
            <a:extLst>
              <a:ext uri="{FF2B5EF4-FFF2-40B4-BE49-F238E27FC236}">
                <a16:creationId xmlns:a16="http://schemas.microsoft.com/office/drawing/2014/main" id="{8BFE3F4C-E7A1-DEA3-8494-A879E9F2E157}"/>
              </a:ext>
            </a:extLst>
          </p:cNvPr>
          <p:cNvSpPr>
            <a:spLocks noGrp="1"/>
          </p:cNvSpPr>
          <p:nvPr>
            <p:ph idx="1"/>
          </p:nvPr>
        </p:nvSpPr>
        <p:spPr>
          <a:xfrm>
            <a:off x="521208" y="2218267"/>
            <a:ext cx="11155680" cy="4127669"/>
          </a:xfrm>
        </p:spPr>
        <p:txBody>
          <a:bodyPr/>
          <a:lstStyle/>
          <a:p>
            <a:r>
              <a:rPr kumimoji="1" lang="ja-JP" altLang="en-US" sz="2800" dirty="0"/>
              <a:t>ユーザは</a:t>
            </a:r>
            <a:r>
              <a:rPr kumimoji="1" lang="en-US" altLang="ja-JP" sz="2800" dirty="0"/>
              <a:t>5</a:t>
            </a:r>
            <a:r>
              <a:rPr kumimoji="1" lang="ja-JP" altLang="en-US" sz="2800" dirty="0"/>
              <a:t>分ごとに記録される室温と人感センサの反応の有無をスプレッドシートから確認できること</a:t>
            </a:r>
            <a:endParaRPr kumimoji="1" lang="en-US" altLang="ja-JP" sz="2800" dirty="0"/>
          </a:p>
          <a:p>
            <a:r>
              <a:rPr kumimoji="1" lang="ja-JP" altLang="en-US" sz="2800" dirty="0"/>
              <a:t>スプレッドシートに記録される室温と人感センサの反応をもとに、ユーザは</a:t>
            </a:r>
            <a:r>
              <a:rPr kumimoji="1" lang="en-US" altLang="ja-JP" sz="2800" dirty="0"/>
              <a:t>LINE</a:t>
            </a:r>
            <a:r>
              <a:rPr kumimoji="1" lang="ja-JP" altLang="en-US" sz="2800" dirty="0"/>
              <a:t>にて通知を受け取ることができること</a:t>
            </a:r>
            <a:endParaRPr kumimoji="1" lang="en-US" altLang="ja-JP" sz="2800" dirty="0"/>
          </a:p>
        </p:txBody>
      </p:sp>
      <p:sp>
        <p:nvSpPr>
          <p:cNvPr id="4" name="スライド番号プレースホルダー 3">
            <a:extLst>
              <a:ext uri="{FF2B5EF4-FFF2-40B4-BE49-F238E27FC236}">
                <a16:creationId xmlns:a16="http://schemas.microsoft.com/office/drawing/2014/main" id="{68615CBF-9264-02FA-33E6-1B43E87F44C1}"/>
              </a:ext>
            </a:extLst>
          </p:cNvPr>
          <p:cNvSpPr>
            <a:spLocks noGrp="1"/>
          </p:cNvSpPr>
          <p:nvPr>
            <p:ph type="sldNum" sz="quarter" idx="12"/>
          </p:nvPr>
        </p:nvSpPr>
        <p:spPr/>
        <p:txBody>
          <a:bodyPr/>
          <a:lstStyle/>
          <a:p>
            <a:fld id="{148CC95F-0247-41B6-91CF-DC97C76A7088}" type="slidenum">
              <a:rPr lang="en-US" smtClean="0"/>
              <a:t>3</a:t>
            </a:fld>
            <a:endParaRPr lang="en-US"/>
          </a:p>
        </p:txBody>
      </p:sp>
    </p:spTree>
    <p:extLst>
      <p:ext uri="{BB962C8B-B14F-4D97-AF65-F5344CB8AC3E}">
        <p14:creationId xmlns:p14="http://schemas.microsoft.com/office/powerpoint/2010/main" val="57954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B3EB-51C3-F1A6-242A-343B4C8D2277}"/>
              </a:ext>
            </a:extLst>
          </p:cNvPr>
          <p:cNvSpPr>
            <a:spLocks noGrp="1"/>
          </p:cNvSpPr>
          <p:nvPr>
            <p:ph type="title"/>
          </p:nvPr>
        </p:nvSpPr>
        <p:spPr/>
        <p:txBody>
          <a:bodyPr/>
          <a:lstStyle/>
          <a:p>
            <a:r>
              <a:rPr lang="ja-JP" altLang="en-US">
                <a:ea typeface="Meiryo"/>
              </a:rPr>
              <a:t>システムの概要</a:t>
            </a:r>
            <a:endParaRPr kumimoji="1" lang="en-US"/>
          </a:p>
        </p:txBody>
      </p:sp>
      <p:sp>
        <p:nvSpPr>
          <p:cNvPr id="3" name="Content Placeholder 2">
            <a:extLst>
              <a:ext uri="{FF2B5EF4-FFF2-40B4-BE49-F238E27FC236}">
                <a16:creationId xmlns:a16="http://schemas.microsoft.com/office/drawing/2014/main" id="{F2E653B3-2DD4-61E0-4455-DFFDFC707382}"/>
              </a:ext>
            </a:extLst>
          </p:cNvPr>
          <p:cNvSpPr>
            <a:spLocks noGrp="1"/>
          </p:cNvSpPr>
          <p:nvPr>
            <p:ph idx="1"/>
          </p:nvPr>
        </p:nvSpPr>
        <p:spPr/>
        <p:txBody>
          <a:bodyPr lIns="109728" tIns="109728" rIns="109728" bIns="91440" anchor="t"/>
          <a:lstStyle/>
          <a:p>
            <a:r>
              <a:rPr lang="ja-JP" altLang="en-US" sz="2800" dirty="0">
                <a:ea typeface="Meiryo"/>
              </a:rPr>
              <a:t>室内の温度が28℃を超えたとき、警告をLINEで通知</a:t>
            </a:r>
          </a:p>
          <a:p>
            <a:r>
              <a:rPr lang="ja-JP" altLang="en-US" sz="2800" dirty="0">
                <a:ea typeface="Meiryo"/>
              </a:rPr>
              <a:t>室内の温度が31℃を超えたとき、冷房を強制的に起動</a:t>
            </a:r>
          </a:p>
          <a:p>
            <a:r>
              <a:rPr lang="ja-JP" altLang="en-US" sz="2800" dirty="0">
                <a:ea typeface="Meiryo"/>
              </a:rPr>
              <a:t>冷房を強制的につけたことをLINEで通知</a:t>
            </a:r>
          </a:p>
        </p:txBody>
      </p:sp>
      <p:sp>
        <p:nvSpPr>
          <p:cNvPr id="4" name="スライド番号プレースホルダー 3">
            <a:extLst>
              <a:ext uri="{FF2B5EF4-FFF2-40B4-BE49-F238E27FC236}">
                <a16:creationId xmlns:a16="http://schemas.microsoft.com/office/drawing/2014/main" id="{2D8996C8-C10F-41B9-F885-DA2BDE736682}"/>
              </a:ext>
            </a:extLst>
          </p:cNvPr>
          <p:cNvSpPr>
            <a:spLocks noGrp="1"/>
          </p:cNvSpPr>
          <p:nvPr>
            <p:ph type="sldNum" sz="quarter" idx="12"/>
          </p:nvPr>
        </p:nvSpPr>
        <p:spPr/>
        <p:txBody>
          <a:bodyPr/>
          <a:lstStyle/>
          <a:p>
            <a:fld id="{148CC95F-0247-41B6-91CF-DC97C76A7088}" type="slidenum">
              <a:rPr lang="en-US" smtClean="0"/>
              <a:t>4</a:t>
            </a:fld>
            <a:endParaRPr lang="en-US"/>
          </a:p>
        </p:txBody>
      </p:sp>
    </p:spTree>
    <p:extLst>
      <p:ext uri="{BB962C8B-B14F-4D97-AF65-F5344CB8AC3E}">
        <p14:creationId xmlns:p14="http://schemas.microsoft.com/office/powerpoint/2010/main" val="302759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2FC2-7E20-8ACE-3443-82BC12F7E12B}"/>
              </a:ext>
            </a:extLst>
          </p:cNvPr>
          <p:cNvSpPr>
            <a:spLocks noGrp="1"/>
          </p:cNvSpPr>
          <p:nvPr>
            <p:ph type="title"/>
          </p:nvPr>
        </p:nvSpPr>
        <p:spPr/>
        <p:txBody>
          <a:bodyPr/>
          <a:lstStyle/>
          <a:p>
            <a:r>
              <a:rPr lang="ja-JP" altLang="en-US">
                <a:ea typeface="Meiryo"/>
              </a:rPr>
              <a:t>想定する利用者</a:t>
            </a:r>
          </a:p>
        </p:txBody>
      </p:sp>
      <p:sp>
        <p:nvSpPr>
          <p:cNvPr id="3" name="Content Placeholder 2">
            <a:extLst>
              <a:ext uri="{FF2B5EF4-FFF2-40B4-BE49-F238E27FC236}">
                <a16:creationId xmlns:a16="http://schemas.microsoft.com/office/drawing/2014/main" id="{B1D9CCD0-ADCB-A599-8DE2-E41B93DC5822}"/>
              </a:ext>
            </a:extLst>
          </p:cNvPr>
          <p:cNvSpPr>
            <a:spLocks noGrp="1"/>
          </p:cNvSpPr>
          <p:nvPr>
            <p:ph idx="1"/>
          </p:nvPr>
        </p:nvSpPr>
        <p:spPr/>
        <p:txBody>
          <a:bodyPr lIns="109728" tIns="109728" rIns="109728" bIns="91440" anchor="t"/>
          <a:lstStyle/>
          <a:p>
            <a:pPr marL="0" indent="0">
              <a:buNone/>
            </a:pPr>
            <a:r>
              <a:rPr lang="en-US" altLang="ja-JP" sz="3200" dirty="0" err="1">
                <a:ea typeface="Meiryo"/>
              </a:rPr>
              <a:t>冷房が設置された部屋を利用する全ての人</a:t>
            </a:r>
            <a:endParaRPr lang="en-US" altLang="ja-JP" sz="3200" dirty="0">
              <a:ea typeface="Meiryo"/>
            </a:endParaRPr>
          </a:p>
          <a:p>
            <a:pPr marL="0" indent="0">
              <a:buNone/>
            </a:pPr>
            <a:endParaRPr lang="en-US" altLang="ja-JP" dirty="0">
              <a:ea typeface="Meiryo"/>
            </a:endParaRPr>
          </a:p>
          <a:p>
            <a:pPr marL="0" indent="0">
              <a:buNone/>
            </a:pPr>
            <a:r>
              <a:rPr lang="en-US" altLang="ja-JP" sz="2800" dirty="0">
                <a:ea typeface="Meiryo"/>
              </a:rPr>
              <a:t>・</a:t>
            </a:r>
            <a:r>
              <a:rPr lang="en-US" altLang="ja-JP" sz="2800" dirty="0" err="1">
                <a:ea typeface="Meiryo"/>
              </a:rPr>
              <a:t>冷房を使用したがらない人（高齢者</a:t>
            </a:r>
            <a:r>
              <a:rPr lang="en-US" altLang="ja-JP" sz="2800" dirty="0">
                <a:ea typeface="Meiryo"/>
              </a:rPr>
              <a:t>）</a:t>
            </a:r>
          </a:p>
          <a:p>
            <a:pPr marL="0" indent="0">
              <a:buNone/>
            </a:pPr>
            <a:r>
              <a:rPr lang="en-US" altLang="ja-JP" sz="2800" dirty="0">
                <a:ea typeface="Meiryo"/>
              </a:rPr>
              <a:t>　→</a:t>
            </a:r>
            <a:r>
              <a:rPr lang="en-US" altLang="ja-JP" sz="2800" dirty="0" err="1">
                <a:ea typeface="Meiryo"/>
              </a:rPr>
              <a:t>LINEにて通知・報告をするため、子世帯と同居していない</a:t>
            </a:r>
            <a:endParaRPr lang="en-US" altLang="ja-JP" sz="2800" dirty="0">
              <a:ea typeface="Meiryo"/>
            </a:endParaRPr>
          </a:p>
          <a:p>
            <a:pPr marL="0" indent="0">
              <a:buNone/>
            </a:pPr>
            <a:r>
              <a:rPr lang="ja-JP" altLang="en-US" sz="2800" dirty="0">
                <a:ea typeface="Meiryo"/>
              </a:rPr>
              <a:t>　　</a:t>
            </a:r>
            <a:r>
              <a:rPr lang="en-US" altLang="ja-JP" sz="2800" dirty="0" err="1">
                <a:ea typeface="Meiryo"/>
              </a:rPr>
              <a:t>高齢者に適する</a:t>
            </a:r>
            <a:endParaRPr lang="en-US" altLang="ja-JP" sz="2800" dirty="0">
              <a:ea typeface="Meiryo"/>
            </a:endParaRPr>
          </a:p>
          <a:p>
            <a:pPr marL="0" indent="0">
              <a:buNone/>
            </a:pPr>
            <a:endParaRPr lang="en-US" altLang="ja-JP" dirty="0">
              <a:ea typeface="Meiryo"/>
            </a:endParaRPr>
          </a:p>
          <a:p>
            <a:pPr marL="0" indent="0">
              <a:buNone/>
            </a:pPr>
            <a:endParaRPr lang="en-US" altLang="ja-JP" dirty="0">
              <a:ea typeface="Meiryo"/>
            </a:endParaRPr>
          </a:p>
          <a:p>
            <a:pPr marL="0" indent="0">
              <a:buNone/>
            </a:pPr>
            <a:endParaRPr lang="en-US" altLang="ja-JP" dirty="0">
              <a:ea typeface="Meiryo"/>
            </a:endParaRPr>
          </a:p>
          <a:p>
            <a:pPr marL="0" indent="0">
              <a:buNone/>
            </a:pPr>
            <a:endParaRPr lang="en-US" altLang="ja-JP" dirty="0">
              <a:ea typeface="Meiryo"/>
            </a:endParaRPr>
          </a:p>
          <a:p>
            <a:pPr marL="0" indent="0">
              <a:buNone/>
            </a:pPr>
            <a:endParaRPr lang="en-US" altLang="ja-JP" dirty="0">
              <a:ea typeface="Meiryo"/>
            </a:endParaRPr>
          </a:p>
          <a:p>
            <a:pPr marL="0" indent="0">
              <a:buNone/>
            </a:pPr>
            <a:endParaRPr lang="en-US" altLang="ja-JP" dirty="0">
              <a:ea typeface="Meiryo"/>
            </a:endParaRPr>
          </a:p>
        </p:txBody>
      </p:sp>
      <p:pic>
        <p:nvPicPr>
          <p:cNvPr id="4" name="Picture 3" descr="kaden_airconditioner.png (772×372)">
            <a:extLst>
              <a:ext uri="{FF2B5EF4-FFF2-40B4-BE49-F238E27FC236}">
                <a16:creationId xmlns:a16="http://schemas.microsoft.com/office/drawing/2014/main" id="{EC13C15F-276B-7C90-72A6-EBE8B49C7BDB}"/>
              </a:ext>
            </a:extLst>
          </p:cNvPr>
          <p:cNvPicPr>
            <a:picLocks noChangeAspect="1"/>
          </p:cNvPicPr>
          <p:nvPr/>
        </p:nvPicPr>
        <p:blipFill>
          <a:blip r:embed="rId2"/>
          <a:stretch>
            <a:fillRect/>
          </a:stretch>
        </p:blipFill>
        <p:spPr>
          <a:xfrm>
            <a:off x="8377826" y="1379773"/>
            <a:ext cx="2743198" cy="1321852"/>
          </a:xfrm>
          <a:prstGeom prst="rect">
            <a:avLst/>
          </a:prstGeom>
        </p:spPr>
      </p:pic>
      <p:sp>
        <p:nvSpPr>
          <p:cNvPr id="5" name="スライド番号プレースホルダー 4">
            <a:extLst>
              <a:ext uri="{FF2B5EF4-FFF2-40B4-BE49-F238E27FC236}">
                <a16:creationId xmlns:a16="http://schemas.microsoft.com/office/drawing/2014/main" id="{AE0E91E7-4065-198E-6709-34FECA21D685}"/>
              </a:ext>
            </a:extLst>
          </p:cNvPr>
          <p:cNvSpPr>
            <a:spLocks noGrp="1"/>
          </p:cNvSpPr>
          <p:nvPr>
            <p:ph type="sldNum" sz="quarter" idx="12"/>
          </p:nvPr>
        </p:nvSpPr>
        <p:spPr/>
        <p:txBody>
          <a:bodyPr/>
          <a:lstStyle/>
          <a:p>
            <a:fld id="{148CC95F-0247-41B6-91CF-DC97C76A7088}" type="slidenum">
              <a:rPr lang="en-US" smtClean="0"/>
              <a:t>5</a:t>
            </a:fld>
            <a:endParaRPr lang="en-US"/>
          </a:p>
        </p:txBody>
      </p:sp>
    </p:spTree>
    <p:extLst>
      <p:ext uri="{BB962C8B-B14F-4D97-AF65-F5344CB8AC3E}">
        <p14:creationId xmlns:p14="http://schemas.microsoft.com/office/powerpoint/2010/main" val="349577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00E38-F779-3E18-8141-857822006DEE}"/>
              </a:ext>
            </a:extLst>
          </p:cNvPr>
          <p:cNvSpPr>
            <a:spLocks noGrp="1"/>
          </p:cNvSpPr>
          <p:nvPr>
            <p:ph type="ctrTitle"/>
          </p:nvPr>
        </p:nvSpPr>
        <p:spPr/>
        <p:txBody>
          <a:bodyPr/>
          <a:lstStyle/>
          <a:p>
            <a:r>
              <a:rPr kumimoji="1" lang="en-US" altLang="ja-JP"/>
              <a:t>2. </a:t>
            </a:r>
            <a:r>
              <a:rPr kumimoji="1" lang="ja-JP" altLang="en-US"/>
              <a:t>設計</a:t>
            </a:r>
          </a:p>
        </p:txBody>
      </p:sp>
      <p:sp>
        <p:nvSpPr>
          <p:cNvPr id="3" name="字幕 2">
            <a:extLst>
              <a:ext uri="{FF2B5EF4-FFF2-40B4-BE49-F238E27FC236}">
                <a16:creationId xmlns:a16="http://schemas.microsoft.com/office/drawing/2014/main" id="{CE1EC54C-F90D-2D5C-F85B-5F13DC788E0F}"/>
              </a:ext>
            </a:extLst>
          </p:cNvPr>
          <p:cNvSpPr>
            <a:spLocks noGrp="1"/>
          </p:cNvSpPr>
          <p:nvPr>
            <p:ph type="subTitle"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0D0D38-70E8-9FE2-0A87-40CA1598C486}"/>
              </a:ext>
            </a:extLst>
          </p:cNvPr>
          <p:cNvSpPr>
            <a:spLocks noGrp="1"/>
          </p:cNvSpPr>
          <p:nvPr>
            <p:ph type="sldNum" sz="quarter" idx="12"/>
          </p:nvPr>
        </p:nvSpPr>
        <p:spPr/>
        <p:txBody>
          <a:bodyPr/>
          <a:lstStyle/>
          <a:p>
            <a:fld id="{148CC95F-0247-41B6-91CF-DC97C76A7088}" type="slidenum">
              <a:rPr lang="en-US" smtClean="0"/>
              <a:t>6</a:t>
            </a:fld>
            <a:endParaRPr lang="en-US"/>
          </a:p>
        </p:txBody>
      </p:sp>
    </p:spTree>
    <p:extLst>
      <p:ext uri="{BB962C8B-B14F-4D97-AF65-F5344CB8AC3E}">
        <p14:creationId xmlns:p14="http://schemas.microsoft.com/office/powerpoint/2010/main" val="26871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ature Remo にログインしてトークンを払い出して API が動くか試すまで #NatureRemo - Qiita">
            <a:extLst>
              <a:ext uri="{FF2B5EF4-FFF2-40B4-BE49-F238E27FC236}">
                <a16:creationId xmlns:a16="http://schemas.microsoft.com/office/drawing/2014/main" id="{B4925EFA-B458-3415-7267-609BCD2FE361}"/>
              </a:ext>
            </a:extLst>
          </p:cNvPr>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10000" b="90000" l="10000" r="90000">
                        <a14:foregroundMark x1="46481" y1="42222" x2="51852" y2="58519"/>
                        <a14:foregroundMark x1="51852" y1="58519" x2="35833" y2="49815"/>
                        <a14:foregroundMark x1="35833" y1="49815" x2="55833" y2="50926"/>
                        <a14:foregroundMark x1="55833" y1="50926" x2="60741" y2="70000"/>
                        <a14:foregroundMark x1="69815" y1="65648" x2="70185" y2="32963"/>
                        <a14:foregroundMark x1="69259" y1="69537" x2="65463" y2="70278"/>
                        <a14:foregroundMark x1="30278" y1="31204" x2="32963" y2="29630"/>
                        <a14:foregroundMark x1="29722" y1="30926" x2="43148" y2="27315"/>
                        <a14:foregroundMark x1="33148" y1="28333" x2="43333" y2="27037"/>
                        <a14:foregroundMark x1="43333" y1="27037" x2="43333" y2="27037"/>
                        <a14:foregroundMark x1="43333" y1="27037" x2="31759" y2="28611"/>
                        <a14:foregroundMark x1="31759" y1="28611" x2="30833" y2="29907"/>
                        <a14:backgroundMark x1="30926" y1="12963" x2="33056" y2="14722"/>
                      </a14:backgroundRemoval>
                    </a14:imgEffect>
                  </a14:imgLayer>
                </a14:imgProps>
              </a:ext>
              <a:ext uri="{28A0092B-C50C-407E-A947-70E740481C1C}">
                <a14:useLocalDpi xmlns:a14="http://schemas.microsoft.com/office/drawing/2010/main" val="0"/>
              </a:ext>
            </a:extLst>
          </a:blip>
          <a:srcRect/>
          <a:stretch>
            <a:fillRect/>
          </a:stretch>
        </p:blipFill>
        <p:spPr bwMode="auto">
          <a:xfrm>
            <a:off x="2608441" y="3565857"/>
            <a:ext cx="1806381" cy="180638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C943FAE-1EE1-ADA6-D144-712B9A25A2DC}"/>
              </a:ext>
            </a:extLst>
          </p:cNvPr>
          <p:cNvSpPr>
            <a:spLocks noGrp="1"/>
          </p:cNvSpPr>
          <p:nvPr>
            <p:ph type="title"/>
          </p:nvPr>
        </p:nvSpPr>
        <p:spPr>
          <a:xfrm>
            <a:off x="521208" y="978408"/>
            <a:ext cx="11155680" cy="1029686"/>
          </a:xfrm>
        </p:spPr>
        <p:txBody>
          <a:bodyPr/>
          <a:lstStyle/>
          <a:p>
            <a:r>
              <a:rPr kumimoji="1" lang="ja-JP" altLang="en-US"/>
              <a:t>システム処理の流れ</a:t>
            </a:r>
          </a:p>
        </p:txBody>
      </p:sp>
      <p:pic>
        <p:nvPicPr>
          <p:cNvPr id="1026" name="Picture 2" descr="エアコン・クーラーのイラスト">
            <a:extLst>
              <a:ext uri="{FF2B5EF4-FFF2-40B4-BE49-F238E27FC236}">
                <a16:creationId xmlns:a16="http://schemas.microsoft.com/office/drawing/2014/main" id="{B442E90C-61F7-76ED-D22E-F2DE3C68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55" y="4023212"/>
            <a:ext cx="1763830" cy="851048"/>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939E21D2-3D18-0D00-6453-0DCE81804F2C}"/>
              </a:ext>
            </a:extLst>
          </p:cNvPr>
          <p:cNvSpPr/>
          <p:nvPr/>
        </p:nvSpPr>
        <p:spPr>
          <a:xfrm flipH="1">
            <a:off x="2526221" y="5128512"/>
            <a:ext cx="2343185"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7E77531C-7D14-C007-E81E-B4CC1F1615CD}"/>
              </a:ext>
            </a:extLst>
          </p:cNvPr>
          <p:cNvSpPr/>
          <p:nvPr/>
        </p:nvSpPr>
        <p:spPr>
          <a:xfrm rot="10800000" flipH="1">
            <a:off x="4027396" y="3911340"/>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Googleスプレッドシートの機能紹介！少しの工夫で時短・見やすく！ - リスティング広告運用代行｜カルテットコミュニケーションズ">
            <a:extLst>
              <a:ext uri="{FF2B5EF4-FFF2-40B4-BE49-F238E27FC236}">
                <a16:creationId xmlns:a16="http://schemas.microsoft.com/office/drawing/2014/main" id="{31B091F7-FC48-4FE9-6B7F-43438F6E41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212" y="3725462"/>
            <a:ext cx="1806382" cy="14465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E（ライン） - 通話・メールアプリ - Google Play のアプリ">
            <a:extLst>
              <a:ext uri="{FF2B5EF4-FFF2-40B4-BE49-F238E27FC236}">
                <a16:creationId xmlns:a16="http://schemas.microsoft.com/office/drawing/2014/main" id="{ADFF8C9B-D814-22EB-32C2-D76AE680F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4352" y="3852621"/>
            <a:ext cx="1192226" cy="11922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立っている人のイラスト（棒人間） | かわいいフリー素材集 いらすとや">
            <a:extLst>
              <a:ext uri="{FF2B5EF4-FFF2-40B4-BE49-F238E27FC236}">
                <a16:creationId xmlns:a16="http://schemas.microsoft.com/office/drawing/2014/main" id="{647EDB40-171A-8C60-F922-C03772412C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5252" y="1707069"/>
            <a:ext cx="1211729" cy="172193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093EEE7-BE52-88A6-E2A6-43169CF87B57}"/>
              </a:ext>
            </a:extLst>
          </p:cNvPr>
          <p:cNvSpPr txBox="1"/>
          <p:nvPr/>
        </p:nvSpPr>
        <p:spPr>
          <a:xfrm>
            <a:off x="3366454" y="3348155"/>
            <a:ext cx="2406197" cy="461665"/>
          </a:xfrm>
          <a:prstGeom prst="rect">
            <a:avLst/>
          </a:prstGeom>
          <a:noFill/>
        </p:spPr>
        <p:txBody>
          <a:bodyPr wrap="square" rtlCol="0">
            <a:spAutoFit/>
          </a:bodyPr>
          <a:lstStyle/>
          <a:p>
            <a:r>
              <a:rPr kumimoji="1" lang="en-US" altLang="ja-JP" sz="1200"/>
              <a:t>Remo 3</a:t>
            </a:r>
            <a:r>
              <a:rPr lang="ja-JP" altLang="en-US" sz="1200"/>
              <a:t> から</a:t>
            </a:r>
            <a:r>
              <a:rPr kumimoji="1" lang="ja-JP" altLang="en-US" sz="1200"/>
              <a:t>気温，人感センサの情報を</a:t>
            </a:r>
            <a:r>
              <a:rPr kumimoji="1" lang="en-US" altLang="ja-JP" sz="1200"/>
              <a:t>5</a:t>
            </a:r>
            <a:r>
              <a:rPr kumimoji="1" lang="ja-JP" altLang="en-US" sz="1200"/>
              <a:t>分おきに取得</a:t>
            </a:r>
          </a:p>
        </p:txBody>
      </p:sp>
      <p:sp>
        <p:nvSpPr>
          <p:cNvPr id="7" name="テキスト ボックス 6">
            <a:extLst>
              <a:ext uri="{FF2B5EF4-FFF2-40B4-BE49-F238E27FC236}">
                <a16:creationId xmlns:a16="http://schemas.microsoft.com/office/drawing/2014/main" id="{A0CB664F-7801-5442-4627-23AC2625DBA0}"/>
              </a:ext>
            </a:extLst>
          </p:cNvPr>
          <p:cNvSpPr txBox="1"/>
          <p:nvPr/>
        </p:nvSpPr>
        <p:spPr>
          <a:xfrm>
            <a:off x="2025667" y="5418504"/>
            <a:ext cx="3344292" cy="461665"/>
          </a:xfrm>
          <a:prstGeom prst="rect">
            <a:avLst/>
          </a:prstGeom>
          <a:noFill/>
        </p:spPr>
        <p:txBody>
          <a:bodyPr wrap="square" rtlCol="0">
            <a:spAutoFit/>
          </a:bodyPr>
          <a:lstStyle/>
          <a:p>
            <a:r>
              <a:rPr kumimoji="1" lang="en-US" altLang="ja-JP" sz="1200"/>
              <a:t>Remo 3</a:t>
            </a:r>
            <a:r>
              <a:rPr lang="ja-JP" altLang="en-US" sz="1200"/>
              <a:t> を通じてエアコンを稼働させる</a:t>
            </a:r>
            <a:endParaRPr lang="en-US" altLang="ja-JP" sz="1200"/>
          </a:p>
          <a:p>
            <a:r>
              <a:rPr kumimoji="1" lang="en-US" altLang="ja-JP" sz="1200"/>
              <a:t>(31</a:t>
            </a:r>
            <a:r>
              <a:rPr kumimoji="1" lang="ja-JP" altLang="en-US" sz="1200"/>
              <a:t>℃以上 かつ 人感センサ反応ありの場合</a:t>
            </a:r>
            <a:r>
              <a:rPr kumimoji="1" lang="en-US" altLang="ja-JP" sz="1200"/>
              <a:t>)</a:t>
            </a:r>
            <a:endParaRPr kumimoji="1" lang="ja-JP" altLang="en-US" sz="1200"/>
          </a:p>
        </p:txBody>
      </p:sp>
      <p:sp>
        <p:nvSpPr>
          <p:cNvPr id="8" name="矢印: 右 7">
            <a:extLst>
              <a:ext uri="{FF2B5EF4-FFF2-40B4-BE49-F238E27FC236}">
                <a16:creationId xmlns:a16="http://schemas.microsoft.com/office/drawing/2014/main" id="{EA6ACD99-D166-F791-9363-4C8B6D6D7C60}"/>
              </a:ext>
            </a:extLst>
          </p:cNvPr>
          <p:cNvSpPr/>
          <p:nvPr/>
        </p:nvSpPr>
        <p:spPr>
          <a:xfrm rot="10800000" flipH="1">
            <a:off x="7462825" y="4874260"/>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49E6BCA-A314-FA96-0B33-9AA192D75F92}"/>
              </a:ext>
            </a:extLst>
          </p:cNvPr>
          <p:cNvSpPr txBox="1"/>
          <p:nvPr/>
        </p:nvSpPr>
        <p:spPr>
          <a:xfrm>
            <a:off x="6592941" y="5236583"/>
            <a:ext cx="3221619" cy="646331"/>
          </a:xfrm>
          <a:prstGeom prst="rect">
            <a:avLst/>
          </a:prstGeom>
          <a:noFill/>
        </p:spPr>
        <p:txBody>
          <a:bodyPr wrap="square" rtlCol="0">
            <a:spAutoFit/>
          </a:bodyPr>
          <a:lstStyle/>
          <a:p>
            <a:r>
              <a:rPr lang="en-US" altLang="ja-JP" sz="1200"/>
              <a:t>28</a:t>
            </a:r>
            <a:r>
              <a:rPr lang="ja-JP" altLang="en-US" sz="1200"/>
              <a:t>℃以上の場合は熱中症の危険があること，</a:t>
            </a:r>
            <a:r>
              <a:rPr lang="en-US" altLang="ja-JP" sz="1200"/>
              <a:t>31</a:t>
            </a:r>
            <a:r>
              <a:rPr lang="ja-JP" altLang="en-US" sz="1200"/>
              <a:t>℃以上の場合はエアコンを稼働させたことを通知させるよう指示</a:t>
            </a:r>
            <a:endParaRPr kumimoji="1" lang="ja-JP" altLang="en-US" sz="1200"/>
          </a:p>
        </p:txBody>
      </p:sp>
      <p:sp>
        <p:nvSpPr>
          <p:cNvPr id="10" name="矢印: 右 9">
            <a:extLst>
              <a:ext uri="{FF2B5EF4-FFF2-40B4-BE49-F238E27FC236}">
                <a16:creationId xmlns:a16="http://schemas.microsoft.com/office/drawing/2014/main" id="{DEFB4D5F-5F46-56EF-9711-87FEA96786A9}"/>
              </a:ext>
            </a:extLst>
          </p:cNvPr>
          <p:cNvSpPr/>
          <p:nvPr/>
        </p:nvSpPr>
        <p:spPr>
          <a:xfrm rot="2255155" flipH="1">
            <a:off x="8427631" y="3129672"/>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75B510F-E140-26DA-79DE-50A28A165552}"/>
              </a:ext>
            </a:extLst>
          </p:cNvPr>
          <p:cNvSpPr txBox="1"/>
          <p:nvPr/>
        </p:nvSpPr>
        <p:spPr>
          <a:xfrm>
            <a:off x="8959236" y="2919342"/>
            <a:ext cx="2330581" cy="276999"/>
          </a:xfrm>
          <a:prstGeom prst="rect">
            <a:avLst/>
          </a:prstGeom>
          <a:noFill/>
        </p:spPr>
        <p:txBody>
          <a:bodyPr wrap="square" rtlCol="0">
            <a:spAutoFit/>
          </a:bodyPr>
          <a:lstStyle/>
          <a:p>
            <a:r>
              <a:rPr kumimoji="1" lang="ja-JP" altLang="en-US" sz="1200"/>
              <a:t>指示通りに通知する</a:t>
            </a:r>
          </a:p>
        </p:txBody>
      </p:sp>
      <p:sp>
        <p:nvSpPr>
          <p:cNvPr id="3" name="スライド番号プレースホルダー 2">
            <a:extLst>
              <a:ext uri="{FF2B5EF4-FFF2-40B4-BE49-F238E27FC236}">
                <a16:creationId xmlns:a16="http://schemas.microsoft.com/office/drawing/2014/main" id="{B6F9470C-25BC-AA37-DE66-5A0E9F3C5C7B}"/>
              </a:ext>
            </a:extLst>
          </p:cNvPr>
          <p:cNvSpPr>
            <a:spLocks noGrp="1"/>
          </p:cNvSpPr>
          <p:nvPr>
            <p:ph type="sldNum" sz="quarter" idx="12"/>
          </p:nvPr>
        </p:nvSpPr>
        <p:spPr/>
        <p:txBody>
          <a:bodyPr/>
          <a:lstStyle/>
          <a:p>
            <a:fld id="{148CC95F-0247-41B6-91CF-DC97C76A7088}" type="slidenum">
              <a:rPr lang="en-US" smtClean="0"/>
              <a:t>7</a:t>
            </a:fld>
            <a:endParaRPr lang="en-US"/>
          </a:p>
        </p:txBody>
      </p:sp>
    </p:spTree>
    <p:extLst>
      <p:ext uri="{BB962C8B-B14F-4D97-AF65-F5344CB8AC3E}">
        <p14:creationId xmlns:p14="http://schemas.microsoft.com/office/powerpoint/2010/main" val="416315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D1F30-15C4-5346-BBCC-5AC7513FFF8D}"/>
              </a:ext>
            </a:extLst>
          </p:cNvPr>
          <p:cNvSpPr>
            <a:spLocks noGrp="1"/>
          </p:cNvSpPr>
          <p:nvPr>
            <p:ph type="title"/>
          </p:nvPr>
        </p:nvSpPr>
        <p:spPr/>
        <p:txBody>
          <a:bodyPr/>
          <a:lstStyle/>
          <a:p>
            <a:r>
              <a:rPr kumimoji="1" lang="ja-JP" altLang="en-US"/>
              <a:t>必要なモジュール</a:t>
            </a:r>
          </a:p>
        </p:txBody>
      </p:sp>
      <p:sp>
        <p:nvSpPr>
          <p:cNvPr id="3" name="コンテンツ プレースホルダー 2">
            <a:extLst>
              <a:ext uri="{FF2B5EF4-FFF2-40B4-BE49-F238E27FC236}">
                <a16:creationId xmlns:a16="http://schemas.microsoft.com/office/drawing/2014/main" id="{2EB8E145-1DEC-805A-0168-D4FA27BBAFEC}"/>
              </a:ext>
            </a:extLst>
          </p:cNvPr>
          <p:cNvSpPr>
            <a:spLocks noGrp="1"/>
          </p:cNvSpPr>
          <p:nvPr>
            <p:ph idx="1"/>
          </p:nvPr>
        </p:nvSpPr>
        <p:spPr/>
        <p:txBody>
          <a:bodyPr/>
          <a:lstStyle/>
          <a:p>
            <a:r>
              <a:rPr kumimoji="1" lang="ja-JP" altLang="en-US"/>
              <a:t>スプレッドシート管理用プログラム</a:t>
            </a:r>
            <a:endParaRPr kumimoji="1" lang="en-US" altLang="ja-JP" dirty="0"/>
          </a:p>
          <a:p>
            <a:r>
              <a:rPr kumimoji="1" lang="en-US" altLang="ja-JP" dirty="0"/>
              <a:t>Remo 3</a:t>
            </a:r>
            <a:r>
              <a:rPr kumimoji="1" lang="ja-JP" altLang="en-US" dirty="0"/>
              <a:t>からのデータ取得用プログラム</a:t>
            </a:r>
            <a:endParaRPr kumimoji="1" lang="en-US" altLang="ja-JP" dirty="0"/>
          </a:p>
          <a:p>
            <a:r>
              <a:rPr kumimoji="1" lang="ja-JP" altLang="en-US" dirty="0"/>
              <a:t>センサデータ管理用のプログラム</a:t>
            </a:r>
            <a:r>
              <a:rPr kumimoji="1" lang="en-US" altLang="ja-JP" dirty="0"/>
              <a:t>(</a:t>
            </a:r>
            <a:r>
              <a:rPr kumimoji="1" lang="ja-JP" altLang="en-US" dirty="0"/>
              <a:t>室内の温度、人感センサ</a:t>
            </a:r>
            <a:r>
              <a:rPr kumimoji="1" lang="en-US" altLang="ja-JP" dirty="0"/>
              <a:t>)</a:t>
            </a:r>
          </a:p>
          <a:p>
            <a:r>
              <a:rPr kumimoji="1" lang="ja-JP" altLang="en-US" dirty="0"/>
              <a:t>エアコン操作用プログラム</a:t>
            </a:r>
            <a:r>
              <a:rPr kumimoji="1" lang="en-US" altLang="ja-JP" dirty="0"/>
              <a:t>(</a:t>
            </a:r>
            <a:r>
              <a:rPr kumimoji="1" lang="ja-JP" altLang="en-US" dirty="0"/>
              <a:t>室内の温度，人感センサに応じて操作</a:t>
            </a:r>
            <a:r>
              <a:rPr kumimoji="1" lang="en-US" altLang="ja-JP" dirty="0"/>
              <a:t>)</a:t>
            </a:r>
          </a:p>
          <a:p>
            <a:r>
              <a:rPr kumimoji="1" lang="en-US" altLang="ja-JP" dirty="0"/>
              <a:t>LINE</a:t>
            </a:r>
            <a:r>
              <a:rPr kumimoji="1" lang="ja-JP" altLang="en-US" dirty="0"/>
              <a:t>通知用プログラム</a:t>
            </a:r>
            <a:r>
              <a:rPr kumimoji="1" lang="en-US" altLang="ja-JP" dirty="0"/>
              <a:t>(</a:t>
            </a:r>
            <a:r>
              <a:rPr kumimoji="1" lang="ja-JP" altLang="en-US" dirty="0"/>
              <a:t>熱中症の危険性があること，エアコンをつけたことを知らせる</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F4D20309-40CB-0E1D-449C-E6F4BF06BB73}"/>
              </a:ext>
            </a:extLst>
          </p:cNvPr>
          <p:cNvSpPr>
            <a:spLocks noGrp="1"/>
          </p:cNvSpPr>
          <p:nvPr>
            <p:ph type="sldNum" sz="quarter" idx="12"/>
          </p:nvPr>
        </p:nvSpPr>
        <p:spPr/>
        <p:txBody>
          <a:bodyPr/>
          <a:lstStyle/>
          <a:p>
            <a:fld id="{148CC95F-0247-41B6-91CF-DC97C76A7088}" type="slidenum">
              <a:rPr lang="en-US" smtClean="0"/>
              <a:t>8</a:t>
            </a:fld>
            <a:endParaRPr lang="en-US"/>
          </a:p>
        </p:txBody>
      </p:sp>
    </p:spTree>
    <p:extLst>
      <p:ext uri="{BB962C8B-B14F-4D97-AF65-F5344CB8AC3E}">
        <p14:creationId xmlns:p14="http://schemas.microsoft.com/office/powerpoint/2010/main" val="425541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736BD-661E-B2E0-3F74-0A25F9842AB7}"/>
              </a:ext>
            </a:extLst>
          </p:cNvPr>
          <p:cNvSpPr>
            <a:spLocks noGrp="1"/>
          </p:cNvSpPr>
          <p:nvPr>
            <p:ph type="ctrTitle"/>
          </p:nvPr>
        </p:nvSpPr>
        <p:spPr/>
        <p:txBody>
          <a:bodyPr/>
          <a:lstStyle/>
          <a:p>
            <a:r>
              <a:rPr kumimoji="1" lang="en-US" altLang="ja-JP"/>
              <a:t>3.</a:t>
            </a:r>
            <a:r>
              <a:rPr kumimoji="1" lang="ja-JP" altLang="en-US"/>
              <a:t>開発スケジュール</a:t>
            </a:r>
          </a:p>
        </p:txBody>
      </p:sp>
      <p:sp>
        <p:nvSpPr>
          <p:cNvPr id="3" name="字幕 2">
            <a:extLst>
              <a:ext uri="{FF2B5EF4-FFF2-40B4-BE49-F238E27FC236}">
                <a16:creationId xmlns:a16="http://schemas.microsoft.com/office/drawing/2014/main" id="{55126B37-0910-AFA7-EC84-0591C25C2B42}"/>
              </a:ext>
            </a:extLst>
          </p:cNvPr>
          <p:cNvSpPr>
            <a:spLocks noGrp="1"/>
          </p:cNvSpPr>
          <p:nvPr>
            <p:ph type="subTitle"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657A5F-D3F5-ED42-2F51-7C0EAC8682A9}"/>
              </a:ext>
            </a:extLst>
          </p:cNvPr>
          <p:cNvSpPr>
            <a:spLocks noGrp="1"/>
          </p:cNvSpPr>
          <p:nvPr>
            <p:ph type="sldNum" sz="quarter" idx="12"/>
          </p:nvPr>
        </p:nvSpPr>
        <p:spPr/>
        <p:txBody>
          <a:bodyPr/>
          <a:lstStyle/>
          <a:p>
            <a:fld id="{148CC95F-0247-41B6-91CF-DC97C76A7088}" type="slidenum">
              <a:rPr lang="en-US" smtClean="0"/>
              <a:t>9</a:t>
            </a:fld>
            <a:endParaRPr lang="en-US"/>
          </a:p>
        </p:txBody>
      </p:sp>
    </p:spTree>
    <p:extLst>
      <p:ext uri="{BB962C8B-B14F-4D97-AF65-F5344CB8AC3E}">
        <p14:creationId xmlns:p14="http://schemas.microsoft.com/office/powerpoint/2010/main" val="3259785896"/>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otalTime>24</TotalTime>
  <Words>397</Words>
  <Application>Microsoft Office PowerPoint</Application>
  <PresentationFormat>ワイド画面</PresentationFormat>
  <Paragraphs>94</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Meiryo</vt:lpstr>
      <vt:lpstr>游ゴシック</vt:lpstr>
      <vt:lpstr>Arial</vt:lpstr>
      <vt:lpstr>GestaltVTI</vt:lpstr>
      <vt:lpstr>中間発表 </vt:lpstr>
      <vt:lpstr>1.要求仕様書 </vt:lpstr>
      <vt:lpstr>要求仕様</vt:lpstr>
      <vt:lpstr>システムの概要</vt:lpstr>
      <vt:lpstr>想定する利用者</vt:lpstr>
      <vt:lpstr>2. 設計</vt:lpstr>
      <vt:lpstr>システム処理の流れ</vt:lpstr>
      <vt:lpstr>必要なモジュール</vt:lpstr>
      <vt:lpstr>3.開発スケジュール</vt:lpstr>
      <vt:lpstr>開発体制</vt:lpstr>
      <vt:lpstr>開発スケジュール</vt:lpstr>
      <vt:lpstr>開発スケジュール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岡本紗輝</dc:creator>
  <cp:lastModifiedBy>岡本 紗輝(is0768hh)</cp:lastModifiedBy>
  <cp:revision>2</cp:revision>
  <dcterms:created xsi:type="dcterms:W3CDTF">2025-04-18T04:38:44Z</dcterms:created>
  <dcterms:modified xsi:type="dcterms:W3CDTF">2025-04-22T14:42:29Z</dcterms:modified>
</cp:coreProperties>
</file>