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4"/>
  </p:sldMasterIdLst>
  <p:notesMasterIdLst>
    <p:notesMasterId r:id="rId31"/>
  </p:notesMasterIdLst>
  <p:sldIdLst>
    <p:sldId id="269" r:id="rId5"/>
    <p:sldId id="268" r:id="rId6"/>
    <p:sldId id="264" r:id="rId7"/>
    <p:sldId id="266" r:id="rId8"/>
    <p:sldId id="258" r:id="rId9"/>
    <p:sldId id="276" r:id="rId10"/>
    <p:sldId id="272" r:id="rId11"/>
    <p:sldId id="282" r:id="rId12"/>
    <p:sldId id="284" r:id="rId13"/>
    <p:sldId id="287" r:id="rId14"/>
    <p:sldId id="285" r:id="rId15"/>
    <p:sldId id="288" r:id="rId16"/>
    <p:sldId id="286" r:id="rId17"/>
    <p:sldId id="289" r:id="rId18"/>
    <p:sldId id="279" r:id="rId19"/>
    <p:sldId id="280" r:id="rId20"/>
    <p:sldId id="281" r:id="rId21"/>
    <p:sldId id="257" r:id="rId22"/>
    <p:sldId id="259" r:id="rId23"/>
    <p:sldId id="260" r:id="rId24"/>
    <p:sldId id="273" r:id="rId25"/>
    <p:sldId id="263" r:id="rId26"/>
    <p:sldId id="265" r:id="rId27"/>
    <p:sldId id="267" r:id="rId28"/>
    <p:sldId id="274"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24919D-FF1D-4DDD-8A9C-E2E216B803FD}" v="14" dt="2025-05-21T00:55:3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188" y="4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EED5B3-0AB0-4654-ADB8-9B66AAA3D668}" type="datetimeFigureOut">
              <a:rPr kumimoji="1" lang="ja-JP" altLang="en-US" smtClean="0"/>
              <a:t>2025/5/21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E577E-37CE-4701-B66A-9D3F87F64655}" type="slidenum">
              <a:rPr kumimoji="1" lang="ja-JP" altLang="en-US" smtClean="0"/>
              <a:t>‹#›</a:t>
            </a:fld>
            <a:endParaRPr kumimoji="1" lang="ja-JP" altLang="en-US"/>
          </a:p>
        </p:txBody>
      </p:sp>
    </p:spTree>
    <p:extLst>
      <p:ext uri="{BB962C8B-B14F-4D97-AF65-F5344CB8AC3E}">
        <p14:creationId xmlns:p14="http://schemas.microsoft.com/office/powerpoint/2010/main" val="25691328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C994EE6-CD8C-4A87-A280-005595A469A5}" type="slidenum">
              <a:rPr kumimoji="1" lang="ja-JP" altLang="en-US" smtClean="0"/>
              <a:t>1</a:t>
            </a:fld>
            <a:endParaRPr kumimoji="1" lang="ja-JP" altLang="en-US"/>
          </a:p>
        </p:txBody>
      </p:sp>
    </p:spTree>
    <p:extLst>
      <p:ext uri="{BB962C8B-B14F-4D97-AF65-F5344CB8AC3E}">
        <p14:creationId xmlns:p14="http://schemas.microsoft.com/office/powerpoint/2010/main" val="2590569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LINE</a:t>
            </a:r>
            <a:r>
              <a:rPr kumimoji="1" lang="ja-JP" altLang="en-US"/>
              <a:t>とは</a:t>
            </a:r>
            <a:r>
              <a:rPr kumimoji="1" lang="en-US" altLang="ja-JP" err="1"/>
              <a:t>LINEBot</a:t>
            </a:r>
            <a:r>
              <a:rPr kumimoji="1" lang="ja-JP" altLang="en-US"/>
              <a:t>です</a:t>
            </a:r>
          </a:p>
        </p:txBody>
      </p:sp>
      <p:sp>
        <p:nvSpPr>
          <p:cNvPr id="4" name="スライド番号プレースホルダー 3"/>
          <p:cNvSpPr>
            <a:spLocks noGrp="1"/>
          </p:cNvSpPr>
          <p:nvPr>
            <p:ph type="sldNum" sz="quarter" idx="5"/>
          </p:nvPr>
        </p:nvSpPr>
        <p:spPr/>
        <p:txBody>
          <a:bodyPr/>
          <a:lstStyle/>
          <a:p>
            <a:fld id="{6A2E577E-37CE-4701-B66A-9D3F87F64655}" type="slidenum">
              <a:rPr kumimoji="1" lang="ja-JP" altLang="en-US" smtClean="0"/>
              <a:t>3</a:t>
            </a:fld>
            <a:endParaRPr kumimoji="1" lang="ja-JP" altLang="en-US"/>
          </a:p>
        </p:txBody>
      </p:sp>
    </p:spTree>
    <p:extLst>
      <p:ext uri="{BB962C8B-B14F-4D97-AF65-F5344CB8AC3E}">
        <p14:creationId xmlns:p14="http://schemas.microsoft.com/office/powerpoint/2010/main" val="218691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3</a:t>
            </a:r>
            <a:r>
              <a:rPr kumimoji="1" lang="ja-JP" altLang="en-US"/>
              <a:t>つの機能を紹介します</a:t>
            </a:r>
            <a:endParaRPr kumimoji="1" lang="en-US" altLang="ja-JP"/>
          </a:p>
          <a:p>
            <a:r>
              <a:rPr kumimoji="1" lang="ja-JP" altLang="en-US"/>
              <a:t>（一つ目）</a:t>
            </a:r>
            <a:endParaRPr kumimoji="1" lang="en-US" altLang="ja-JP"/>
          </a:p>
          <a:p>
            <a:r>
              <a:rPr kumimoji="1" lang="ja-JP" altLang="en-US"/>
              <a:t>システムの概要でも触れましたが、このシステムではスプレッドシートに</a:t>
            </a:r>
            <a:r>
              <a:rPr kumimoji="1" lang="en-US" altLang="ja-JP"/>
              <a:t>5</a:t>
            </a:r>
            <a:r>
              <a:rPr kumimoji="1" lang="ja-JP" altLang="en-US"/>
              <a:t>分ごとに室温と人感センサの有無を記録し、</a:t>
            </a:r>
            <a:r>
              <a:rPr kumimoji="1" lang="en-US" altLang="ja-JP"/>
              <a:t>28</a:t>
            </a:r>
            <a:r>
              <a:rPr kumimoji="1" lang="ja-JP" altLang="en-US"/>
              <a:t>度以上で人感センサに反応がある場合ユーザは</a:t>
            </a:r>
            <a:r>
              <a:rPr kumimoji="1" lang="en-US" altLang="ja-JP"/>
              <a:t>LINE</a:t>
            </a:r>
            <a:r>
              <a:rPr kumimoji="1" lang="ja-JP" altLang="en-US"/>
              <a:t>（</a:t>
            </a:r>
            <a:r>
              <a:rPr kumimoji="1" lang="en-US" altLang="ja-JP" err="1"/>
              <a:t>LINEBot</a:t>
            </a:r>
            <a:r>
              <a:rPr kumimoji="1" lang="ja-JP" altLang="en-US"/>
              <a:t>）でメッセージを受け取ります。また</a:t>
            </a:r>
            <a:r>
              <a:rPr kumimoji="1" lang="en-US" altLang="ja-JP"/>
              <a:t>31</a:t>
            </a:r>
            <a:r>
              <a:rPr kumimoji="1" lang="ja-JP" altLang="en-US"/>
              <a:t>度以上になればメッセージを受け取ったうえでさらに冷房が</a:t>
            </a:r>
            <a:r>
              <a:rPr kumimoji="1" lang="en-US" altLang="ja-JP"/>
              <a:t>27</a:t>
            </a:r>
            <a:r>
              <a:rPr kumimoji="1" lang="ja-JP" altLang="en-US"/>
              <a:t>度で強制的につきます。</a:t>
            </a:r>
            <a:endParaRPr kumimoji="1" lang="en-US" altLang="ja-JP"/>
          </a:p>
          <a:p>
            <a:r>
              <a:rPr kumimoji="1" lang="ja-JP" altLang="en-US"/>
              <a:t>（二つ目）</a:t>
            </a:r>
            <a:endParaRPr kumimoji="1" lang="en-US" altLang="ja-JP"/>
          </a:p>
          <a:p>
            <a:r>
              <a:rPr kumimoji="1" lang="ja-JP" altLang="en-US"/>
              <a:t>ユーザは</a:t>
            </a:r>
            <a:r>
              <a:rPr kumimoji="1" lang="en-US" altLang="ja-JP"/>
              <a:t>LINE</a:t>
            </a:r>
            <a:r>
              <a:rPr kumimoji="1" lang="ja-JP" altLang="en-US"/>
              <a:t>のトーク画面下部にあるリッチメニューから</a:t>
            </a:r>
            <a:r>
              <a:rPr kumimoji="1" lang="en-US" altLang="ja-JP"/>
              <a:t>6</a:t>
            </a:r>
            <a:r>
              <a:rPr kumimoji="1" lang="ja-JP" altLang="en-US"/>
              <a:t>種類の操作ができます。エアコンの運転と停止、冷房と暖房の選択、そして設定温度を</a:t>
            </a:r>
            <a:r>
              <a:rPr kumimoji="1" lang="en-US" altLang="ja-JP"/>
              <a:t>1</a:t>
            </a:r>
            <a:r>
              <a:rPr kumimoji="1" lang="ja-JP" altLang="en-US"/>
              <a:t>度上げることと</a:t>
            </a:r>
            <a:r>
              <a:rPr kumimoji="1" lang="en-US" altLang="ja-JP"/>
              <a:t>1</a:t>
            </a:r>
            <a:r>
              <a:rPr kumimoji="1" lang="ja-JP" altLang="en-US"/>
              <a:t>度下げることです。</a:t>
            </a:r>
            <a:endParaRPr kumimoji="1" lang="en-US" altLang="ja-JP"/>
          </a:p>
          <a:p>
            <a:r>
              <a:rPr kumimoji="1" lang="ja-JP" altLang="en-US"/>
              <a:t>（三つ目）</a:t>
            </a:r>
            <a:endParaRPr kumimoji="1" lang="en-US" altLang="ja-JP"/>
          </a:p>
          <a:p>
            <a:r>
              <a:rPr kumimoji="1" lang="ja-JP" altLang="en-US"/>
              <a:t>先ほど</a:t>
            </a:r>
            <a:r>
              <a:rPr kumimoji="1" lang="en-US" altLang="ja-JP"/>
              <a:t>LINE</a:t>
            </a:r>
            <a:r>
              <a:rPr kumimoji="1" lang="ja-JP" altLang="en-US"/>
              <a:t>を通してできる操作をあげましたが、このとき、ユーザはその操作内容（例えば、電源をつける、温度を</a:t>
            </a:r>
            <a:r>
              <a:rPr kumimoji="1" lang="en-US" altLang="ja-JP"/>
              <a:t>1</a:t>
            </a:r>
            <a:r>
              <a:rPr kumimoji="1" lang="ja-JP" altLang="en-US"/>
              <a:t>度下げるなど）を</a:t>
            </a:r>
            <a:r>
              <a:rPr kumimoji="1" lang="en-US" altLang="ja-JP"/>
              <a:t>LINE</a:t>
            </a:r>
            <a:r>
              <a:rPr kumimoji="1" lang="ja-JP" altLang="en-US"/>
              <a:t>のメッセージで受け取りことができます。</a:t>
            </a:r>
            <a:endParaRPr kumimoji="1" lang="en-US" altLang="ja-JP"/>
          </a:p>
          <a:p>
            <a:endParaRPr kumimoji="1" lang="en-US" altLang="ja-JP"/>
          </a:p>
          <a:p>
            <a:endParaRPr kumimoji="1" lang="en-US" altLang="ja-JP"/>
          </a:p>
          <a:p>
            <a:endParaRPr kumimoji="1" lang="en-US" altLang="ja-JP"/>
          </a:p>
          <a:p>
            <a:endParaRPr kumimoji="1" lang="en-US" altLang="ja-JP"/>
          </a:p>
          <a:p>
            <a:r>
              <a:rPr kumimoji="1" lang="en-US" altLang="ja-JP"/>
              <a:t>LINE</a:t>
            </a:r>
            <a:r>
              <a:rPr kumimoji="1" lang="ja-JP" altLang="en-US"/>
              <a:t>のユーザは一人を想定しています</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6A2E577E-37CE-4701-B66A-9D3F87F64655}" type="slidenum">
              <a:rPr kumimoji="1" lang="ja-JP" altLang="en-US" smtClean="0"/>
              <a:t>4</a:t>
            </a:fld>
            <a:endParaRPr kumimoji="1" lang="ja-JP" altLang="en-US"/>
          </a:p>
        </p:txBody>
      </p:sp>
    </p:spTree>
    <p:extLst>
      <p:ext uri="{BB962C8B-B14F-4D97-AF65-F5344CB8AC3E}">
        <p14:creationId xmlns:p14="http://schemas.microsoft.com/office/powerpoint/2010/main" val="180633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このシステムの使用を想定する利用者がエアコンが設置された部屋を利用する全ての人です。</a:t>
            </a:r>
            <a:endParaRPr kumimoji="1" lang="en-US" altLang="ja-JP"/>
          </a:p>
          <a:p>
            <a:r>
              <a:rPr kumimoji="1" lang="ja-JP" altLang="en-US"/>
              <a:t>ただし、</a:t>
            </a:r>
            <a:r>
              <a:rPr kumimoji="1" lang="en-US" altLang="ja-JP"/>
              <a:t>LINE</a:t>
            </a:r>
            <a:r>
              <a:rPr kumimoji="1" lang="ja-JP" altLang="en-US"/>
              <a:t>トークのユーザは</a:t>
            </a:r>
            <a:r>
              <a:rPr kumimoji="1" lang="en-US" altLang="ja-JP"/>
              <a:t>1</a:t>
            </a:r>
            <a:r>
              <a:rPr kumimoji="1" lang="ja-JP" altLang="en-US"/>
              <a:t>人を想定しています。</a:t>
            </a:r>
            <a:endParaRPr kumimoji="1" lang="en-US" altLang="ja-JP"/>
          </a:p>
          <a:p>
            <a:r>
              <a:rPr kumimoji="1" lang="ja-JP" altLang="en-US"/>
              <a:t>特に、</a:t>
            </a:r>
            <a:endParaRPr kumimoji="1" lang="en-US" altLang="ja-JP"/>
          </a:p>
        </p:txBody>
      </p:sp>
      <p:sp>
        <p:nvSpPr>
          <p:cNvPr id="4" name="スライド番号プレースホルダー 3"/>
          <p:cNvSpPr>
            <a:spLocks noGrp="1"/>
          </p:cNvSpPr>
          <p:nvPr>
            <p:ph type="sldNum" sz="quarter" idx="5"/>
          </p:nvPr>
        </p:nvSpPr>
        <p:spPr/>
        <p:txBody>
          <a:bodyPr/>
          <a:lstStyle/>
          <a:p>
            <a:fld id="{6A2E577E-37CE-4701-B66A-9D3F87F64655}" type="slidenum">
              <a:rPr kumimoji="1" lang="ja-JP" altLang="en-US" smtClean="0"/>
              <a:t>5</a:t>
            </a:fld>
            <a:endParaRPr kumimoji="1" lang="ja-JP" altLang="en-US"/>
          </a:p>
        </p:txBody>
      </p:sp>
    </p:spTree>
    <p:extLst>
      <p:ext uri="{BB962C8B-B14F-4D97-AF65-F5344CB8AC3E}">
        <p14:creationId xmlns:p14="http://schemas.microsoft.com/office/powerpoint/2010/main" val="10311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56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spTree>
    <p:extLst>
      <p:ext uri="{BB962C8B-B14F-4D97-AF65-F5344CB8AC3E}">
        <p14:creationId xmlns:p14="http://schemas.microsoft.com/office/powerpoint/2010/main" val="184998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spTree>
    <p:extLst>
      <p:ext uri="{BB962C8B-B14F-4D97-AF65-F5344CB8AC3E}">
        <p14:creationId xmlns:p14="http://schemas.microsoft.com/office/powerpoint/2010/main" val="3159050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spTree>
    <p:extLst>
      <p:ext uri="{BB962C8B-B14F-4D97-AF65-F5344CB8AC3E}">
        <p14:creationId xmlns:p14="http://schemas.microsoft.com/office/powerpoint/2010/main" val="208066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41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1097279" y="1845734"/>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spTree>
    <p:extLst>
      <p:ext uri="{BB962C8B-B14F-4D97-AF65-F5344CB8AC3E}">
        <p14:creationId xmlns:p14="http://schemas.microsoft.com/office/powerpoint/2010/main" val="21169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spTree>
    <p:extLst>
      <p:ext uri="{BB962C8B-B14F-4D97-AF65-F5344CB8AC3E}">
        <p14:creationId xmlns:p14="http://schemas.microsoft.com/office/powerpoint/2010/main" val="3381806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spTree>
    <p:extLst>
      <p:ext uri="{BB962C8B-B14F-4D97-AF65-F5344CB8AC3E}">
        <p14:creationId xmlns:p14="http://schemas.microsoft.com/office/powerpoint/2010/main" val="368708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spTree>
    <p:extLst>
      <p:ext uri="{BB962C8B-B14F-4D97-AF65-F5344CB8AC3E}">
        <p14:creationId xmlns:p14="http://schemas.microsoft.com/office/powerpoint/2010/main" val="3071992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55F497-6AA7-45B8-B7DC-3346B8BCCD1F}" type="datetimeFigureOut">
              <a:rPr kumimoji="1" lang="ja-JP" altLang="en-US" smtClean="0"/>
              <a:t>2025/5/21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CCC16B-7F51-4E49-9E2D-F61DC3B06E67}" type="slidenum">
              <a:rPr kumimoji="1" lang="ja-JP" altLang="en-US" smtClean="0"/>
              <a:t>‹#›</a:t>
            </a:fld>
            <a:endParaRPr kumimoji="1" lang="ja-JP" altLang="en-US"/>
          </a:p>
        </p:txBody>
      </p:sp>
    </p:spTree>
    <p:extLst>
      <p:ext uri="{BB962C8B-B14F-4D97-AF65-F5344CB8AC3E}">
        <p14:creationId xmlns:p14="http://schemas.microsoft.com/office/powerpoint/2010/main" val="30484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A55F497-6AA7-45B8-B7DC-3346B8BCCD1F}" type="datetimeFigureOut">
              <a:rPr kumimoji="1" lang="ja-JP" altLang="en-US" smtClean="0"/>
              <a:t>2025/5/21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CCC16B-7F51-4E49-9E2D-F61DC3B06E67}" type="slidenum">
              <a:rPr kumimoji="1" lang="ja-JP" altLang="en-US" smtClean="0"/>
              <a:t>‹#›</a:t>
            </a:fld>
            <a:endParaRPr kumimoji="1" lang="ja-JP" altLang="en-US"/>
          </a:p>
        </p:txBody>
      </p:sp>
    </p:spTree>
    <p:extLst>
      <p:ext uri="{BB962C8B-B14F-4D97-AF65-F5344CB8AC3E}">
        <p14:creationId xmlns:p14="http://schemas.microsoft.com/office/powerpoint/2010/main" val="1938611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55F497-6AA7-45B8-B7DC-3346B8BCCD1F}" type="datetimeFigureOut">
              <a:rPr kumimoji="1" lang="ja-JP" altLang="en-US" smtClean="0"/>
              <a:t>2025/5/21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CCC16B-7F51-4E49-9E2D-F61DC3B06E67}"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86007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sk-Ni_mH3Eg?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GlHikVMlqQg?feature=oemb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ideo" Target="https://www.youtube.com/embed/RJ-TqebWInA?feature=oembe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97D14D-DCC2-0EA3-C59F-EE8085A9F364}"/>
            </a:ext>
          </a:extLst>
        </p:cNvPr>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6354EB3-A9A7-5419-D73F-ED83BC2EBA87}"/>
              </a:ext>
            </a:extLst>
          </p:cNvPr>
          <p:cNvSpPr>
            <a:spLocks noGrp="1"/>
          </p:cNvSpPr>
          <p:nvPr>
            <p:ph type="ctrTitle"/>
          </p:nvPr>
        </p:nvSpPr>
        <p:spPr>
          <a:xfrm>
            <a:off x="1097280" y="758952"/>
            <a:ext cx="10058400" cy="3253740"/>
          </a:xfrm>
        </p:spPr>
        <p:txBody>
          <a:bodyPr>
            <a:normAutofit/>
          </a:bodyPr>
          <a:lstStyle/>
          <a:p>
            <a:r>
              <a:rPr lang="ja-JP" altLang="en-US" dirty="0"/>
              <a:t>成果</a:t>
            </a:r>
            <a:r>
              <a:rPr kumimoji="1" lang="ja-JP" altLang="en-US" dirty="0"/>
              <a:t>発表</a:t>
            </a:r>
            <a:r>
              <a:rPr kumimoji="1" lang="en-US" altLang="ja-JP" dirty="0"/>
              <a:t> </a:t>
            </a:r>
            <a:endParaRPr kumimoji="1" lang="ja-JP" altLang="en-US" dirty="0"/>
          </a:p>
        </p:txBody>
      </p:sp>
      <p:sp>
        <p:nvSpPr>
          <p:cNvPr id="55" name="Rectangle 5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3" name="字幕 2">
            <a:extLst>
              <a:ext uri="{FF2B5EF4-FFF2-40B4-BE49-F238E27FC236}">
                <a16:creationId xmlns:a16="http://schemas.microsoft.com/office/drawing/2014/main" id="{0D970E5A-2754-DEB2-83FE-4E673E72428D}"/>
              </a:ext>
            </a:extLst>
          </p:cNvPr>
          <p:cNvSpPr>
            <a:spLocks noGrp="1"/>
          </p:cNvSpPr>
          <p:nvPr>
            <p:ph type="subTitle" idx="1"/>
          </p:nvPr>
        </p:nvSpPr>
        <p:spPr>
          <a:xfrm>
            <a:off x="1100051" y="5225240"/>
            <a:ext cx="10058400" cy="1143000"/>
          </a:xfrm>
        </p:spPr>
        <p:txBody>
          <a:bodyPr>
            <a:normAutofit/>
          </a:bodyPr>
          <a:lstStyle/>
          <a:p>
            <a:r>
              <a:rPr kumimoji="1" lang="en-US" altLang="ja-JP" sz="2800">
                <a:solidFill>
                  <a:srgbClr val="FFFFFF"/>
                </a:solidFill>
              </a:rPr>
              <a:t>9</a:t>
            </a:r>
            <a:r>
              <a:rPr kumimoji="1" lang="ja-JP" altLang="en-US" sz="2800">
                <a:solidFill>
                  <a:srgbClr val="FFFFFF"/>
                </a:solidFill>
              </a:rPr>
              <a:t>班　藤原浩之　日比翔悟　岡本紗輝　 内藤一真</a:t>
            </a:r>
          </a:p>
        </p:txBody>
      </p:sp>
      <p:sp>
        <p:nvSpPr>
          <p:cNvPr id="57" name="Rectangle 5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4" name="スライド番号プレースホルダー 3">
            <a:extLst>
              <a:ext uri="{FF2B5EF4-FFF2-40B4-BE49-F238E27FC236}">
                <a16:creationId xmlns:a16="http://schemas.microsoft.com/office/drawing/2014/main" id="{67EE6DB5-5EF7-E537-0454-79BD42C8BE91}"/>
              </a:ext>
            </a:extLst>
          </p:cNvPr>
          <p:cNvSpPr>
            <a:spLocks noGrp="1"/>
          </p:cNvSpPr>
          <p:nvPr>
            <p:ph type="sldNum" sz="quarter" idx="12"/>
          </p:nvPr>
        </p:nvSpPr>
        <p:spPr>
          <a:xfrm>
            <a:off x="9900458" y="6459785"/>
            <a:ext cx="1312025" cy="365125"/>
          </a:xfrm>
        </p:spPr>
        <p:txBody>
          <a:bodyPr>
            <a:normAutofit/>
          </a:bodyPr>
          <a:lstStyle/>
          <a:p>
            <a:pPr>
              <a:spcAft>
                <a:spcPts val="600"/>
              </a:spcAft>
            </a:pPr>
            <a:fld id="{148CC95F-0247-41B6-91CF-DC97C76A7088}" type="slidenum">
              <a:rPr lang="en-US" smtClean="0"/>
              <a:pPr>
                <a:spcAft>
                  <a:spcPts val="600"/>
                </a:spcAft>
              </a:pPr>
              <a:t>1</a:t>
            </a:fld>
            <a:endParaRPr lang="en-US"/>
          </a:p>
        </p:txBody>
      </p:sp>
    </p:spTree>
    <p:extLst>
      <p:ext uri="{BB962C8B-B14F-4D97-AF65-F5344CB8AC3E}">
        <p14:creationId xmlns:p14="http://schemas.microsoft.com/office/powerpoint/2010/main" val="205660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112B9-2381-4E7D-F4B2-0FEFAE02D95C}"/>
            </a:ext>
          </a:extLst>
        </p:cNvPr>
        <p:cNvGrpSpPr/>
        <p:nvPr/>
      </p:nvGrpSpPr>
      <p:grpSpPr>
        <a:xfrm>
          <a:off x="0" y="0"/>
          <a:ext cx="0" cy="0"/>
          <a:chOff x="0" y="0"/>
          <a:chExt cx="0" cy="0"/>
        </a:xfrm>
      </p:grpSpPr>
      <p:pic>
        <p:nvPicPr>
          <p:cNvPr id="3" name="オンライン メディア 2" title="警告">
            <a:hlinkClick r:id="" action="ppaction://media"/>
            <a:extLst>
              <a:ext uri="{FF2B5EF4-FFF2-40B4-BE49-F238E27FC236}">
                <a16:creationId xmlns:a16="http://schemas.microsoft.com/office/drawing/2014/main" id="{A496FC3F-F7A6-DB8E-8DD6-2D1368D751C2}"/>
              </a:ext>
            </a:extLst>
          </p:cNvPr>
          <p:cNvPicPr>
            <a:picLocks noRot="1" noChangeAspect="1"/>
          </p:cNvPicPr>
          <p:nvPr>
            <a:videoFile r:link="rId1"/>
          </p:nvPr>
        </p:nvPicPr>
        <p:blipFill>
          <a:blip r:embed="rId3"/>
          <a:stretch>
            <a:fillRect/>
          </a:stretch>
        </p:blipFill>
        <p:spPr>
          <a:xfrm>
            <a:off x="0" y="0"/>
            <a:ext cx="12192000" cy="6888480"/>
          </a:xfrm>
          <a:prstGeom prst="rect">
            <a:avLst/>
          </a:prstGeom>
        </p:spPr>
      </p:pic>
    </p:spTree>
    <p:extLst>
      <p:ext uri="{BB962C8B-B14F-4D97-AF65-F5344CB8AC3E}">
        <p14:creationId xmlns:p14="http://schemas.microsoft.com/office/powerpoint/2010/main" val="194961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558AB-1DF6-58CF-CE7B-5B3CC71B4D1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9DB7031-9114-4FB2-88AC-ED4D2FB0D637}"/>
              </a:ext>
            </a:extLst>
          </p:cNvPr>
          <p:cNvSpPr>
            <a:spLocks noGrp="1"/>
          </p:cNvSpPr>
          <p:nvPr>
            <p:ph type="title"/>
          </p:nvPr>
        </p:nvSpPr>
        <p:spPr/>
        <p:txBody>
          <a:bodyPr/>
          <a:lstStyle/>
          <a:p>
            <a:r>
              <a:rPr kumimoji="1" lang="ja-JP" altLang="en-US"/>
              <a:t>室温による冷房の稼働</a:t>
            </a:r>
          </a:p>
        </p:txBody>
      </p:sp>
    </p:spTree>
    <p:extLst>
      <p:ext uri="{BB962C8B-B14F-4D97-AF65-F5344CB8AC3E}">
        <p14:creationId xmlns:p14="http://schemas.microsoft.com/office/powerpoint/2010/main" val="2467940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F08D2-B20B-1766-ACA2-E952D23E9B5B}"/>
            </a:ext>
          </a:extLst>
        </p:cNvPr>
        <p:cNvGrpSpPr/>
        <p:nvPr/>
      </p:nvGrpSpPr>
      <p:grpSpPr>
        <a:xfrm>
          <a:off x="0" y="0"/>
          <a:ext cx="0" cy="0"/>
          <a:chOff x="0" y="0"/>
          <a:chExt cx="0" cy="0"/>
        </a:xfrm>
      </p:grpSpPr>
      <p:pic>
        <p:nvPicPr>
          <p:cNvPr id="4" name="オンライン メディア 3" title="強制起動">
            <a:hlinkClick r:id="" action="ppaction://media"/>
            <a:extLst>
              <a:ext uri="{FF2B5EF4-FFF2-40B4-BE49-F238E27FC236}">
                <a16:creationId xmlns:a16="http://schemas.microsoft.com/office/drawing/2014/main" id="{4429299F-2612-6E85-232F-F51CB972C96B}"/>
              </a:ext>
            </a:extLst>
          </p:cNvPr>
          <p:cNvPicPr>
            <a:picLocks noRot="1" noChangeAspect="1"/>
          </p:cNvPicPr>
          <p:nvPr>
            <a:videoFile r:link="rId1"/>
          </p:nvPr>
        </p:nvPicPr>
        <p:blipFill>
          <a:blip r:embed="rId3"/>
          <a:stretch>
            <a:fillRect/>
          </a:stretch>
        </p:blipFill>
        <p:spPr>
          <a:xfrm>
            <a:off x="0" y="0"/>
            <a:ext cx="12192000" cy="6888481"/>
          </a:xfrm>
          <a:prstGeom prst="rect">
            <a:avLst/>
          </a:prstGeom>
        </p:spPr>
      </p:pic>
    </p:spTree>
    <p:extLst>
      <p:ext uri="{BB962C8B-B14F-4D97-AF65-F5344CB8AC3E}">
        <p14:creationId xmlns:p14="http://schemas.microsoft.com/office/powerpoint/2010/main" val="255877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4B1DF-FAA5-04B8-E3AD-A973EED6B56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95EBFB-A6BC-6E21-38C6-B161BD6BCDCC}"/>
              </a:ext>
            </a:extLst>
          </p:cNvPr>
          <p:cNvSpPr>
            <a:spLocks noGrp="1"/>
          </p:cNvSpPr>
          <p:nvPr>
            <p:ph type="title"/>
          </p:nvPr>
        </p:nvSpPr>
        <p:spPr/>
        <p:txBody>
          <a:bodyPr/>
          <a:lstStyle/>
          <a:p>
            <a:r>
              <a:rPr lang="en-US" altLang="ja-JP"/>
              <a:t>LINE</a:t>
            </a:r>
            <a:r>
              <a:rPr lang="ja-JP" altLang="en-US"/>
              <a:t>操作によるエアコンの操作</a:t>
            </a:r>
            <a:endParaRPr kumimoji="1" lang="ja-JP" altLang="en-US"/>
          </a:p>
        </p:txBody>
      </p:sp>
    </p:spTree>
    <p:extLst>
      <p:ext uri="{BB962C8B-B14F-4D97-AF65-F5344CB8AC3E}">
        <p14:creationId xmlns:p14="http://schemas.microsoft.com/office/powerpoint/2010/main" val="102834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E1C17-98D1-D27B-D592-75E8ADEBF5A7}"/>
            </a:ext>
          </a:extLst>
        </p:cNvPr>
        <p:cNvGrpSpPr/>
        <p:nvPr/>
      </p:nvGrpSpPr>
      <p:grpSpPr>
        <a:xfrm>
          <a:off x="0" y="0"/>
          <a:ext cx="0" cy="0"/>
          <a:chOff x="0" y="0"/>
          <a:chExt cx="0" cy="0"/>
        </a:xfrm>
      </p:grpSpPr>
      <p:pic>
        <p:nvPicPr>
          <p:cNvPr id="6" name="オンライン メディア 5" title="LINE操作">
            <a:hlinkClick r:id="" action="ppaction://media"/>
            <a:extLst>
              <a:ext uri="{FF2B5EF4-FFF2-40B4-BE49-F238E27FC236}">
                <a16:creationId xmlns:a16="http://schemas.microsoft.com/office/drawing/2014/main" id="{3199E374-28E4-0C40-7C51-68B7B121E486}"/>
              </a:ext>
            </a:extLst>
          </p:cNvPr>
          <p:cNvPicPr>
            <a:picLocks noRot="1" noChangeAspect="1"/>
          </p:cNvPicPr>
          <p:nvPr>
            <a:videoFile r:link="rId1"/>
          </p:nvPr>
        </p:nvPicPr>
        <p:blipFill>
          <a:blip r:embed="rId3"/>
          <a:stretch>
            <a:fillRect/>
          </a:stretch>
        </p:blipFill>
        <p:spPr>
          <a:xfrm>
            <a:off x="4158456" y="0"/>
            <a:ext cx="3875087" cy="6858000"/>
          </a:xfrm>
          <a:prstGeom prst="rect">
            <a:avLst/>
          </a:prstGeom>
        </p:spPr>
      </p:pic>
    </p:spTree>
    <p:extLst>
      <p:ext uri="{BB962C8B-B14F-4D97-AF65-F5344CB8AC3E}">
        <p14:creationId xmlns:p14="http://schemas.microsoft.com/office/powerpoint/2010/main" val="56693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28A69-92F3-C3FC-3BED-0690A808BD8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29DE086-8CC9-41B1-BC24-F8F8A4D481F7}"/>
              </a:ext>
            </a:extLst>
          </p:cNvPr>
          <p:cNvSpPr>
            <a:spLocks noGrp="1"/>
          </p:cNvSpPr>
          <p:nvPr>
            <p:ph type="title"/>
          </p:nvPr>
        </p:nvSpPr>
        <p:spPr/>
        <p:txBody>
          <a:bodyPr/>
          <a:lstStyle/>
          <a:p>
            <a:r>
              <a:rPr kumimoji="1" lang="ja-JP" altLang="en-US"/>
              <a:t>室温に</a:t>
            </a:r>
            <a:r>
              <a:rPr lang="ja-JP" altLang="en-US"/>
              <a:t>よるエアコン稼働の通知</a:t>
            </a:r>
            <a:endParaRPr kumimoji="1" lang="ja-JP" altLang="en-US"/>
          </a:p>
        </p:txBody>
      </p:sp>
      <p:pic>
        <p:nvPicPr>
          <p:cNvPr id="5" name="コンテンツ プレースホルダー 4">
            <a:extLst>
              <a:ext uri="{FF2B5EF4-FFF2-40B4-BE49-F238E27FC236}">
                <a16:creationId xmlns:a16="http://schemas.microsoft.com/office/drawing/2014/main" id="{04759B9D-AFC1-9C45-950D-6A4B18F11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367" y="2002896"/>
            <a:ext cx="7896225" cy="965094"/>
          </a:xfrm>
        </p:spPr>
      </p:pic>
      <p:pic>
        <p:nvPicPr>
          <p:cNvPr id="7" name="図 6" descr="グラフィカル ユーザー インターフェイス, アプリケーション, Teams&#10;&#10;AI によって生成されたコンテンツは間違っている可能性があります。">
            <a:extLst>
              <a:ext uri="{FF2B5EF4-FFF2-40B4-BE49-F238E27FC236}">
                <a16:creationId xmlns:a16="http://schemas.microsoft.com/office/drawing/2014/main" id="{2ED7D9C1-8F7C-25AE-4173-C800CBE73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367" y="4198620"/>
            <a:ext cx="7896225" cy="1184434"/>
          </a:xfrm>
          <a:prstGeom prst="rect">
            <a:avLst/>
          </a:prstGeom>
        </p:spPr>
      </p:pic>
      <p:sp>
        <p:nvSpPr>
          <p:cNvPr id="8" name="テキスト ボックス 7">
            <a:extLst>
              <a:ext uri="{FF2B5EF4-FFF2-40B4-BE49-F238E27FC236}">
                <a16:creationId xmlns:a16="http://schemas.microsoft.com/office/drawing/2014/main" id="{591A35C3-BD22-804A-026D-01CE7F44CBAA}"/>
              </a:ext>
            </a:extLst>
          </p:cNvPr>
          <p:cNvSpPr txBox="1"/>
          <p:nvPr/>
        </p:nvSpPr>
        <p:spPr>
          <a:xfrm>
            <a:off x="4592954" y="3028890"/>
            <a:ext cx="3067050" cy="400110"/>
          </a:xfrm>
          <a:prstGeom prst="rect">
            <a:avLst/>
          </a:prstGeom>
          <a:noFill/>
        </p:spPr>
        <p:txBody>
          <a:bodyPr wrap="square" rtlCol="0">
            <a:spAutoFit/>
          </a:bodyPr>
          <a:lstStyle/>
          <a:p>
            <a:r>
              <a:rPr kumimoji="1" lang="en-US" altLang="ja-JP" sz="2000"/>
              <a:t>28℃</a:t>
            </a:r>
            <a:r>
              <a:rPr kumimoji="1" lang="ja-JP" altLang="en-US" sz="2000"/>
              <a:t>以上</a:t>
            </a:r>
            <a:r>
              <a:rPr kumimoji="1" lang="en-US" altLang="ja-JP" sz="2000"/>
              <a:t>31℃</a:t>
            </a:r>
            <a:r>
              <a:rPr kumimoji="1" lang="ja-JP" altLang="en-US" sz="2000"/>
              <a:t>以下の場合</a:t>
            </a:r>
          </a:p>
        </p:txBody>
      </p:sp>
      <p:sp>
        <p:nvSpPr>
          <p:cNvPr id="9" name="テキスト ボックス 8">
            <a:extLst>
              <a:ext uri="{FF2B5EF4-FFF2-40B4-BE49-F238E27FC236}">
                <a16:creationId xmlns:a16="http://schemas.microsoft.com/office/drawing/2014/main" id="{B0E0874C-7D84-A12B-1ABA-2A96585D93CA}"/>
              </a:ext>
            </a:extLst>
          </p:cNvPr>
          <p:cNvSpPr txBox="1"/>
          <p:nvPr/>
        </p:nvSpPr>
        <p:spPr>
          <a:xfrm>
            <a:off x="5101589" y="5383054"/>
            <a:ext cx="1988821" cy="400110"/>
          </a:xfrm>
          <a:prstGeom prst="rect">
            <a:avLst/>
          </a:prstGeom>
          <a:noFill/>
        </p:spPr>
        <p:txBody>
          <a:bodyPr wrap="square" rtlCol="0">
            <a:spAutoFit/>
          </a:bodyPr>
          <a:lstStyle/>
          <a:p>
            <a:r>
              <a:rPr kumimoji="1" lang="en-US" altLang="ja-JP" sz="2000"/>
              <a:t>31℃</a:t>
            </a:r>
            <a:r>
              <a:rPr kumimoji="1" lang="ja-JP" altLang="en-US" sz="2000"/>
              <a:t>以上の場合</a:t>
            </a:r>
          </a:p>
        </p:txBody>
      </p:sp>
    </p:spTree>
    <p:extLst>
      <p:ext uri="{BB962C8B-B14F-4D97-AF65-F5344CB8AC3E}">
        <p14:creationId xmlns:p14="http://schemas.microsoft.com/office/powerpoint/2010/main" val="186060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0CCF7-A799-918E-A5DB-5AC29ABB9F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BD61E5-87B2-8B33-FD6A-979F7FF59EDB}"/>
              </a:ext>
            </a:extLst>
          </p:cNvPr>
          <p:cNvSpPr>
            <a:spLocks noGrp="1"/>
          </p:cNvSpPr>
          <p:nvPr>
            <p:ph type="title"/>
          </p:nvPr>
        </p:nvSpPr>
        <p:spPr/>
        <p:txBody>
          <a:bodyPr/>
          <a:lstStyle/>
          <a:p>
            <a:r>
              <a:rPr lang="en-US" altLang="ja-JP"/>
              <a:t>LINE</a:t>
            </a:r>
            <a:r>
              <a:rPr lang="ja-JP" altLang="en-US"/>
              <a:t>操作</a:t>
            </a:r>
            <a:r>
              <a:rPr kumimoji="1" lang="ja-JP" altLang="en-US"/>
              <a:t>に</a:t>
            </a:r>
            <a:r>
              <a:rPr lang="ja-JP" altLang="en-US"/>
              <a:t>よるエアコン稼働の通知</a:t>
            </a:r>
            <a:endParaRPr kumimoji="1" lang="ja-JP" altLang="en-US"/>
          </a:p>
        </p:txBody>
      </p:sp>
      <p:pic>
        <p:nvPicPr>
          <p:cNvPr id="5" name="コンテンツ プレースホルダー 4"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49F93506-767C-C8B2-889E-13B1C9A371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7754" y="1900413"/>
            <a:ext cx="5437452" cy="1208323"/>
          </a:xfrm>
        </p:spPr>
      </p:pic>
      <p:pic>
        <p:nvPicPr>
          <p:cNvPr id="7" name="図 6" descr="グラフィカル ユーザー インターフェイス, テキスト, チャットまたはテキスト メッセージ&#10;&#10;AI によって生成されたコンテンツは間違っている可能性があります。">
            <a:extLst>
              <a:ext uri="{FF2B5EF4-FFF2-40B4-BE49-F238E27FC236}">
                <a16:creationId xmlns:a16="http://schemas.microsoft.com/office/drawing/2014/main" id="{1D63EC3E-39BF-11F9-9812-1FC3E7E5F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7754" y="4256526"/>
            <a:ext cx="5437452" cy="1268739"/>
          </a:xfrm>
          <a:prstGeom prst="rect">
            <a:avLst/>
          </a:prstGeom>
        </p:spPr>
      </p:pic>
      <p:sp>
        <p:nvSpPr>
          <p:cNvPr id="8" name="テキスト ボックス 7">
            <a:extLst>
              <a:ext uri="{FF2B5EF4-FFF2-40B4-BE49-F238E27FC236}">
                <a16:creationId xmlns:a16="http://schemas.microsoft.com/office/drawing/2014/main" id="{4EAECFB8-690E-7FBE-CE5F-5EDF94F71B5F}"/>
              </a:ext>
            </a:extLst>
          </p:cNvPr>
          <p:cNvSpPr txBox="1"/>
          <p:nvPr/>
        </p:nvSpPr>
        <p:spPr>
          <a:xfrm>
            <a:off x="4562475" y="3108736"/>
            <a:ext cx="3067050" cy="400110"/>
          </a:xfrm>
          <a:prstGeom prst="rect">
            <a:avLst/>
          </a:prstGeom>
          <a:noFill/>
        </p:spPr>
        <p:txBody>
          <a:bodyPr wrap="square" rtlCol="0">
            <a:spAutoFit/>
          </a:bodyPr>
          <a:lstStyle/>
          <a:p>
            <a:pPr algn="ctr"/>
            <a:r>
              <a:rPr kumimoji="1" lang="ja-JP" altLang="en-US" sz="2000"/>
              <a:t>電源</a:t>
            </a:r>
            <a:r>
              <a:rPr kumimoji="1" lang="en-US" altLang="ja-JP" sz="2000"/>
              <a:t>ON</a:t>
            </a:r>
            <a:endParaRPr kumimoji="1" lang="ja-JP" altLang="en-US" sz="2000"/>
          </a:p>
        </p:txBody>
      </p:sp>
      <p:sp>
        <p:nvSpPr>
          <p:cNvPr id="9" name="テキスト ボックス 8">
            <a:extLst>
              <a:ext uri="{FF2B5EF4-FFF2-40B4-BE49-F238E27FC236}">
                <a16:creationId xmlns:a16="http://schemas.microsoft.com/office/drawing/2014/main" id="{AB8963F8-2130-9E6C-8E76-B219AF48FAB8}"/>
              </a:ext>
            </a:extLst>
          </p:cNvPr>
          <p:cNvSpPr txBox="1"/>
          <p:nvPr/>
        </p:nvSpPr>
        <p:spPr>
          <a:xfrm>
            <a:off x="4562475" y="5525265"/>
            <a:ext cx="3067050" cy="400110"/>
          </a:xfrm>
          <a:prstGeom prst="rect">
            <a:avLst/>
          </a:prstGeom>
          <a:noFill/>
        </p:spPr>
        <p:txBody>
          <a:bodyPr wrap="square" rtlCol="0">
            <a:spAutoFit/>
          </a:bodyPr>
          <a:lstStyle/>
          <a:p>
            <a:pPr algn="ctr"/>
            <a:r>
              <a:rPr kumimoji="1" lang="ja-JP" altLang="en-US" sz="2000"/>
              <a:t>電源</a:t>
            </a:r>
            <a:r>
              <a:rPr kumimoji="1" lang="en-US" altLang="ja-JP" sz="2000"/>
              <a:t>OFF</a:t>
            </a:r>
            <a:endParaRPr kumimoji="1" lang="ja-JP" altLang="en-US" sz="2000"/>
          </a:p>
        </p:txBody>
      </p:sp>
    </p:spTree>
    <p:extLst>
      <p:ext uri="{BB962C8B-B14F-4D97-AF65-F5344CB8AC3E}">
        <p14:creationId xmlns:p14="http://schemas.microsoft.com/office/powerpoint/2010/main" val="367428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4CC1A-0186-469B-D7B4-8887D2E4470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DD61E2-29DC-D8E0-6B6B-38F6B272132F}"/>
              </a:ext>
            </a:extLst>
          </p:cNvPr>
          <p:cNvSpPr>
            <a:spLocks noGrp="1"/>
          </p:cNvSpPr>
          <p:nvPr>
            <p:ph type="title"/>
          </p:nvPr>
        </p:nvSpPr>
        <p:spPr/>
        <p:txBody>
          <a:bodyPr/>
          <a:lstStyle/>
          <a:p>
            <a:r>
              <a:rPr lang="en-US" altLang="ja-JP"/>
              <a:t>LINE</a:t>
            </a:r>
            <a:r>
              <a:rPr lang="ja-JP" altLang="en-US"/>
              <a:t>操作</a:t>
            </a:r>
            <a:r>
              <a:rPr kumimoji="1" lang="ja-JP" altLang="en-US"/>
              <a:t>に</a:t>
            </a:r>
            <a:r>
              <a:rPr lang="ja-JP" altLang="en-US"/>
              <a:t>よるエアコン稼働の通知</a:t>
            </a:r>
            <a:endParaRPr kumimoji="1" lang="ja-JP" altLang="en-US"/>
          </a:p>
        </p:txBody>
      </p:sp>
      <p:pic>
        <p:nvPicPr>
          <p:cNvPr id="10" name="図 9"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A0A5B595-F498-5D96-25A0-6B7DE20C5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1843" y="1936221"/>
            <a:ext cx="5548313" cy="1232958"/>
          </a:xfrm>
          <a:prstGeom prst="rect">
            <a:avLst/>
          </a:prstGeom>
        </p:spPr>
      </p:pic>
      <p:pic>
        <p:nvPicPr>
          <p:cNvPr id="12" name="図 11"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4CC6BDA-00AC-3622-9450-2DAA93D3A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1843" y="4362450"/>
            <a:ext cx="5548313" cy="1232958"/>
          </a:xfrm>
          <a:prstGeom prst="rect">
            <a:avLst/>
          </a:prstGeom>
        </p:spPr>
      </p:pic>
      <p:sp>
        <p:nvSpPr>
          <p:cNvPr id="13" name="テキスト ボックス 12">
            <a:extLst>
              <a:ext uri="{FF2B5EF4-FFF2-40B4-BE49-F238E27FC236}">
                <a16:creationId xmlns:a16="http://schemas.microsoft.com/office/drawing/2014/main" id="{B7D50D6F-E4EC-DE07-E056-335CB5A791E3}"/>
              </a:ext>
            </a:extLst>
          </p:cNvPr>
          <p:cNvSpPr txBox="1"/>
          <p:nvPr/>
        </p:nvSpPr>
        <p:spPr>
          <a:xfrm>
            <a:off x="4562474" y="3169179"/>
            <a:ext cx="3067050" cy="400110"/>
          </a:xfrm>
          <a:prstGeom prst="rect">
            <a:avLst/>
          </a:prstGeom>
          <a:noFill/>
        </p:spPr>
        <p:txBody>
          <a:bodyPr wrap="square" rtlCol="0">
            <a:spAutoFit/>
          </a:bodyPr>
          <a:lstStyle/>
          <a:p>
            <a:pPr algn="ctr"/>
            <a:r>
              <a:rPr kumimoji="1" lang="ja-JP" altLang="en-US" sz="2000"/>
              <a:t>モード切替</a:t>
            </a:r>
          </a:p>
        </p:txBody>
      </p:sp>
      <p:sp>
        <p:nvSpPr>
          <p:cNvPr id="14" name="テキスト ボックス 13">
            <a:extLst>
              <a:ext uri="{FF2B5EF4-FFF2-40B4-BE49-F238E27FC236}">
                <a16:creationId xmlns:a16="http://schemas.microsoft.com/office/drawing/2014/main" id="{D6F16D7C-C2A6-0902-1A4A-6FF9107CCC7E}"/>
              </a:ext>
            </a:extLst>
          </p:cNvPr>
          <p:cNvSpPr txBox="1"/>
          <p:nvPr/>
        </p:nvSpPr>
        <p:spPr>
          <a:xfrm>
            <a:off x="4562474" y="5595408"/>
            <a:ext cx="3067050" cy="400110"/>
          </a:xfrm>
          <a:prstGeom prst="rect">
            <a:avLst/>
          </a:prstGeom>
          <a:noFill/>
        </p:spPr>
        <p:txBody>
          <a:bodyPr wrap="square" rtlCol="0">
            <a:spAutoFit/>
          </a:bodyPr>
          <a:lstStyle/>
          <a:p>
            <a:pPr algn="ctr"/>
            <a:r>
              <a:rPr kumimoji="1" lang="ja-JP" altLang="en-US" sz="2000"/>
              <a:t>温度変更</a:t>
            </a:r>
          </a:p>
        </p:txBody>
      </p:sp>
    </p:spTree>
    <p:extLst>
      <p:ext uri="{BB962C8B-B14F-4D97-AF65-F5344CB8AC3E}">
        <p14:creationId xmlns:p14="http://schemas.microsoft.com/office/powerpoint/2010/main" val="176638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EF00E38-F779-3E18-8141-857822006DEE}"/>
              </a:ext>
            </a:extLst>
          </p:cNvPr>
          <p:cNvSpPr>
            <a:spLocks noGrp="1"/>
          </p:cNvSpPr>
          <p:nvPr>
            <p:ph type="ctrTitle"/>
          </p:nvPr>
        </p:nvSpPr>
        <p:spPr>
          <a:xfrm>
            <a:off x="1097280" y="758952"/>
            <a:ext cx="10058400" cy="3892168"/>
          </a:xfrm>
        </p:spPr>
        <p:txBody>
          <a:bodyPr>
            <a:normAutofit/>
          </a:bodyPr>
          <a:lstStyle/>
          <a:p>
            <a:r>
              <a:rPr lang="en-US" altLang="ja-JP">
                <a:latin typeface="+mj-ea"/>
              </a:rPr>
              <a:t>3</a:t>
            </a:r>
            <a:r>
              <a:rPr kumimoji="1" lang="en-US" altLang="ja-JP">
                <a:latin typeface="+mj-ea"/>
              </a:rPr>
              <a:t>. </a:t>
            </a:r>
            <a:r>
              <a:rPr kumimoji="1" lang="ja-JP" altLang="en-US">
                <a:latin typeface="+mj-ea"/>
              </a:rPr>
              <a:t>設計</a:t>
            </a:r>
          </a:p>
        </p:txBody>
      </p:sp>
      <p:sp>
        <p:nvSpPr>
          <p:cNvPr id="19" name="Rectangle 1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3" name="字幕 2">
            <a:extLst>
              <a:ext uri="{FF2B5EF4-FFF2-40B4-BE49-F238E27FC236}">
                <a16:creationId xmlns:a16="http://schemas.microsoft.com/office/drawing/2014/main" id="{CE1EC54C-F90D-2D5C-F85B-5F13DC788E0F}"/>
              </a:ext>
            </a:extLst>
          </p:cNvPr>
          <p:cNvSpPr>
            <a:spLocks noGrp="1"/>
          </p:cNvSpPr>
          <p:nvPr>
            <p:ph type="subTitle" idx="1"/>
          </p:nvPr>
        </p:nvSpPr>
        <p:spPr>
          <a:xfrm>
            <a:off x="1100051" y="5225240"/>
            <a:ext cx="10058400" cy="1143000"/>
          </a:xfrm>
        </p:spPr>
        <p:txBody>
          <a:bodyPr>
            <a:normAutofit/>
          </a:bodyPr>
          <a:lstStyle/>
          <a:p>
            <a:endParaRPr kumimoji="1" lang="ja-JP" altLang="en-US">
              <a:solidFill>
                <a:srgbClr val="FFFFFF"/>
              </a:solidFill>
            </a:endParaRPr>
          </a:p>
        </p:txBody>
      </p:sp>
      <p:sp>
        <p:nvSpPr>
          <p:cNvPr id="20" name="Rectangle 1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4" name="スライド番号プレースホルダー 3">
            <a:extLst>
              <a:ext uri="{FF2B5EF4-FFF2-40B4-BE49-F238E27FC236}">
                <a16:creationId xmlns:a16="http://schemas.microsoft.com/office/drawing/2014/main" id="{A50D0D38-70E8-9FE2-0A87-40CA1598C486}"/>
              </a:ext>
            </a:extLst>
          </p:cNvPr>
          <p:cNvSpPr>
            <a:spLocks noGrp="1"/>
          </p:cNvSpPr>
          <p:nvPr>
            <p:ph type="sldNum" sz="quarter" idx="12"/>
          </p:nvPr>
        </p:nvSpPr>
        <p:spPr>
          <a:xfrm>
            <a:off x="9900458" y="6459785"/>
            <a:ext cx="1312025" cy="365125"/>
          </a:xfrm>
        </p:spPr>
        <p:txBody>
          <a:bodyPr>
            <a:normAutofit/>
          </a:bodyPr>
          <a:lstStyle/>
          <a:p>
            <a:pPr>
              <a:spcAft>
                <a:spcPts val="600"/>
              </a:spcAft>
            </a:pPr>
            <a:fld id="{148CC95F-0247-41B6-91CF-DC97C76A7088}" type="slidenum">
              <a:rPr lang="en-US"/>
              <a:pPr>
                <a:spcAft>
                  <a:spcPts val="600"/>
                </a:spcAft>
              </a:pPr>
              <a:t>18</a:t>
            </a:fld>
            <a:endParaRPr lang="en-US"/>
          </a:p>
        </p:txBody>
      </p:sp>
    </p:spTree>
    <p:extLst>
      <p:ext uri="{BB962C8B-B14F-4D97-AF65-F5344CB8AC3E}">
        <p14:creationId xmlns:p14="http://schemas.microsoft.com/office/powerpoint/2010/main" val="268718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43FAE-1EE1-ADA6-D144-712B9A25A2DC}"/>
              </a:ext>
            </a:extLst>
          </p:cNvPr>
          <p:cNvSpPr>
            <a:spLocks noGrp="1"/>
          </p:cNvSpPr>
          <p:nvPr>
            <p:ph type="title"/>
          </p:nvPr>
        </p:nvSpPr>
        <p:spPr>
          <a:xfrm>
            <a:off x="1197944" y="713641"/>
            <a:ext cx="11155680" cy="1029686"/>
          </a:xfrm>
        </p:spPr>
        <p:txBody>
          <a:bodyPr/>
          <a:lstStyle/>
          <a:p>
            <a:r>
              <a:rPr kumimoji="1" lang="ja-JP" altLang="en-US"/>
              <a:t>システム処理の流れ</a:t>
            </a:r>
          </a:p>
        </p:txBody>
      </p:sp>
      <p:pic>
        <p:nvPicPr>
          <p:cNvPr id="1028" name="Picture 4" descr="Nature Remo にログインしてトークンを払い出して API が動くか試すまで #NatureRemo - Qiita">
            <a:extLst>
              <a:ext uri="{FF2B5EF4-FFF2-40B4-BE49-F238E27FC236}">
                <a16:creationId xmlns:a16="http://schemas.microsoft.com/office/drawing/2014/main" id="{B4925EFA-B458-3415-7267-609BCD2FE361}"/>
              </a:ext>
            </a:extLst>
          </p:cNvPr>
          <p:cNvPicPr>
            <a:picLocks noGrp="1" noChangeAspect="1" noChangeArrowheads="1"/>
          </p:cNvPicPr>
          <p:nvPr>
            <p:ph idx="1"/>
          </p:nvPr>
        </p:nvPicPr>
        <p:blipFill>
          <a:blip r:embed="rId2" cstate="print">
            <a:extLst>
              <a:ext uri="{BEBA8EAE-BF5A-486C-A8C5-ECC9F3942E4B}">
                <a14:imgProps xmlns:a14="http://schemas.microsoft.com/office/drawing/2010/main">
                  <a14:imgLayer r:embed="rId3">
                    <a14:imgEffect>
                      <a14:backgroundRemoval t="10000" b="90000" l="10000" r="90000">
                        <a14:foregroundMark x1="46481" y1="42222" x2="51852" y2="58519"/>
                        <a14:foregroundMark x1="51852" y1="58519" x2="35833" y2="49815"/>
                        <a14:foregroundMark x1="35833" y1="49815" x2="55833" y2="50926"/>
                        <a14:foregroundMark x1="55833" y1="50926" x2="60741" y2="70000"/>
                        <a14:foregroundMark x1="69815" y1="65648" x2="70185" y2="32963"/>
                        <a14:foregroundMark x1="69259" y1="69537" x2="65463" y2="70278"/>
                        <a14:foregroundMark x1="30278" y1="31204" x2="32963" y2="29630"/>
                        <a14:foregroundMark x1="29722" y1="30926" x2="43148" y2="27315"/>
                        <a14:foregroundMark x1="33148" y1="28333" x2="43333" y2="27037"/>
                        <a14:foregroundMark x1="43333" y1="27037" x2="43333" y2="27037"/>
                        <a14:foregroundMark x1="43333" y1="27037" x2="31759" y2="28611"/>
                        <a14:foregroundMark x1="31759" y1="28611" x2="30833" y2="29907"/>
                        <a14:backgroundMark x1="30926" y1="12963" x2="33056" y2="14722"/>
                      </a14:backgroundRemoval>
                    </a14:imgEffect>
                  </a14:imgLayer>
                </a14:imgProps>
              </a:ext>
              <a:ext uri="{28A0092B-C50C-407E-A947-70E740481C1C}">
                <a14:useLocalDpi xmlns:a14="http://schemas.microsoft.com/office/drawing/2010/main" val="0"/>
              </a:ext>
            </a:extLst>
          </a:blip>
          <a:srcRect/>
          <a:stretch>
            <a:fillRect/>
          </a:stretch>
        </p:blipFill>
        <p:spPr bwMode="auto">
          <a:xfrm>
            <a:off x="2608441" y="3565857"/>
            <a:ext cx="1806381" cy="1806381"/>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B6F9470C-25BC-AA37-DE66-5A0E9F3C5C7B}"/>
              </a:ext>
            </a:extLst>
          </p:cNvPr>
          <p:cNvSpPr>
            <a:spLocks noGrp="1"/>
          </p:cNvSpPr>
          <p:nvPr>
            <p:ph type="sldNum" sz="quarter" idx="12"/>
          </p:nvPr>
        </p:nvSpPr>
        <p:spPr/>
        <p:txBody>
          <a:bodyPr/>
          <a:lstStyle/>
          <a:p>
            <a:fld id="{148CC95F-0247-41B6-91CF-DC97C76A7088}" type="slidenum">
              <a:rPr lang="en-US" smtClean="0"/>
              <a:t>19</a:t>
            </a:fld>
            <a:endParaRPr lang="en-US"/>
          </a:p>
        </p:txBody>
      </p:sp>
      <p:pic>
        <p:nvPicPr>
          <p:cNvPr id="1026" name="Picture 2" descr="エアコン・クーラーのイラスト">
            <a:extLst>
              <a:ext uri="{FF2B5EF4-FFF2-40B4-BE49-F238E27FC236}">
                <a16:creationId xmlns:a16="http://schemas.microsoft.com/office/drawing/2014/main" id="{B442E90C-61F7-76ED-D22E-F2DE3C68C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255" y="4023212"/>
            <a:ext cx="1763830" cy="851048"/>
          </a:xfrm>
          <a:prstGeom prst="rect">
            <a:avLst/>
          </a:prstGeom>
          <a:noFill/>
          <a:extLst>
            <a:ext uri="{909E8E84-426E-40DD-AFC4-6F175D3DCCD1}">
              <a14:hiddenFill xmlns:a14="http://schemas.microsoft.com/office/drawing/2010/main">
                <a:solidFill>
                  <a:srgbClr val="FFFFFF"/>
                </a:solidFill>
              </a14:hiddenFill>
            </a:ext>
          </a:extLst>
        </p:spPr>
      </p:pic>
      <p:sp>
        <p:nvSpPr>
          <p:cNvPr id="4" name="矢印: 右 3">
            <a:extLst>
              <a:ext uri="{FF2B5EF4-FFF2-40B4-BE49-F238E27FC236}">
                <a16:creationId xmlns:a16="http://schemas.microsoft.com/office/drawing/2014/main" id="{939E21D2-3D18-0D00-6453-0DCE81804F2C}"/>
              </a:ext>
            </a:extLst>
          </p:cNvPr>
          <p:cNvSpPr/>
          <p:nvPr/>
        </p:nvSpPr>
        <p:spPr>
          <a:xfrm flipH="1">
            <a:off x="2526221" y="5128512"/>
            <a:ext cx="2343185"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7E77531C-7D14-C007-E81E-B4CC1F1615CD}"/>
              </a:ext>
            </a:extLst>
          </p:cNvPr>
          <p:cNvSpPr/>
          <p:nvPr/>
        </p:nvSpPr>
        <p:spPr>
          <a:xfrm rot="10800000" flipH="1">
            <a:off x="4027396" y="3911340"/>
            <a:ext cx="1084316"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descr="Googleスプレッドシートの機能紹介！少しの工夫で時短・見やすく！ - リスティング広告運用代行｜カルテットコミュニケーションズ">
            <a:extLst>
              <a:ext uri="{FF2B5EF4-FFF2-40B4-BE49-F238E27FC236}">
                <a16:creationId xmlns:a16="http://schemas.microsoft.com/office/drawing/2014/main" id="{31B091F7-FC48-4FE9-6B7F-43438F6E41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8212" y="3725462"/>
            <a:ext cx="1806382" cy="14465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NE（ライン） - 通話・メールアプリ - Google Play のアプリ">
            <a:extLst>
              <a:ext uri="{FF2B5EF4-FFF2-40B4-BE49-F238E27FC236}">
                <a16:creationId xmlns:a16="http://schemas.microsoft.com/office/drawing/2014/main" id="{ADFF8C9B-D814-22EB-32C2-D76AE680F1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4352" y="3852621"/>
            <a:ext cx="1192226" cy="11922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立っている人のイラスト（棒人間） | かわいいフリー素材集 いらすとや">
            <a:extLst>
              <a:ext uri="{FF2B5EF4-FFF2-40B4-BE49-F238E27FC236}">
                <a16:creationId xmlns:a16="http://schemas.microsoft.com/office/drawing/2014/main" id="{647EDB40-171A-8C60-F922-C03772412C2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4594" y="1228484"/>
            <a:ext cx="1211729" cy="172193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0093EEE7-BE52-88A6-E2A6-43169CF87B57}"/>
              </a:ext>
            </a:extLst>
          </p:cNvPr>
          <p:cNvSpPr txBox="1"/>
          <p:nvPr/>
        </p:nvSpPr>
        <p:spPr>
          <a:xfrm>
            <a:off x="3366454" y="3348155"/>
            <a:ext cx="2406197" cy="461665"/>
          </a:xfrm>
          <a:prstGeom prst="rect">
            <a:avLst/>
          </a:prstGeom>
          <a:noFill/>
        </p:spPr>
        <p:txBody>
          <a:bodyPr wrap="square" rtlCol="0">
            <a:spAutoFit/>
          </a:bodyPr>
          <a:lstStyle/>
          <a:p>
            <a:r>
              <a:rPr kumimoji="1" lang="en-US" altLang="ja-JP" sz="1200"/>
              <a:t>Remo 3</a:t>
            </a:r>
            <a:r>
              <a:rPr lang="ja-JP" altLang="en-US" sz="1200"/>
              <a:t> から</a:t>
            </a:r>
            <a:r>
              <a:rPr kumimoji="1" lang="ja-JP" altLang="en-US" sz="1200"/>
              <a:t>気温，人感センサの情報を</a:t>
            </a:r>
            <a:r>
              <a:rPr kumimoji="1" lang="en-US" altLang="ja-JP" sz="1200"/>
              <a:t>5</a:t>
            </a:r>
            <a:r>
              <a:rPr kumimoji="1" lang="ja-JP" altLang="en-US" sz="1200"/>
              <a:t>分おきに取得</a:t>
            </a:r>
          </a:p>
        </p:txBody>
      </p:sp>
      <p:sp>
        <p:nvSpPr>
          <p:cNvPr id="7" name="テキスト ボックス 6">
            <a:extLst>
              <a:ext uri="{FF2B5EF4-FFF2-40B4-BE49-F238E27FC236}">
                <a16:creationId xmlns:a16="http://schemas.microsoft.com/office/drawing/2014/main" id="{A0CB664F-7801-5442-4627-23AC2625DBA0}"/>
              </a:ext>
            </a:extLst>
          </p:cNvPr>
          <p:cNvSpPr txBox="1"/>
          <p:nvPr/>
        </p:nvSpPr>
        <p:spPr>
          <a:xfrm>
            <a:off x="2025667" y="5418504"/>
            <a:ext cx="3344292" cy="646331"/>
          </a:xfrm>
          <a:prstGeom prst="rect">
            <a:avLst/>
          </a:prstGeom>
          <a:noFill/>
        </p:spPr>
        <p:txBody>
          <a:bodyPr wrap="square" rtlCol="0">
            <a:spAutoFit/>
          </a:bodyPr>
          <a:lstStyle/>
          <a:p>
            <a:r>
              <a:rPr kumimoji="1" lang="en-US" altLang="ja-JP" sz="1200"/>
              <a:t>Remo 3</a:t>
            </a:r>
            <a:r>
              <a:rPr lang="ja-JP" altLang="en-US" sz="1200"/>
              <a:t> を通じてエアコンを稼働させる</a:t>
            </a:r>
            <a:endParaRPr lang="en-US" altLang="ja-JP" sz="1200"/>
          </a:p>
          <a:p>
            <a:r>
              <a:rPr kumimoji="1" lang="en-US" altLang="ja-JP" sz="1200"/>
              <a:t>(31</a:t>
            </a:r>
            <a:r>
              <a:rPr kumimoji="1" lang="ja-JP" altLang="en-US" sz="1200"/>
              <a:t>℃以上 かつ 人感センサ反応ありの場合</a:t>
            </a:r>
            <a:endParaRPr kumimoji="1" lang="en-US" altLang="ja-JP" sz="1200"/>
          </a:p>
          <a:p>
            <a:r>
              <a:rPr kumimoji="1" lang="ja-JP" altLang="en-US" sz="1200"/>
              <a:t>もしくは，ユーザからの操作に応じて</a:t>
            </a:r>
            <a:r>
              <a:rPr kumimoji="1" lang="en-US" altLang="ja-JP" sz="1200"/>
              <a:t>)</a:t>
            </a:r>
            <a:endParaRPr kumimoji="1" lang="ja-JP" altLang="en-US" sz="1200"/>
          </a:p>
        </p:txBody>
      </p:sp>
      <p:sp>
        <p:nvSpPr>
          <p:cNvPr id="8" name="矢印: 右 7">
            <a:extLst>
              <a:ext uri="{FF2B5EF4-FFF2-40B4-BE49-F238E27FC236}">
                <a16:creationId xmlns:a16="http://schemas.microsoft.com/office/drawing/2014/main" id="{EA6ACD99-D166-F791-9363-4C8B6D6D7C60}"/>
              </a:ext>
            </a:extLst>
          </p:cNvPr>
          <p:cNvSpPr/>
          <p:nvPr/>
        </p:nvSpPr>
        <p:spPr>
          <a:xfrm rot="10800000" flipH="1">
            <a:off x="7462825" y="4874260"/>
            <a:ext cx="1084316"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49E6BCA-A314-FA96-0B33-9AA192D75F92}"/>
              </a:ext>
            </a:extLst>
          </p:cNvPr>
          <p:cNvSpPr txBox="1"/>
          <p:nvPr/>
        </p:nvSpPr>
        <p:spPr>
          <a:xfrm>
            <a:off x="6592941" y="5236583"/>
            <a:ext cx="3221619" cy="646331"/>
          </a:xfrm>
          <a:prstGeom prst="rect">
            <a:avLst/>
          </a:prstGeom>
          <a:noFill/>
        </p:spPr>
        <p:txBody>
          <a:bodyPr wrap="square" rtlCol="0">
            <a:spAutoFit/>
          </a:bodyPr>
          <a:lstStyle/>
          <a:p>
            <a:r>
              <a:rPr lang="en-US" altLang="ja-JP" sz="1200"/>
              <a:t>28</a:t>
            </a:r>
            <a:r>
              <a:rPr lang="ja-JP" altLang="en-US" sz="1200"/>
              <a:t>℃以上</a:t>
            </a:r>
            <a:r>
              <a:rPr lang="en-US" altLang="ja-JP" sz="1200"/>
              <a:t>31</a:t>
            </a:r>
            <a:r>
              <a:rPr lang="ja-JP" altLang="en-US" sz="1200"/>
              <a:t>℃未満の場合は熱中症の危険があること，</a:t>
            </a:r>
            <a:r>
              <a:rPr lang="en-US" altLang="ja-JP" sz="1200"/>
              <a:t>31</a:t>
            </a:r>
            <a:r>
              <a:rPr lang="ja-JP" altLang="en-US" sz="1200"/>
              <a:t>℃以上の場合はエアコンを稼働させたことを通知させるよう指示</a:t>
            </a:r>
            <a:endParaRPr kumimoji="1" lang="ja-JP" altLang="en-US" sz="1200"/>
          </a:p>
        </p:txBody>
      </p:sp>
      <p:sp>
        <p:nvSpPr>
          <p:cNvPr id="10" name="矢印: 右 9">
            <a:extLst>
              <a:ext uri="{FF2B5EF4-FFF2-40B4-BE49-F238E27FC236}">
                <a16:creationId xmlns:a16="http://schemas.microsoft.com/office/drawing/2014/main" id="{DEFB4D5F-5F46-56EF-9711-87FEA96786A9}"/>
              </a:ext>
            </a:extLst>
          </p:cNvPr>
          <p:cNvSpPr/>
          <p:nvPr/>
        </p:nvSpPr>
        <p:spPr>
          <a:xfrm rot="2255155" flipH="1">
            <a:off x="7886214" y="3279449"/>
            <a:ext cx="1084316"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75B510F-E140-26DA-79DE-50A28A165552}"/>
              </a:ext>
            </a:extLst>
          </p:cNvPr>
          <p:cNvSpPr txBox="1"/>
          <p:nvPr/>
        </p:nvSpPr>
        <p:spPr>
          <a:xfrm>
            <a:off x="6925023" y="3312816"/>
            <a:ext cx="1622118" cy="276999"/>
          </a:xfrm>
          <a:prstGeom prst="rect">
            <a:avLst/>
          </a:prstGeom>
          <a:noFill/>
        </p:spPr>
        <p:txBody>
          <a:bodyPr wrap="square" rtlCol="0">
            <a:spAutoFit/>
          </a:bodyPr>
          <a:lstStyle/>
          <a:p>
            <a:r>
              <a:rPr kumimoji="1" lang="ja-JP" altLang="en-US" sz="1200"/>
              <a:t>指示通りに通知する</a:t>
            </a:r>
          </a:p>
        </p:txBody>
      </p:sp>
      <p:sp>
        <p:nvSpPr>
          <p:cNvPr id="12" name="矢印: 右 11">
            <a:extLst>
              <a:ext uri="{FF2B5EF4-FFF2-40B4-BE49-F238E27FC236}">
                <a16:creationId xmlns:a16="http://schemas.microsoft.com/office/drawing/2014/main" id="{D0AD6773-2798-0317-44EA-FA0D70DA569A}"/>
              </a:ext>
            </a:extLst>
          </p:cNvPr>
          <p:cNvSpPr/>
          <p:nvPr/>
        </p:nvSpPr>
        <p:spPr>
          <a:xfrm rot="13063149" flipH="1">
            <a:off x="8225604" y="2924590"/>
            <a:ext cx="1084316"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1177EF-B5B6-5C5F-829C-509BCF8E7FD6}"/>
              </a:ext>
            </a:extLst>
          </p:cNvPr>
          <p:cNvSpPr txBox="1"/>
          <p:nvPr/>
        </p:nvSpPr>
        <p:spPr>
          <a:xfrm>
            <a:off x="8547141" y="2452655"/>
            <a:ext cx="2330581" cy="461665"/>
          </a:xfrm>
          <a:prstGeom prst="rect">
            <a:avLst/>
          </a:prstGeom>
          <a:noFill/>
        </p:spPr>
        <p:txBody>
          <a:bodyPr wrap="square" rtlCol="0">
            <a:spAutoFit/>
          </a:bodyPr>
          <a:lstStyle/>
          <a:p>
            <a:r>
              <a:rPr kumimoji="1" lang="en-US" altLang="ja-JP" sz="1200"/>
              <a:t>LINE</a:t>
            </a:r>
            <a:r>
              <a:rPr kumimoji="1" lang="ja-JP" altLang="en-US" sz="1200"/>
              <a:t>公式アカウントからエアコンを操作</a:t>
            </a:r>
          </a:p>
        </p:txBody>
      </p:sp>
      <p:sp>
        <p:nvSpPr>
          <p:cNvPr id="14" name="矢印: 右 13">
            <a:extLst>
              <a:ext uri="{FF2B5EF4-FFF2-40B4-BE49-F238E27FC236}">
                <a16:creationId xmlns:a16="http://schemas.microsoft.com/office/drawing/2014/main" id="{FF47ADAB-66F5-28D8-F475-7CCA0DC402C1}"/>
              </a:ext>
            </a:extLst>
          </p:cNvPr>
          <p:cNvSpPr/>
          <p:nvPr/>
        </p:nvSpPr>
        <p:spPr>
          <a:xfrm flipH="1">
            <a:off x="7462825" y="4336006"/>
            <a:ext cx="1084316" cy="223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424339A-01D9-96AD-A3CC-587B39E3CB49}"/>
              </a:ext>
            </a:extLst>
          </p:cNvPr>
          <p:cNvSpPr txBox="1"/>
          <p:nvPr/>
        </p:nvSpPr>
        <p:spPr>
          <a:xfrm>
            <a:off x="7131094" y="4066699"/>
            <a:ext cx="2036648" cy="276999"/>
          </a:xfrm>
          <a:prstGeom prst="rect">
            <a:avLst/>
          </a:prstGeom>
          <a:noFill/>
        </p:spPr>
        <p:txBody>
          <a:bodyPr wrap="square" rtlCol="0">
            <a:spAutoFit/>
          </a:bodyPr>
          <a:lstStyle/>
          <a:p>
            <a:r>
              <a:rPr kumimoji="1" lang="ja-JP" altLang="en-US" sz="1200"/>
              <a:t>メッセージの内容を伝える</a:t>
            </a:r>
          </a:p>
        </p:txBody>
      </p:sp>
    </p:spTree>
    <p:extLst>
      <p:ext uri="{BB962C8B-B14F-4D97-AF65-F5344CB8AC3E}">
        <p14:creationId xmlns:p14="http://schemas.microsoft.com/office/powerpoint/2010/main" val="4163155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4D9052-A0F8-BD28-D1AC-E41BA105B3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EB4420-F44F-DC8D-5B9C-3C53CF6B8EB3}"/>
              </a:ext>
            </a:extLst>
          </p:cNvPr>
          <p:cNvSpPr>
            <a:spLocks noGrp="1"/>
          </p:cNvSpPr>
          <p:nvPr>
            <p:ph type="ctrTitle"/>
          </p:nvPr>
        </p:nvSpPr>
        <p:spPr>
          <a:xfrm>
            <a:off x="1097280" y="758952"/>
            <a:ext cx="10058400" cy="3566160"/>
          </a:xfrm>
        </p:spPr>
        <p:txBody>
          <a:bodyPr>
            <a:normAutofit/>
          </a:bodyPr>
          <a:lstStyle/>
          <a:p>
            <a:r>
              <a:rPr lang="en-US" altLang="ja-JP">
                <a:latin typeface="ＭＳ Ｐゴシック" panose="020B0600070205080204" pitchFamily="50" charset="-128"/>
                <a:ea typeface="ＭＳ Ｐゴシック" panose="020B0600070205080204" pitchFamily="50" charset="-128"/>
              </a:rPr>
              <a:t>1.</a:t>
            </a:r>
            <a:r>
              <a:rPr lang="en-US" altLang="ja-JP"/>
              <a:t> </a:t>
            </a:r>
            <a:r>
              <a:rPr lang="ja-JP" altLang="en-US"/>
              <a:t>作成物</a:t>
            </a:r>
            <a:r>
              <a:rPr kumimoji="1" lang="en-US" altLang="ja-JP"/>
              <a:t> </a:t>
            </a:r>
            <a:endParaRPr kumimoji="1" lang="ja-JP" altLang="en-US"/>
          </a:p>
        </p:txBody>
      </p:sp>
      <p:cxnSp>
        <p:nvCxnSpPr>
          <p:cNvPr id="16"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8"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4" name="スライド番号プレースホルダー 3">
            <a:extLst>
              <a:ext uri="{FF2B5EF4-FFF2-40B4-BE49-F238E27FC236}">
                <a16:creationId xmlns:a16="http://schemas.microsoft.com/office/drawing/2014/main" id="{509D886F-2F5B-2742-627A-B46177FADAD0}"/>
              </a:ext>
            </a:extLst>
          </p:cNvPr>
          <p:cNvSpPr>
            <a:spLocks noGrp="1"/>
          </p:cNvSpPr>
          <p:nvPr>
            <p:ph type="sldNum" sz="quarter" idx="12"/>
          </p:nvPr>
        </p:nvSpPr>
        <p:spPr>
          <a:xfrm>
            <a:off x="9900458" y="6459785"/>
            <a:ext cx="1312025" cy="365125"/>
          </a:xfrm>
        </p:spPr>
        <p:txBody>
          <a:bodyPr>
            <a:normAutofit/>
          </a:bodyPr>
          <a:lstStyle/>
          <a:p>
            <a:pPr>
              <a:spcAft>
                <a:spcPts val="600"/>
              </a:spcAft>
            </a:pPr>
            <a:fld id="{148CC95F-0247-41B6-91CF-DC97C76A7088}" type="slidenum">
              <a:rPr lang="en-US" smtClean="0"/>
              <a:pPr>
                <a:spcAft>
                  <a:spcPts val="600"/>
                </a:spcAft>
              </a:pPr>
              <a:t>2</a:t>
            </a:fld>
            <a:endParaRPr lang="en-US"/>
          </a:p>
        </p:txBody>
      </p:sp>
    </p:spTree>
    <p:extLst>
      <p:ext uri="{BB962C8B-B14F-4D97-AF65-F5344CB8AC3E}">
        <p14:creationId xmlns:p14="http://schemas.microsoft.com/office/powerpoint/2010/main" val="1940052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D1F30-15C4-5346-BBCC-5AC7513FFF8D}"/>
              </a:ext>
            </a:extLst>
          </p:cNvPr>
          <p:cNvSpPr>
            <a:spLocks noGrp="1"/>
          </p:cNvSpPr>
          <p:nvPr>
            <p:ph type="title"/>
          </p:nvPr>
        </p:nvSpPr>
        <p:spPr/>
        <p:txBody>
          <a:bodyPr/>
          <a:lstStyle/>
          <a:p>
            <a:r>
              <a:rPr kumimoji="1" lang="ja-JP" altLang="en-US"/>
              <a:t>必要なモジュール</a:t>
            </a:r>
          </a:p>
        </p:txBody>
      </p:sp>
      <p:sp>
        <p:nvSpPr>
          <p:cNvPr id="3" name="コンテンツ プレースホルダー 2">
            <a:extLst>
              <a:ext uri="{FF2B5EF4-FFF2-40B4-BE49-F238E27FC236}">
                <a16:creationId xmlns:a16="http://schemas.microsoft.com/office/drawing/2014/main" id="{2EB8E145-1DEC-805A-0168-D4FA27BBAFEC}"/>
              </a:ext>
            </a:extLst>
          </p:cNvPr>
          <p:cNvSpPr>
            <a:spLocks noGrp="1"/>
          </p:cNvSpPr>
          <p:nvPr>
            <p:ph idx="1"/>
          </p:nvPr>
        </p:nvSpPr>
        <p:spPr>
          <a:xfrm>
            <a:off x="1066800" y="2224729"/>
            <a:ext cx="10058400" cy="4023360"/>
          </a:xfrm>
        </p:spPr>
        <p:txBody>
          <a:bodyPr/>
          <a:lstStyle/>
          <a:p>
            <a:pPr marL="742950" lvl="1" indent="-285750" algn="l">
              <a:buFont typeface="Symbol" panose="05050102010706020507" pitchFamily="18" charset="2"/>
              <a:buChar char=""/>
            </a:pPr>
            <a:r>
              <a:rPr lang="ja-JP" altLang="ja-JP" sz="2000" kern="100">
                <a:effectLst/>
                <a:latin typeface="ＭＳ Ｐゴシック" panose="020B0600070205080204" pitchFamily="50" charset="-128"/>
                <a:ea typeface="ＭＳ Ｐゴシック" panose="020B0600070205080204" pitchFamily="50" charset="-128"/>
              </a:rPr>
              <a:t>スプレッドシート管理用プログラム </a:t>
            </a:r>
            <a:endParaRPr lang="en-US" altLang="ja-JP" sz="2000" kern="100">
              <a:effectLst/>
              <a:latin typeface="ＭＳ Ｐゴシック" panose="020B0600070205080204" pitchFamily="50" charset="-128"/>
              <a:ea typeface="ＭＳ Ｐゴシック" panose="020B0600070205080204" pitchFamily="50" charset="-128"/>
            </a:endParaRPr>
          </a:p>
          <a:p>
            <a:pPr marL="742950" lvl="1" indent="-285750" algn="l">
              <a:buFont typeface="Symbol" panose="05050102010706020507" pitchFamily="18" charset="2"/>
              <a:buChar char=""/>
            </a:pPr>
            <a:endParaRPr lang="ja-JP" altLang="ja-JP" sz="2000" kern="100">
              <a:effectLst/>
              <a:latin typeface="ＭＳ Ｐゴシック" panose="020B0600070205080204" pitchFamily="50" charset="-128"/>
              <a:ea typeface="ＭＳ Ｐゴシック" panose="020B0600070205080204" pitchFamily="50" charset="-128"/>
            </a:endParaRPr>
          </a:p>
          <a:p>
            <a:pPr marL="742950" lvl="1" indent="-285750" algn="l">
              <a:buFont typeface="Symbol" panose="05050102010706020507" pitchFamily="18" charset="2"/>
              <a:buChar char=""/>
            </a:pPr>
            <a:r>
              <a:rPr lang="en-US" altLang="ja-JP" sz="2000" kern="100">
                <a:effectLst/>
                <a:latin typeface="ＭＳ Ｐゴシック" panose="020B0600070205080204" pitchFamily="50" charset="-128"/>
                <a:ea typeface="ＭＳ Ｐゴシック" panose="020B0600070205080204" pitchFamily="50" charset="-128"/>
              </a:rPr>
              <a:t>Remo3</a:t>
            </a:r>
            <a:r>
              <a:rPr lang="ja-JP" altLang="ja-JP" sz="2000" kern="100">
                <a:effectLst/>
                <a:latin typeface="ＭＳ Ｐゴシック" panose="020B0600070205080204" pitchFamily="50" charset="-128"/>
                <a:ea typeface="ＭＳ Ｐゴシック" panose="020B0600070205080204" pitchFamily="50" charset="-128"/>
              </a:rPr>
              <a:t>からのデータ取得用プログラム</a:t>
            </a:r>
            <a:endParaRPr lang="en-US" altLang="ja-JP" sz="2000" kern="100">
              <a:effectLst/>
              <a:latin typeface="ＭＳ Ｐゴシック" panose="020B0600070205080204" pitchFamily="50" charset="-128"/>
              <a:ea typeface="ＭＳ Ｐゴシック" panose="020B0600070205080204" pitchFamily="50" charset="-128"/>
            </a:endParaRPr>
          </a:p>
          <a:p>
            <a:pPr marL="742950" lvl="1" indent="-285750" algn="l">
              <a:buFont typeface="Symbol" panose="05050102010706020507" pitchFamily="18" charset="2"/>
              <a:buChar char=""/>
            </a:pPr>
            <a:endParaRPr lang="ja-JP" altLang="ja-JP" sz="2000" kern="100">
              <a:effectLst/>
              <a:latin typeface="ＭＳ Ｐゴシック" panose="020B0600070205080204" pitchFamily="50" charset="-128"/>
              <a:ea typeface="ＭＳ Ｐゴシック" panose="020B0600070205080204" pitchFamily="50" charset="-128"/>
            </a:endParaRPr>
          </a:p>
          <a:p>
            <a:pPr marL="742950" lvl="1" indent="-285750" algn="l">
              <a:buFont typeface="Symbol" panose="05050102010706020507" pitchFamily="18" charset="2"/>
              <a:buChar char=""/>
            </a:pPr>
            <a:r>
              <a:rPr lang="ja-JP" altLang="ja-JP" sz="2000" kern="100">
                <a:effectLst/>
                <a:latin typeface="ＭＳ Ｐゴシック" panose="020B0600070205080204" pitchFamily="50" charset="-128"/>
                <a:ea typeface="ＭＳ Ｐゴシック" panose="020B0600070205080204" pitchFamily="50" charset="-128"/>
              </a:rPr>
              <a:t>センサデータ管理用プログラム</a:t>
            </a:r>
            <a:r>
              <a:rPr lang="en-US" altLang="ja-JP" sz="2000" kern="100">
                <a:effectLst/>
                <a:latin typeface="ＭＳ Ｐゴシック" panose="020B0600070205080204" pitchFamily="50" charset="-128"/>
                <a:ea typeface="ＭＳ Ｐゴシック" panose="020B0600070205080204" pitchFamily="50" charset="-128"/>
              </a:rPr>
              <a:t>(</a:t>
            </a:r>
            <a:r>
              <a:rPr lang="ja-JP" altLang="ja-JP" sz="2000" kern="100">
                <a:effectLst/>
                <a:latin typeface="ＭＳ Ｐゴシック" panose="020B0600070205080204" pitchFamily="50" charset="-128"/>
                <a:ea typeface="ＭＳ Ｐゴシック" panose="020B0600070205080204" pitchFamily="50" charset="-128"/>
              </a:rPr>
              <a:t>室内の温度、人感センサ</a:t>
            </a:r>
            <a:r>
              <a:rPr lang="en-US" altLang="ja-JP" sz="2000" kern="100">
                <a:effectLst/>
                <a:latin typeface="ＭＳ Ｐゴシック" panose="020B0600070205080204" pitchFamily="50" charset="-128"/>
                <a:ea typeface="ＭＳ Ｐゴシック" panose="020B0600070205080204" pitchFamily="50" charset="-128"/>
              </a:rPr>
              <a:t>)</a:t>
            </a:r>
          </a:p>
          <a:p>
            <a:pPr marL="742950" lvl="1" indent="-285750" algn="l">
              <a:buFont typeface="Symbol" panose="05050102010706020507" pitchFamily="18" charset="2"/>
              <a:buChar char=""/>
            </a:pPr>
            <a:endParaRPr lang="ja-JP" altLang="ja-JP" sz="2000" kern="100">
              <a:effectLst/>
              <a:latin typeface="ＭＳ Ｐゴシック" panose="020B0600070205080204" pitchFamily="50" charset="-128"/>
              <a:ea typeface="ＭＳ Ｐゴシック" panose="020B0600070205080204" pitchFamily="50" charset="-128"/>
            </a:endParaRPr>
          </a:p>
          <a:p>
            <a:pPr marL="742950" lvl="1" indent="-285750" algn="l">
              <a:buFont typeface="Symbol" panose="05050102010706020507" pitchFamily="18" charset="2"/>
              <a:buChar char=""/>
            </a:pPr>
            <a:r>
              <a:rPr lang="ja-JP" altLang="ja-JP" sz="2000" kern="100">
                <a:effectLst/>
                <a:latin typeface="ＭＳ Ｐゴシック" panose="020B0600070205080204" pitchFamily="50" charset="-128"/>
                <a:ea typeface="ＭＳ Ｐゴシック" panose="020B0600070205080204" pitchFamily="50" charset="-128"/>
              </a:rPr>
              <a:t>エアコン操作用プログラム</a:t>
            </a:r>
            <a:r>
              <a:rPr lang="en-US" altLang="ja-JP" sz="2000" kern="100">
                <a:effectLst/>
                <a:latin typeface="ＭＳ Ｐゴシック" panose="020B0600070205080204" pitchFamily="50" charset="-128"/>
                <a:ea typeface="ＭＳ Ｐゴシック" panose="020B0600070205080204" pitchFamily="50" charset="-128"/>
              </a:rPr>
              <a:t>(</a:t>
            </a:r>
            <a:r>
              <a:rPr lang="ja-JP" altLang="ja-JP" sz="2000" kern="100">
                <a:effectLst/>
                <a:latin typeface="ＭＳ Ｐゴシック" panose="020B0600070205080204" pitchFamily="50" charset="-128"/>
                <a:ea typeface="ＭＳ Ｐゴシック" panose="020B0600070205080204" pitchFamily="50" charset="-128"/>
              </a:rPr>
              <a:t>室内の温度，人感センサに応じて操作</a:t>
            </a:r>
            <a:r>
              <a:rPr lang="en-US" altLang="ja-JP" sz="2000" kern="100">
                <a:effectLst/>
                <a:latin typeface="ＭＳ Ｐゴシック" panose="020B0600070205080204" pitchFamily="50" charset="-128"/>
                <a:ea typeface="ＭＳ Ｐゴシック" panose="020B0600070205080204" pitchFamily="50" charset="-128"/>
              </a:rPr>
              <a:t>)</a:t>
            </a:r>
          </a:p>
          <a:p>
            <a:pPr marL="742950" lvl="1" indent="-285750" algn="l">
              <a:buFont typeface="Symbol" panose="05050102010706020507" pitchFamily="18" charset="2"/>
              <a:buChar char=""/>
            </a:pPr>
            <a:endParaRPr lang="ja-JP" altLang="ja-JP" sz="2000" kern="100">
              <a:effectLst/>
              <a:latin typeface="ＭＳ Ｐゴシック" panose="020B0600070205080204" pitchFamily="50" charset="-128"/>
              <a:ea typeface="ＭＳ Ｐゴシック" panose="020B0600070205080204" pitchFamily="50" charset="-128"/>
            </a:endParaRPr>
          </a:p>
          <a:p>
            <a:pPr marL="742950" lvl="1" indent="-285750" algn="l">
              <a:buFont typeface="Symbol" panose="05050102010706020507" pitchFamily="18" charset="2"/>
              <a:buChar char=""/>
            </a:pPr>
            <a:r>
              <a:rPr lang="en-US" altLang="ja-JP" sz="2000" kern="100">
                <a:effectLst/>
                <a:latin typeface="ＭＳ Ｐゴシック" panose="020B0600070205080204" pitchFamily="50" charset="-128"/>
                <a:ea typeface="ＭＳ Ｐゴシック" panose="020B0600070205080204" pitchFamily="50" charset="-128"/>
              </a:rPr>
              <a:t>LINE</a:t>
            </a:r>
            <a:r>
              <a:rPr lang="ja-JP" altLang="ja-JP" sz="2000" kern="100">
                <a:effectLst/>
                <a:latin typeface="ＭＳ Ｐゴシック" panose="020B0600070205080204" pitchFamily="50" charset="-128"/>
                <a:ea typeface="ＭＳ Ｐゴシック" panose="020B0600070205080204" pitchFamily="50" charset="-128"/>
              </a:rPr>
              <a:t>操作用プログラム</a:t>
            </a:r>
            <a:r>
              <a:rPr lang="en-US" altLang="ja-JP" sz="2000" kern="100">
                <a:effectLst/>
                <a:latin typeface="ＭＳ Ｐゴシック" panose="020B0600070205080204" pitchFamily="50" charset="-128"/>
                <a:ea typeface="ＭＳ Ｐゴシック" panose="020B0600070205080204" pitchFamily="50" charset="-128"/>
              </a:rPr>
              <a:t>(</a:t>
            </a:r>
            <a:r>
              <a:rPr lang="ja-JP" altLang="ja-JP" sz="2000" kern="100">
                <a:effectLst/>
                <a:latin typeface="ＭＳ Ｐゴシック" panose="020B0600070205080204" pitchFamily="50" charset="-128"/>
                <a:ea typeface="ＭＳ Ｐゴシック" panose="020B0600070205080204" pitchFamily="50" charset="-128"/>
              </a:rPr>
              <a:t>熱中症の危険性があること，エアコンをつけたことを知らせる</a:t>
            </a:r>
            <a:r>
              <a:rPr lang="en-US" altLang="ja-JP" sz="2000" kern="100">
                <a:effectLst/>
                <a:latin typeface="ＭＳ Ｐゴシック" panose="020B0600070205080204" pitchFamily="50" charset="-128"/>
                <a:ea typeface="ＭＳ Ｐゴシック" panose="020B0600070205080204" pitchFamily="50" charset="-128"/>
              </a:rPr>
              <a:t>, LINE</a:t>
            </a:r>
            <a:r>
              <a:rPr lang="ja-JP" altLang="ja-JP" sz="2000" kern="100">
                <a:effectLst/>
                <a:latin typeface="ＭＳ Ｐゴシック" panose="020B0600070205080204" pitchFamily="50" charset="-128"/>
                <a:ea typeface="ＭＳ Ｐゴシック" panose="020B0600070205080204" pitchFamily="50" charset="-128"/>
              </a:rPr>
              <a:t>から電源</a:t>
            </a:r>
            <a:r>
              <a:rPr lang="en-US" altLang="ja-JP" sz="2000" kern="100">
                <a:effectLst/>
                <a:latin typeface="ＭＳ Ｐゴシック" panose="020B0600070205080204" pitchFamily="50" charset="-128"/>
                <a:ea typeface="ＭＳ Ｐゴシック" panose="020B0600070205080204" pitchFamily="50" charset="-128"/>
              </a:rPr>
              <a:t>ON/OFF</a:t>
            </a:r>
            <a:r>
              <a:rPr lang="ja-JP" altLang="ja-JP" sz="2000" kern="100">
                <a:effectLst/>
                <a:latin typeface="ＭＳ Ｐゴシック" panose="020B0600070205080204" pitchFamily="50" charset="-128"/>
                <a:ea typeface="ＭＳ Ｐゴシック" panose="020B0600070205080204" pitchFamily="50" charset="-128"/>
              </a:rPr>
              <a:t>と温度の変更の操作ができる</a:t>
            </a:r>
            <a:r>
              <a:rPr lang="en-US" altLang="ja-JP" sz="2000" kern="100">
                <a:effectLst/>
                <a:latin typeface="ＭＳ Ｐゴシック" panose="020B0600070205080204" pitchFamily="50" charset="-128"/>
                <a:ea typeface="ＭＳ Ｐゴシック" panose="020B0600070205080204" pitchFamily="50" charset="-128"/>
              </a:rPr>
              <a:t>)</a:t>
            </a:r>
            <a:endParaRPr lang="ja-JP" altLang="ja-JP" sz="2000" kern="100">
              <a:effectLst/>
              <a:latin typeface="ＭＳ Ｐゴシック" panose="020B0600070205080204" pitchFamily="50" charset="-128"/>
              <a:ea typeface="ＭＳ Ｐゴシック" panose="020B0600070205080204" pitchFamily="50" charset="-128"/>
            </a:endParaRPr>
          </a:p>
          <a:p>
            <a:endParaRPr kumimoji="1" lang="ja-JP" altLang="en-US"/>
          </a:p>
        </p:txBody>
      </p:sp>
      <p:sp>
        <p:nvSpPr>
          <p:cNvPr id="4" name="スライド番号プレースホルダー 3">
            <a:extLst>
              <a:ext uri="{FF2B5EF4-FFF2-40B4-BE49-F238E27FC236}">
                <a16:creationId xmlns:a16="http://schemas.microsoft.com/office/drawing/2014/main" id="{F4D20309-40CB-0E1D-449C-E6F4BF06BB73}"/>
              </a:ext>
            </a:extLst>
          </p:cNvPr>
          <p:cNvSpPr>
            <a:spLocks noGrp="1"/>
          </p:cNvSpPr>
          <p:nvPr>
            <p:ph type="sldNum" sz="quarter" idx="12"/>
          </p:nvPr>
        </p:nvSpPr>
        <p:spPr/>
        <p:txBody>
          <a:bodyPr/>
          <a:lstStyle/>
          <a:p>
            <a:fld id="{148CC95F-0247-41B6-91CF-DC97C76A7088}" type="slidenum">
              <a:rPr lang="en-US" smtClean="0"/>
              <a:t>20</a:t>
            </a:fld>
            <a:endParaRPr lang="en-US"/>
          </a:p>
        </p:txBody>
      </p:sp>
    </p:spTree>
    <p:extLst>
      <p:ext uri="{BB962C8B-B14F-4D97-AF65-F5344CB8AC3E}">
        <p14:creationId xmlns:p14="http://schemas.microsoft.com/office/powerpoint/2010/main" val="425541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0C8488-3FF3-5947-89D0-2324EF1E053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3DB52BB-DD21-ED15-7BA2-F173F071EA55}"/>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kumimoji="1" lang="en-US" altLang="ja-JP" sz="8000">
                <a:solidFill>
                  <a:schemeClr val="tx1">
                    <a:lumMod val="85000"/>
                    <a:lumOff val="15000"/>
                  </a:schemeClr>
                </a:solidFill>
                <a:latin typeface="ＭＳ Ｐゴシック" panose="020B0600070205080204" pitchFamily="50" charset="-128"/>
                <a:ea typeface="ＭＳ Ｐゴシック" panose="020B0600070205080204" pitchFamily="50" charset="-128"/>
              </a:rPr>
              <a:t>4. </a:t>
            </a:r>
            <a:r>
              <a:rPr kumimoji="1" lang="ja-JP" altLang="en-US" sz="8000">
                <a:solidFill>
                  <a:schemeClr val="tx1">
                    <a:lumMod val="85000"/>
                    <a:lumOff val="15000"/>
                  </a:schemeClr>
                </a:solidFill>
                <a:latin typeface="ＭＳ Ｐゴシック" panose="020B0600070205080204" pitchFamily="50" charset="-128"/>
                <a:ea typeface="ＭＳ Ｐゴシック" panose="020B0600070205080204" pitchFamily="50" charset="-128"/>
              </a:rPr>
              <a:t>開発計画</a:t>
            </a: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127821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6F83F9-730E-38B2-EF6F-EAB470AFA169}"/>
              </a:ext>
            </a:extLst>
          </p:cNvPr>
          <p:cNvSpPr>
            <a:spLocks noGrp="1"/>
          </p:cNvSpPr>
          <p:nvPr>
            <p:ph type="title"/>
          </p:nvPr>
        </p:nvSpPr>
        <p:spPr/>
        <p:txBody>
          <a:bodyPr/>
          <a:lstStyle/>
          <a:p>
            <a:r>
              <a:rPr kumimoji="1" lang="ja-JP" altLang="en-US"/>
              <a:t>開発体制</a:t>
            </a:r>
          </a:p>
        </p:txBody>
      </p:sp>
      <p:sp>
        <p:nvSpPr>
          <p:cNvPr id="3" name="コンテンツ プレースホルダー 2">
            <a:extLst>
              <a:ext uri="{FF2B5EF4-FFF2-40B4-BE49-F238E27FC236}">
                <a16:creationId xmlns:a16="http://schemas.microsoft.com/office/drawing/2014/main" id="{5B16F8C4-D3BE-5046-D828-EC10A760AFBC}"/>
              </a:ext>
            </a:extLst>
          </p:cNvPr>
          <p:cNvSpPr>
            <a:spLocks noGrp="1"/>
          </p:cNvSpPr>
          <p:nvPr>
            <p:ph idx="1"/>
          </p:nvPr>
        </p:nvSpPr>
        <p:spPr/>
        <p:txBody>
          <a:bodyPr/>
          <a:lstStyle/>
          <a:p>
            <a:r>
              <a:rPr kumimoji="1" lang="ja-JP" altLang="en-US" sz="2800">
                <a:latin typeface="+mn-ea"/>
              </a:rPr>
              <a:t>藤原浩之 </a:t>
            </a:r>
            <a:r>
              <a:rPr kumimoji="1" lang="en-US" altLang="ja-JP" sz="2800">
                <a:latin typeface="+mn-ea"/>
              </a:rPr>
              <a:t>(</a:t>
            </a:r>
            <a:r>
              <a:rPr kumimoji="1" lang="ja-JP" altLang="en-US" sz="2800">
                <a:latin typeface="+mn-ea"/>
              </a:rPr>
              <a:t>リーダー，実装</a:t>
            </a:r>
            <a:r>
              <a:rPr kumimoji="1" lang="en-US" altLang="ja-JP" sz="2800">
                <a:latin typeface="+mn-ea"/>
              </a:rPr>
              <a:t>)</a:t>
            </a:r>
          </a:p>
          <a:p>
            <a:r>
              <a:rPr kumimoji="1" lang="ja-JP" altLang="en-US" sz="2800">
                <a:latin typeface="+mn-ea"/>
              </a:rPr>
              <a:t>日比翔梧 </a:t>
            </a:r>
            <a:r>
              <a:rPr kumimoji="1" lang="en-US" altLang="ja-JP" sz="2800">
                <a:latin typeface="+mn-ea"/>
              </a:rPr>
              <a:t>(</a:t>
            </a:r>
            <a:r>
              <a:rPr kumimoji="1" lang="ja-JP" altLang="en-US" sz="2800">
                <a:latin typeface="+mn-ea"/>
              </a:rPr>
              <a:t>設計，実装</a:t>
            </a:r>
            <a:r>
              <a:rPr kumimoji="1" lang="en-US" altLang="ja-JP" sz="2800">
                <a:latin typeface="+mn-ea"/>
              </a:rPr>
              <a:t>)</a:t>
            </a:r>
            <a:r>
              <a:rPr kumimoji="1" lang="ja-JP" altLang="en-US" sz="2800">
                <a:latin typeface="+mn-ea"/>
              </a:rPr>
              <a:t> </a:t>
            </a:r>
            <a:endParaRPr kumimoji="1" lang="en-US" altLang="ja-JP" sz="2800">
              <a:latin typeface="+mn-ea"/>
            </a:endParaRPr>
          </a:p>
          <a:p>
            <a:r>
              <a:rPr kumimoji="1" lang="ja-JP" altLang="en-US" sz="2800">
                <a:latin typeface="+mn-ea"/>
              </a:rPr>
              <a:t>岡本紗輝 </a:t>
            </a:r>
            <a:r>
              <a:rPr kumimoji="1" lang="en-US" altLang="ja-JP" sz="2800">
                <a:latin typeface="+mn-ea"/>
              </a:rPr>
              <a:t>(</a:t>
            </a:r>
            <a:r>
              <a:rPr kumimoji="1" lang="ja-JP" altLang="en-US" sz="2800">
                <a:latin typeface="+mn-ea"/>
              </a:rPr>
              <a:t>資料，実装</a:t>
            </a:r>
            <a:r>
              <a:rPr kumimoji="1" lang="en-US" altLang="ja-JP" sz="2800">
                <a:latin typeface="+mn-ea"/>
              </a:rPr>
              <a:t>)</a:t>
            </a:r>
            <a:endParaRPr kumimoji="1" lang="ja-JP" altLang="en-US" sz="2800">
              <a:latin typeface="+mn-ea"/>
            </a:endParaRPr>
          </a:p>
          <a:p>
            <a:r>
              <a:rPr kumimoji="1" lang="ja-JP" altLang="en-US" sz="2800">
                <a:latin typeface="+mn-ea"/>
              </a:rPr>
              <a:t>内藤一真 </a:t>
            </a:r>
            <a:r>
              <a:rPr kumimoji="1" lang="en-US" altLang="ja-JP" sz="2800">
                <a:latin typeface="+mn-ea"/>
              </a:rPr>
              <a:t>(</a:t>
            </a:r>
            <a:r>
              <a:rPr kumimoji="1" lang="ja-JP" altLang="en-US" sz="2800">
                <a:latin typeface="+mn-ea"/>
              </a:rPr>
              <a:t>実装</a:t>
            </a:r>
            <a:r>
              <a:rPr kumimoji="1" lang="en-US" altLang="ja-JP" sz="2800">
                <a:latin typeface="+mn-ea"/>
              </a:rPr>
              <a:t>)</a:t>
            </a:r>
            <a:endParaRPr kumimoji="1" lang="ja-JP" altLang="en-US" sz="2800">
              <a:latin typeface="+mn-ea"/>
            </a:endParaRPr>
          </a:p>
          <a:p>
            <a:endParaRPr kumimoji="1" lang="ja-JP" altLang="en-US" sz="2800"/>
          </a:p>
        </p:txBody>
      </p:sp>
      <p:sp>
        <p:nvSpPr>
          <p:cNvPr id="4" name="スライド番号プレースホルダー 3">
            <a:extLst>
              <a:ext uri="{FF2B5EF4-FFF2-40B4-BE49-F238E27FC236}">
                <a16:creationId xmlns:a16="http://schemas.microsoft.com/office/drawing/2014/main" id="{B1D592AF-3493-CF17-5C0B-495DFCDA371C}"/>
              </a:ext>
            </a:extLst>
          </p:cNvPr>
          <p:cNvSpPr>
            <a:spLocks noGrp="1"/>
          </p:cNvSpPr>
          <p:nvPr>
            <p:ph type="sldNum" sz="quarter" idx="12"/>
          </p:nvPr>
        </p:nvSpPr>
        <p:spPr/>
        <p:txBody>
          <a:bodyPr/>
          <a:lstStyle/>
          <a:p>
            <a:fld id="{148CC95F-0247-41B6-91CF-DC97C76A7088}" type="slidenum">
              <a:rPr lang="en-US" smtClean="0"/>
              <a:t>22</a:t>
            </a:fld>
            <a:endParaRPr lang="en-US"/>
          </a:p>
        </p:txBody>
      </p:sp>
    </p:spTree>
    <p:extLst>
      <p:ext uri="{BB962C8B-B14F-4D97-AF65-F5344CB8AC3E}">
        <p14:creationId xmlns:p14="http://schemas.microsoft.com/office/powerpoint/2010/main" val="2906369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384A1C-7009-09D5-3488-75B562787477}"/>
              </a:ext>
            </a:extLst>
          </p:cNvPr>
          <p:cNvSpPr>
            <a:spLocks noGrp="1"/>
          </p:cNvSpPr>
          <p:nvPr>
            <p:ph type="title"/>
          </p:nvPr>
        </p:nvSpPr>
        <p:spPr/>
        <p:txBody>
          <a:bodyPr/>
          <a:lstStyle/>
          <a:p>
            <a:r>
              <a:rPr kumimoji="1" lang="ja-JP" altLang="en-US"/>
              <a:t>開発</a:t>
            </a:r>
            <a:r>
              <a:rPr lang="ja-JP" altLang="en-US"/>
              <a:t>経過</a:t>
            </a:r>
            <a:endParaRPr kumimoji="1" lang="ja-JP" altLang="en-US"/>
          </a:p>
        </p:txBody>
      </p:sp>
      <p:graphicFrame>
        <p:nvGraphicFramePr>
          <p:cNvPr id="4" name="コンテンツ プレースホルダー 3">
            <a:extLst>
              <a:ext uri="{FF2B5EF4-FFF2-40B4-BE49-F238E27FC236}">
                <a16:creationId xmlns:a16="http://schemas.microsoft.com/office/drawing/2014/main" id="{40A86375-9BC2-9618-F71A-6D7837A7FADF}"/>
              </a:ext>
            </a:extLst>
          </p:cNvPr>
          <p:cNvGraphicFramePr>
            <a:graphicFrameLocks noGrp="1"/>
          </p:cNvGraphicFramePr>
          <p:nvPr>
            <p:ph idx="1"/>
            <p:extLst>
              <p:ext uri="{D42A27DB-BD31-4B8C-83A1-F6EECF244321}">
                <p14:modId xmlns:p14="http://schemas.microsoft.com/office/powerpoint/2010/main" val="1308795503"/>
              </p:ext>
            </p:extLst>
          </p:nvPr>
        </p:nvGraphicFramePr>
        <p:xfrm>
          <a:off x="517524" y="1968125"/>
          <a:ext cx="11156951" cy="4260894"/>
        </p:xfrm>
        <a:graphic>
          <a:graphicData uri="http://schemas.openxmlformats.org/drawingml/2006/table">
            <a:tbl>
              <a:tblPr firstRow="1" bandRow="1">
                <a:tableStyleId>{5C22544A-7EE6-4342-B048-85BDC9FD1C3A}</a:tableStyleId>
              </a:tblPr>
              <a:tblGrid>
                <a:gridCol w="2294218">
                  <a:extLst>
                    <a:ext uri="{9D8B030D-6E8A-4147-A177-3AD203B41FA5}">
                      <a16:colId xmlns:a16="http://schemas.microsoft.com/office/drawing/2014/main" val="1625351697"/>
                    </a:ext>
                  </a:extLst>
                </a:gridCol>
                <a:gridCol w="738561">
                  <a:extLst>
                    <a:ext uri="{9D8B030D-6E8A-4147-A177-3AD203B41FA5}">
                      <a16:colId xmlns:a16="http://schemas.microsoft.com/office/drawing/2014/main" val="4036166018"/>
                    </a:ext>
                  </a:extLst>
                </a:gridCol>
                <a:gridCol w="1160596">
                  <a:extLst>
                    <a:ext uri="{9D8B030D-6E8A-4147-A177-3AD203B41FA5}">
                      <a16:colId xmlns:a16="http://schemas.microsoft.com/office/drawing/2014/main" val="4134781181"/>
                    </a:ext>
                  </a:extLst>
                </a:gridCol>
                <a:gridCol w="1160596">
                  <a:extLst>
                    <a:ext uri="{9D8B030D-6E8A-4147-A177-3AD203B41FA5}">
                      <a16:colId xmlns:a16="http://schemas.microsoft.com/office/drawing/2014/main" val="1714391081"/>
                    </a:ext>
                  </a:extLst>
                </a:gridCol>
                <a:gridCol w="1160596">
                  <a:extLst>
                    <a:ext uri="{9D8B030D-6E8A-4147-A177-3AD203B41FA5}">
                      <a16:colId xmlns:a16="http://schemas.microsoft.com/office/drawing/2014/main" val="2538326067"/>
                    </a:ext>
                  </a:extLst>
                </a:gridCol>
                <a:gridCol w="1160596">
                  <a:extLst>
                    <a:ext uri="{9D8B030D-6E8A-4147-A177-3AD203B41FA5}">
                      <a16:colId xmlns:a16="http://schemas.microsoft.com/office/drawing/2014/main" val="3002031149"/>
                    </a:ext>
                  </a:extLst>
                </a:gridCol>
                <a:gridCol w="1160596">
                  <a:extLst>
                    <a:ext uri="{9D8B030D-6E8A-4147-A177-3AD203B41FA5}">
                      <a16:colId xmlns:a16="http://schemas.microsoft.com/office/drawing/2014/main" val="445758628"/>
                    </a:ext>
                  </a:extLst>
                </a:gridCol>
                <a:gridCol w="1160596">
                  <a:extLst>
                    <a:ext uri="{9D8B030D-6E8A-4147-A177-3AD203B41FA5}">
                      <a16:colId xmlns:a16="http://schemas.microsoft.com/office/drawing/2014/main" val="372278600"/>
                    </a:ext>
                  </a:extLst>
                </a:gridCol>
                <a:gridCol w="1160596">
                  <a:extLst>
                    <a:ext uri="{9D8B030D-6E8A-4147-A177-3AD203B41FA5}">
                      <a16:colId xmlns:a16="http://schemas.microsoft.com/office/drawing/2014/main" val="1757169316"/>
                    </a:ext>
                  </a:extLst>
                </a:gridCol>
              </a:tblGrid>
              <a:tr h="340660">
                <a:tc>
                  <a:txBody>
                    <a:bodyPr/>
                    <a:lstStyle/>
                    <a:p>
                      <a:pPr algn="ctr"/>
                      <a:r>
                        <a:rPr kumimoji="1" lang="ja-JP" altLang="en-US" sz="1700" baseline="0">
                          <a:solidFill>
                            <a:schemeClr val="tx1"/>
                          </a:solidFill>
                        </a:rPr>
                        <a:t>タスク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ja-JP" altLang="en-US" sz="1600" b="0" i="0" baseline="0">
                          <a:solidFill>
                            <a:schemeClr val="tx1"/>
                          </a:solidFill>
                        </a:rPr>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4/23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4/30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4/30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5/7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5/7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5/14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5/14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35096356"/>
                  </a:ext>
                </a:extLst>
              </a:tr>
              <a:tr h="651729">
                <a:tc>
                  <a:txBody>
                    <a:bodyPr/>
                    <a:lstStyle/>
                    <a:p>
                      <a:pPr algn="ctr"/>
                      <a:r>
                        <a:rPr kumimoji="1" lang="en-US" altLang="ja-JP"/>
                        <a:t>Github</a:t>
                      </a:r>
                      <a:r>
                        <a:rPr kumimoji="1" lang="ja-JP" altLang="en-US"/>
                        <a:t>の操作確認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全員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026809"/>
                  </a:ext>
                </a:extLst>
              </a:tr>
              <a:tr h="651729">
                <a:tc>
                  <a:txBody>
                    <a:bodyPr/>
                    <a:lstStyle/>
                    <a:p>
                      <a:pPr algn="ctr"/>
                      <a:r>
                        <a:rPr kumimoji="1" lang="ja-JP" altLang="en-US"/>
                        <a:t>エアコン操作用プログラム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日比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5223405"/>
                  </a:ext>
                </a:extLst>
              </a:tr>
              <a:tr h="651729">
                <a:tc>
                  <a:txBody>
                    <a:bodyPr/>
                    <a:lstStyle/>
                    <a:p>
                      <a:pPr algn="ctr"/>
                      <a:r>
                        <a:rPr kumimoji="1" lang="en-US" altLang="ja-JP"/>
                        <a:t>LINE</a:t>
                      </a:r>
                      <a:r>
                        <a:rPr kumimoji="1" lang="ja-JP" altLang="en-US"/>
                        <a:t>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岡本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2210405"/>
                  </a:ext>
                </a:extLst>
              </a:tr>
              <a:tr h="651729">
                <a:tc>
                  <a:txBody>
                    <a:bodyPr/>
                    <a:lstStyle/>
                    <a:p>
                      <a:pPr algn="ctr"/>
                      <a:r>
                        <a:rPr kumimoji="1" lang="ja-JP" altLang="en-US"/>
                        <a:t>スプレッドシート</a:t>
                      </a:r>
                      <a:endParaRPr kumimoji="1" lang="en-US" altLang="ja-JP"/>
                    </a:p>
                    <a:p>
                      <a:pPr algn="ctr"/>
                      <a:r>
                        <a:rPr kumimoji="1" lang="ja-JP" altLang="en-US"/>
                        <a:t>管理用プログラム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藤原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33762"/>
                  </a:ext>
                </a:extLst>
              </a:tr>
              <a:tr h="651729">
                <a:tc>
                  <a:txBody>
                    <a:bodyPr/>
                    <a:lstStyle/>
                    <a:p>
                      <a:pPr algn="ctr"/>
                      <a:r>
                        <a:rPr kumimoji="1" lang="en-US" altLang="ja-JP"/>
                        <a:t>Remo 3</a:t>
                      </a:r>
                      <a:r>
                        <a:rPr kumimoji="1" lang="ja-JP" altLang="en-US"/>
                        <a:t>のデータ取得用プログラム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内藤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694894"/>
                  </a:ext>
                </a:extLst>
              </a:tr>
              <a:tr h="651729">
                <a:tc>
                  <a:txBody>
                    <a:bodyPr/>
                    <a:lstStyle/>
                    <a:p>
                      <a:pPr algn="ctr"/>
                      <a:r>
                        <a:rPr kumimoji="1" lang="ja-JP" altLang="en-US"/>
                        <a:t>センサデータ管理用プログラム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藤原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2070943"/>
                  </a:ext>
                </a:extLst>
              </a:tr>
            </a:tbl>
          </a:graphicData>
        </a:graphic>
      </p:graphicFrame>
      <p:sp>
        <p:nvSpPr>
          <p:cNvPr id="3" name="スライド番号プレースホルダー 2">
            <a:extLst>
              <a:ext uri="{FF2B5EF4-FFF2-40B4-BE49-F238E27FC236}">
                <a16:creationId xmlns:a16="http://schemas.microsoft.com/office/drawing/2014/main" id="{54C466D2-0136-C1BA-4D17-BDAA88E945A8}"/>
              </a:ext>
            </a:extLst>
          </p:cNvPr>
          <p:cNvSpPr>
            <a:spLocks noGrp="1"/>
          </p:cNvSpPr>
          <p:nvPr>
            <p:ph type="sldNum" sz="quarter" idx="12"/>
          </p:nvPr>
        </p:nvSpPr>
        <p:spPr/>
        <p:txBody>
          <a:bodyPr/>
          <a:lstStyle/>
          <a:p>
            <a:fld id="{148CC95F-0247-41B6-91CF-DC97C76A7088}" type="slidenum">
              <a:rPr lang="en-US" smtClean="0"/>
              <a:t>23</a:t>
            </a:fld>
            <a:endParaRPr lang="en-US"/>
          </a:p>
        </p:txBody>
      </p:sp>
    </p:spTree>
    <p:extLst>
      <p:ext uri="{BB962C8B-B14F-4D97-AF65-F5344CB8AC3E}">
        <p14:creationId xmlns:p14="http://schemas.microsoft.com/office/powerpoint/2010/main" val="263810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27F28-DDDD-B4ED-4D33-8C5FEE2ADB1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B6A259-85B4-AA15-9B7F-C680B5465E9B}"/>
              </a:ext>
            </a:extLst>
          </p:cNvPr>
          <p:cNvSpPr>
            <a:spLocks noGrp="1"/>
          </p:cNvSpPr>
          <p:nvPr>
            <p:ph type="title"/>
          </p:nvPr>
        </p:nvSpPr>
        <p:spPr/>
        <p:txBody>
          <a:bodyPr/>
          <a:lstStyle/>
          <a:p>
            <a:r>
              <a:rPr kumimoji="1" lang="ja-JP" altLang="en-US"/>
              <a:t>開発</a:t>
            </a:r>
            <a:r>
              <a:rPr lang="ja-JP" altLang="en-US"/>
              <a:t>経過</a:t>
            </a:r>
            <a:endParaRPr kumimoji="1" lang="ja-JP" altLang="en-US"/>
          </a:p>
        </p:txBody>
      </p:sp>
      <p:graphicFrame>
        <p:nvGraphicFramePr>
          <p:cNvPr id="4" name="コンテンツ プレースホルダー 3">
            <a:extLst>
              <a:ext uri="{FF2B5EF4-FFF2-40B4-BE49-F238E27FC236}">
                <a16:creationId xmlns:a16="http://schemas.microsoft.com/office/drawing/2014/main" id="{B5E8C1A4-1FA1-7E94-94A6-BE5D6801522F}"/>
              </a:ext>
            </a:extLst>
          </p:cNvPr>
          <p:cNvGraphicFramePr>
            <a:graphicFrameLocks noGrp="1"/>
          </p:cNvGraphicFramePr>
          <p:nvPr>
            <p:ph idx="1"/>
          </p:nvPr>
        </p:nvGraphicFramePr>
        <p:xfrm>
          <a:off x="520700" y="2273148"/>
          <a:ext cx="11156951" cy="3609165"/>
        </p:xfrm>
        <a:graphic>
          <a:graphicData uri="http://schemas.openxmlformats.org/drawingml/2006/table">
            <a:tbl>
              <a:tblPr firstRow="1" bandRow="1">
                <a:tableStyleId>{5C22544A-7EE6-4342-B048-85BDC9FD1C3A}</a:tableStyleId>
              </a:tblPr>
              <a:tblGrid>
                <a:gridCol w="2294218">
                  <a:extLst>
                    <a:ext uri="{9D8B030D-6E8A-4147-A177-3AD203B41FA5}">
                      <a16:colId xmlns:a16="http://schemas.microsoft.com/office/drawing/2014/main" val="1625351697"/>
                    </a:ext>
                  </a:extLst>
                </a:gridCol>
                <a:gridCol w="738561">
                  <a:extLst>
                    <a:ext uri="{9D8B030D-6E8A-4147-A177-3AD203B41FA5}">
                      <a16:colId xmlns:a16="http://schemas.microsoft.com/office/drawing/2014/main" val="4036166018"/>
                    </a:ext>
                  </a:extLst>
                </a:gridCol>
                <a:gridCol w="1160596">
                  <a:extLst>
                    <a:ext uri="{9D8B030D-6E8A-4147-A177-3AD203B41FA5}">
                      <a16:colId xmlns:a16="http://schemas.microsoft.com/office/drawing/2014/main" val="1278784686"/>
                    </a:ext>
                  </a:extLst>
                </a:gridCol>
                <a:gridCol w="1160596">
                  <a:extLst>
                    <a:ext uri="{9D8B030D-6E8A-4147-A177-3AD203B41FA5}">
                      <a16:colId xmlns:a16="http://schemas.microsoft.com/office/drawing/2014/main" val="1714391081"/>
                    </a:ext>
                  </a:extLst>
                </a:gridCol>
                <a:gridCol w="1160596">
                  <a:extLst>
                    <a:ext uri="{9D8B030D-6E8A-4147-A177-3AD203B41FA5}">
                      <a16:colId xmlns:a16="http://schemas.microsoft.com/office/drawing/2014/main" val="2538326067"/>
                    </a:ext>
                  </a:extLst>
                </a:gridCol>
                <a:gridCol w="1160596">
                  <a:extLst>
                    <a:ext uri="{9D8B030D-6E8A-4147-A177-3AD203B41FA5}">
                      <a16:colId xmlns:a16="http://schemas.microsoft.com/office/drawing/2014/main" val="3002031149"/>
                    </a:ext>
                  </a:extLst>
                </a:gridCol>
                <a:gridCol w="1160596">
                  <a:extLst>
                    <a:ext uri="{9D8B030D-6E8A-4147-A177-3AD203B41FA5}">
                      <a16:colId xmlns:a16="http://schemas.microsoft.com/office/drawing/2014/main" val="445758628"/>
                    </a:ext>
                  </a:extLst>
                </a:gridCol>
                <a:gridCol w="1160596">
                  <a:extLst>
                    <a:ext uri="{9D8B030D-6E8A-4147-A177-3AD203B41FA5}">
                      <a16:colId xmlns:a16="http://schemas.microsoft.com/office/drawing/2014/main" val="372278600"/>
                    </a:ext>
                  </a:extLst>
                </a:gridCol>
                <a:gridCol w="1160596">
                  <a:extLst>
                    <a:ext uri="{9D8B030D-6E8A-4147-A177-3AD203B41FA5}">
                      <a16:colId xmlns:a16="http://schemas.microsoft.com/office/drawing/2014/main" val="3986264874"/>
                    </a:ext>
                  </a:extLst>
                </a:gridCol>
              </a:tblGrid>
              <a:tr h="340660">
                <a:tc>
                  <a:txBody>
                    <a:bodyPr/>
                    <a:lstStyle/>
                    <a:p>
                      <a:pPr algn="ctr"/>
                      <a:r>
                        <a:rPr kumimoji="1" lang="ja-JP" altLang="en-US" sz="1700" baseline="0">
                          <a:solidFill>
                            <a:schemeClr val="tx1"/>
                          </a:solidFill>
                        </a:rPr>
                        <a:t>タスク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ja-JP" altLang="en-US" sz="1600" b="0" i="0" baseline="0">
                          <a:solidFill>
                            <a:schemeClr val="tx1"/>
                          </a:solidFill>
                        </a:rPr>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4/23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4/30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4/30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5/7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5/7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5/14 3</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en-US" altLang="ja-JP" sz="1600" b="0" i="0" baseline="0">
                          <a:solidFill>
                            <a:schemeClr val="tx1"/>
                          </a:solidFill>
                        </a:rPr>
                        <a:t>5/14 4</a:t>
                      </a:r>
                      <a:r>
                        <a:rPr kumimoji="1" lang="ja-JP" altLang="en-US" sz="1600" b="0" i="0" baseline="0">
                          <a:solidFill>
                            <a:schemeClr val="tx1"/>
                          </a:solidFill>
                        </a:rPr>
                        <a:t>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35096356"/>
                  </a:ext>
                </a:extLst>
              </a:tr>
              <a:tr h="651729">
                <a:tc>
                  <a:txBody>
                    <a:bodyPr/>
                    <a:lstStyle/>
                    <a:p>
                      <a:pPr algn="ctr"/>
                      <a:r>
                        <a:rPr kumimoji="1" lang="en-US" altLang="ja-JP"/>
                        <a:t>LINE</a:t>
                      </a:r>
                      <a:r>
                        <a:rPr kumimoji="1" lang="ja-JP" altLang="en-US"/>
                        <a:t>通知テスト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岡本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026809"/>
                  </a:ext>
                </a:extLst>
              </a:tr>
              <a:tr h="651729">
                <a:tc>
                  <a:txBody>
                    <a:bodyPr/>
                    <a:lstStyle/>
                    <a:p>
                      <a:pPr algn="ctr"/>
                      <a:r>
                        <a:rPr kumimoji="1" lang="ja-JP" altLang="en-US"/>
                        <a:t>スプレッドシート情報取得テスト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藤原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5223405"/>
                  </a:ext>
                </a:extLst>
              </a:tr>
              <a:tr h="651729">
                <a:tc>
                  <a:txBody>
                    <a:bodyPr/>
                    <a:lstStyle/>
                    <a:p>
                      <a:pPr algn="ctr"/>
                      <a:r>
                        <a:rPr kumimoji="1" lang="ja-JP" altLang="en-US"/>
                        <a:t>エアコン操作テスト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日比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2210405"/>
                  </a:ext>
                </a:extLst>
              </a:tr>
              <a:tr h="651729">
                <a:tc>
                  <a:txBody>
                    <a:bodyPr/>
                    <a:lstStyle/>
                    <a:p>
                      <a:pPr algn="ctr"/>
                      <a:r>
                        <a:rPr kumimoji="1" lang="ja-JP" altLang="en-US"/>
                        <a:t>システムテスト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全員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2633762"/>
                  </a:ext>
                </a:extLst>
              </a:tr>
              <a:tr h="651729">
                <a:tc>
                  <a:txBody>
                    <a:bodyPr/>
                    <a:lstStyle/>
                    <a:p>
                      <a:pPr algn="ctr"/>
                      <a:r>
                        <a:rPr kumimoji="1" lang="ja-JP" altLang="en-US"/>
                        <a:t>発表資料作成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kumimoji="1" lang="ja-JP" altLang="en-US"/>
                        <a:t>全員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029694894"/>
                  </a:ext>
                </a:extLst>
              </a:tr>
            </a:tbl>
          </a:graphicData>
        </a:graphic>
      </p:graphicFrame>
      <p:sp>
        <p:nvSpPr>
          <p:cNvPr id="3" name="スライド番号プレースホルダー 2">
            <a:extLst>
              <a:ext uri="{FF2B5EF4-FFF2-40B4-BE49-F238E27FC236}">
                <a16:creationId xmlns:a16="http://schemas.microsoft.com/office/drawing/2014/main" id="{4EF8589C-5107-61D9-2E6F-60AB560C1CAF}"/>
              </a:ext>
            </a:extLst>
          </p:cNvPr>
          <p:cNvSpPr>
            <a:spLocks noGrp="1"/>
          </p:cNvSpPr>
          <p:nvPr>
            <p:ph type="sldNum" sz="quarter" idx="12"/>
          </p:nvPr>
        </p:nvSpPr>
        <p:spPr/>
        <p:txBody>
          <a:bodyPr/>
          <a:lstStyle/>
          <a:p>
            <a:fld id="{148CC95F-0247-41B6-91CF-DC97C76A7088}" type="slidenum">
              <a:rPr lang="en-US" smtClean="0"/>
              <a:t>24</a:t>
            </a:fld>
            <a:endParaRPr lang="en-US"/>
          </a:p>
        </p:txBody>
      </p:sp>
    </p:spTree>
    <p:extLst>
      <p:ext uri="{BB962C8B-B14F-4D97-AF65-F5344CB8AC3E}">
        <p14:creationId xmlns:p14="http://schemas.microsoft.com/office/powerpoint/2010/main" val="158166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F97AD3-E407-7DDF-F0AD-B2A25B02187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C7D58DF-7CD7-69C6-55DB-627DA595DF77}"/>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kumimoji="1" lang="en-US" altLang="ja-JP" sz="8000">
                <a:solidFill>
                  <a:schemeClr val="tx1">
                    <a:lumMod val="85000"/>
                    <a:lumOff val="15000"/>
                  </a:schemeClr>
                </a:solidFill>
                <a:latin typeface="ＭＳ Ｐゴシック" panose="020B0600070205080204" pitchFamily="50" charset="-128"/>
                <a:ea typeface="ＭＳ Ｐゴシック" panose="020B0600070205080204" pitchFamily="50" charset="-128"/>
              </a:rPr>
              <a:t>5. </a:t>
            </a:r>
            <a:r>
              <a:rPr kumimoji="1" lang="ja-JP" altLang="en-US" sz="8000">
                <a:solidFill>
                  <a:schemeClr val="tx1">
                    <a:lumMod val="85000"/>
                    <a:lumOff val="15000"/>
                  </a:schemeClr>
                </a:solidFill>
                <a:latin typeface="ＭＳ Ｐゴシック" panose="020B0600070205080204" pitchFamily="50" charset="-128"/>
                <a:ea typeface="ＭＳ Ｐゴシック" panose="020B0600070205080204" pitchFamily="50" charset="-128"/>
              </a:rPr>
              <a:t>感想・展望</a:t>
            </a:r>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909280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159DE-547B-6A85-7E76-22CEA4F517D5}"/>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D869C01-6319-A094-B2B5-5F8C9A138656}"/>
              </a:ext>
            </a:extLst>
          </p:cNvPr>
          <p:cNvSpPr txBox="1"/>
          <p:nvPr/>
        </p:nvSpPr>
        <p:spPr>
          <a:xfrm>
            <a:off x="1031730" y="1852150"/>
            <a:ext cx="10128539" cy="5262979"/>
          </a:xfrm>
          <a:prstGeom prst="rect">
            <a:avLst/>
          </a:prstGeom>
          <a:noFill/>
        </p:spPr>
        <p:txBody>
          <a:bodyPr wrap="square" rtlCol="0">
            <a:spAutoFit/>
          </a:bodyPr>
          <a:lstStyle/>
          <a:p>
            <a:pPr>
              <a:buSzPct val="70000"/>
            </a:pPr>
            <a:r>
              <a:rPr kumimoji="1" lang="ja-JP" altLang="en-US" sz="2400"/>
              <a:t>感想</a:t>
            </a:r>
            <a:endParaRPr kumimoji="1" lang="en-US" altLang="ja-JP" sz="2400"/>
          </a:p>
          <a:p>
            <a:pPr marL="342900" indent="-342900">
              <a:buSzPct val="70000"/>
              <a:buFont typeface="Arial" panose="020B0604020202020204" pitchFamily="34" charset="0"/>
              <a:buChar char="•"/>
            </a:pPr>
            <a:r>
              <a:rPr kumimoji="1" lang="ja-JP" altLang="en-US" sz="2400"/>
              <a:t> プログラムに使用するモジュールから必要となる関数を列挙し、その詳細を全員で共有していたことで、個人で作成したプログラムを合わせた際の修正が少なかった。</a:t>
            </a:r>
            <a:endParaRPr kumimoji="1" lang="en-US" altLang="ja-JP" sz="2400"/>
          </a:p>
          <a:p>
            <a:pPr marL="342900" indent="-342900">
              <a:buSzPct val="70000"/>
              <a:buFont typeface="Arial" panose="020B0604020202020204" pitchFamily="34" charset="0"/>
              <a:buChar char="•"/>
            </a:pPr>
            <a:endParaRPr kumimoji="1" lang="en-US" altLang="ja-JP" sz="2400"/>
          </a:p>
          <a:p>
            <a:pPr marL="342900" indent="-342900">
              <a:buSzPct val="70000"/>
              <a:buFont typeface="Arial" panose="020B0604020202020204" pitchFamily="34" charset="0"/>
              <a:buChar char="•"/>
            </a:pPr>
            <a:r>
              <a:rPr kumimoji="1" lang="en-US" altLang="ja-JP" sz="2400"/>
              <a:t>Nature </a:t>
            </a:r>
            <a:r>
              <a:rPr kumimoji="1" lang="en-US" altLang="ja-JP" sz="2400" err="1"/>
              <a:t>remo</a:t>
            </a:r>
            <a:r>
              <a:rPr kumimoji="1" lang="en-US" altLang="ja-JP" sz="2400"/>
              <a:t> </a:t>
            </a:r>
            <a:r>
              <a:rPr kumimoji="1" lang="ja-JP" altLang="en-US" sz="2400"/>
              <a:t>がかなり便利なので、返却後購入を検討している。</a:t>
            </a:r>
            <a:endParaRPr kumimoji="1" lang="en-US" altLang="ja-JP" sz="2400"/>
          </a:p>
          <a:p>
            <a:pPr>
              <a:buSzPct val="70000"/>
            </a:pPr>
            <a:endParaRPr kumimoji="1" lang="en-US" altLang="ja-JP" sz="2400"/>
          </a:p>
          <a:p>
            <a:pPr>
              <a:buSzPct val="70000"/>
            </a:pPr>
            <a:r>
              <a:rPr kumimoji="1" lang="ja-JP" altLang="en-US" sz="2400"/>
              <a:t>展望</a:t>
            </a:r>
            <a:endParaRPr kumimoji="1" lang="en-US" altLang="ja-JP" sz="2400"/>
          </a:p>
          <a:p>
            <a:pPr marL="342900" indent="-342900">
              <a:buSzPct val="70000"/>
              <a:buFont typeface="Arial" panose="020B0604020202020204" pitchFamily="34" charset="0"/>
              <a:buChar char="•"/>
            </a:pPr>
            <a:r>
              <a:rPr kumimoji="1" lang="ja-JP" altLang="en-US" sz="2400"/>
              <a:t>ユーザが複数人となるグループ</a:t>
            </a:r>
            <a:r>
              <a:rPr kumimoji="1" lang="en-US" altLang="ja-JP" sz="2400"/>
              <a:t>LINE</a:t>
            </a:r>
            <a:r>
              <a:rPr kumimoji="1" lang="ja-JP" altLang="en-US" sz="2400"/>
              <a:t>で実装できれば、より効果的なシステムになると考える。</a:t>
            </a:r>
            <a:endParaRPr kumimoji="1" lang="en-US" altLang="ja-JP" sz="2400"/>
          </a:p>
          <a:p>
            <a:pPr>
              <a:buSzPct val="70000"/>
            </a:pPr>
            <a:endParaRPr kumimoji="1" lang="en-US" altLang="ja-JP" sz="2400"/>
          </a:p>
          <a:p>
            <a:pPr>
              <a:buSzPct val="70000"/>
            </a:pPr>
            <a:endParaRPr kumimoji="1" lang="en-US" altLang="ja-JP" sz="2400"/>
          </a:p>
          <a:p>
            <a:pPr>
              <a:buSzPct val="70000"/>
            </a:pPr>
            <a:endParaRPr kumimoji="1" lang="en-US" altLang="ja-JP" sz="2400"/>
          </a:p>
          <a:p>
            <a:pPr>
              <a:buSzPct val="70000"/>
            </a:pPr>
            <a:endParaRPr kumimoji="1" lang="en-US" altLang="ja-JP" sz="2400"/>
          </a:p>
        </p:txBody>
      </p:sp>
    </p:spTree>
    <p:extLst>
      <p:ext uri="{BB962C8B-B14F-4D97-AF65-F5344CB8AC3E}">
        <p14:creationId xmlns:p14="http://schemas.microsoft.com/office/powerpoint/2010/main" val="282648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B3EB-51C3-F1A6-242A-343B4C8D2277}"/>
              </a:ext>
            </a:extLst>
          </p:cNvPr>
          <p:cNvSpPr>
            <a:spLocks noGrp="1"/>
          </p:cNvSpPr>
          <p:nvPr>
            <p:ph type="title"/>
          </p:nvPr>
        </p:nvSpPr>
        <p:spPr/>
        <p:txBody>
          <a:bodyPr/>
          <a:lstStyle/>
          <a:p>
            <a:r>
              <a:rPr lang="ja-JP" altLang="en-US">
                <a:latin typeface="ＭＳ Ｐゴシック" panose="020B0600070205080204" pitchFamily="50" charset="-128"/>
                <a:ea typeface="ＭＳ Ｐゴシック" panose="020B0600070205080204" pitchFamily="50" charset="-128"/>
              </a:rPr>
              <a:t>システムの概要</a:t>
            </a:r>
            <a:endParaRPr kumimoji="1" lang="en-US">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2D8996C8-C10F-41B9-F885-DA2BDE736682}"/>
              </a:ext>
            </a:extLst>
          </p:cNvPr>
          <p:cNvSpPr>
            <a:spLocks noGrp="1"/>
          </p:cNvSpPr>
          <p:nvPr>
            <p:ph type="sldNum" sz="quarter" idx="12"/>
          </p:nvPr>
        </p:nvSpPr>
        <p:spPr/>
        <p:txBody>
          <a:bodyPr/>
          <a:lstStyle/>
          <a:p>
            <a:fld id="{148CC95F-0247-41B6-91CF-DC97C76A7088}" type="slidenum">
              <a:rPr lang="en-US" smtClean="0"/>
              <a:t>3</a:t>
            </a:fld>
            <a:endParaRPr lang="en-US"/>
          </a:p>
        </p:txBody>
      </p:sp>
      <p:sp>
        <p:nvSpPr>
          <p:cNvPr id="5" name="テキスト ボックス 4">
            <a:extLst>
              <a:ext uri="{FF2B5EF4-FFF2-40B4-BE49-F238E27FC236}">
                <a16:creationId xmlns:a16="http://schemas.microsoft.com/office/drawing/2014/main" id="{F5394B8D-8405-3BBC-709B-7BD7A3CA6915}"/>
              </a:ext>
            </a:extLst>
          </p:cNvPr>
          <p:cNvSpPr txBox="1"/>
          <p:nvPr/>
        </p:nvSpPr>
        <p:spPr>
          <a:xfrm>
            <a:off x="1097281" y="2044005"/>
            <a:ext cx="10058399" cy="350865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ja-JP" altLang="en-US" sz="2400">
                <a:latin typeface="ＭＳ Ｐゴシック"/>
                <a:ea typeface="ＭＳ Ｐゴシック"/>
              </a:rPr>
              <a:t>室内の温度が28℃を超えたとき、冷房をつけるかどうかを確認</a:t>
            </a:r>
          </a:p>
          <a:p>
            <a:pPr marL="285750" indent="-285750">
              <a:buFont typeface="Arial" panose="020B0604020202020204" pitchFamily="34" charset="0"/>
              <a:buChar char="•"/>
            </a:pPr>
            <a:endParaRPr kumimoji="1" lang="en-US" altLang="ja-JP" sz="2400">
              <a:latin typeface="ＭＳ Ｐゴシック"/>
              <a:ea typeface="ＭＳ Ｐゴシック"/>
            </a:endParaRPr>
          </a:p>
          <a:p>
            <a:pPr marL="285750" indent="-285750">
              <a:buFont typeface="Arial" panose="020B0604020202020204" pitchFamily="34" charset="0"/>
              <a:buChar char="•"/>
            </a:pPr>
            <a:r>
              <a:rPr lang="ja-JP" altLang="en-US" sz="2400">
                <a:latin typeface="ＭＳ Ｐゴシック" panose="020B0600070205080204" pitchFamily="50" charset="-128"/>
                <a:ea typeface="ＭＳ Ｐゴシック" panose="020B0600070205080204" pitchFamily="50" charset="-128"/>
              </a:rPr>
              <a:t>室内の温度が31℃を超えたとき、冷房を強制的に起動</a:t>
            </a:r>
          </a:p>
          <a:p>
            <a:pPr marL="285750" indent="-285750">
              <a:buFont typeface="Arial" panose="020B0604020202020204" pitchFamily="34" charset="0"/>
              <a:buChar char="•"/>
            </a:pPr>
            <a:endParaRPr lang="en-US" altLang="ja-JP" sz="2400">
              <a:latin typeface="ＭＳ Ｐゴシック"/>
              <a:ea typeface="ＭＳ Ｐゴシック"/>
            </a:endParaRPr>
          </a:p>
          <a:p>
            <a:pPr marL="285750" indent="-285750">
              <a:buFont typeface="Arial" panose="020B0604020202020204" pitchFamily="34" charset="0"/>
              <a:buChar char="•"/>
            </a:pPr>
            <a:r>
              <a:rPr lang="ja-JP" altLang="en-US" sz="2400">
                <a:latin typeface="ＭＳ Ｐゴシック" panose="020B0600070205080204" pitchFamily="50" charset="-128"/>
                <a:ea typeface="ＭＳ Ｐゴシック" panose="020B0600070205080204" pitchFamily="50" charset="-128"/>
              </a:rPr>
              <a:t>冷房を強制的につけたことをLINEで通知</a:t>
            </a:r>
          </a:p>
          <a:p>
            <a:pPr marL="285750" indent="-285750">
              <a:buFont typeface="Arial" panose="020B0604020202020204" pitchFamily="34" charset="0"/>
              <a:buChar char="•"/>
            </a:pPr>
            <a:endParaRPr lang="ja-JP" altLang="en-US" sz="2400">
              <a:latin typeface="ＭＳ Ｐゴシック"/>
              <a:ea typeface="ＭＳ Ｐゴシック"/>
            </a:endParaRPr>
          </a:p>
          <a:p>
            <a:pPr marL="285750" indent="-285750">
              <a:buFont typeface="Arial" panose="020B0604020202020204" pitchFamily="34" charset="0"/>
              <a:buChar char="•"/>
            </a:pPr>
            <a:r>
              <a:rPr lang="ja-JP" altLang="en-US" sz="2400">
                <a:latin typeface="ＭＳ Ｐゴシック"/>
                <a:ea typeface="ＭＳ Ｐゴシック"/>
              </a:rPr>
              <a:t>LINEを使いエアコンの調節</a:t>
            </a:r>
          </a:p>
          <a:p>
            <a:pPr marL="285750" indent="-285750">
              <a:buFont typeface="Arial" panose="020B0604020202020204" pitchFamily="34" charset="0"/>
              <a:buChar char="•"/>
            </a:pPr>
            <a:endParaRPr lang="ja-JP" altLang="en-US">
              <a:latin typeface="ＭＳ Ｐゴシック"/>
              <a:ea typeface="ＭＳ Ｐゴシック"/>
            </a:endParaRPr>
          </a:p>
          <a:p>
            <a:pPr marL="285750" indent="-285750">
              <a:buFont typeface="Arial" panose="020B0604020202020204" pitchFamily="34" charset="0"/>
              <a:buChar char="•"/>
            </a:pPr>
            <a:endParaRPr lang="ja-JP" altLang="en-US">
              <a:latin typeface="ＭＳ Ｐゴシック"/>
              <a:ea typeface="ＭＳ Ｐゴシック"/>
              <a:cs typeface="Calibri" panose="020F0502020204030204"/>
            </a:endParaRPr>
          </a:p>
          <a:p>
            <a:pPr marL="285750" indent="-285750">
              <a:buFont typeface="Arial" panose="020B0604020202020204" pitchFamily="34" charset="0"/>
              <a:buChar char="•"/>
            </a:pPr>
            <a:endParaRPr lang="ja-JP" altLang="en-US">
              <a:cs typeface="Calibri" panose="020F0502020204030204"/>
            </a:endParaRPr>
          </a:p>
        </p:txBody>
      </p:sp>
    </p:spTree>
    <p:extLst>
      <p:ext uri="{BB962C8B-B14F-4D97-AF65-F5344CB8AC3E}">
        <p14:creationId xmlns:p14="http://schemas.microsoft.com/office/powerpoint/2010/main" val="30275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F12ED-E80F-8161-4EDB-17AD0A66ACB7}"/>
              </a:ext>
            </a:extLst>
          </p:cNvPr>
          <p:cNvSpPr>
            <a:spLocks noGrp="1"/>
          </p:cNvSpPr>
          <p:nvPr>
            <p:ph type="title"/>
          </p:nvPr>
        </p:nvSpPr>
        <p:spPr/>
        <p:txBody>
          <a:bodyPr/>
          <a:lstStyle/>
          <a:p>
            <a:r>
              <a:rPr lang="ja-JP" altLang="en-US"/>
              <a:t>製品の機能</a:t>
            </a:r>
            <a:endParaRPr kumimoji="1" lang="ja-JP" altLang="en-US"/>
          </a:p>
        </p:txBody>
      </p:sp>
      <p:sp>
        <p:nvSpPr>
          <p:cNvPr id="4" name="スライド番号プレースホルダー 3">
            <a:extLst>
              <a:ext uri="{FF2B5EF4-FFF2-40B4-BE49-F238E27FC236}">
                <a16:creationId xmlns:a16="http://schemas.microsoft.com/office/drawing/2014/main" id="{68615CBF-9264-02FA-33E6-1B43E87F44C1}"/>
              </a:ext>
            </a:extLst>
          </p:cNvPr>
          <p:cNvSpPr>
            <a:spLocks noGrp="1"/>
          </p:cNvSpPr>
          <p:nvPr>
            <p:ph type="sldNum" sz="quarter" idx="12"/>
          </p:nvPr>
        </p:nvSpPr>
        <p:spPr/>
        <p:txBody>
          <a:bodyPr/>
          <a:lstStyle/>
          <a:p>
            <a:fld id="{148CC95F-0247-41B6-91CF-DC97C76A7088}" type="slidenum">
              <a:rPr lang="en-US" smtClean="0"/>
              <a:t>4</a:t>
            </a:fld>
            <a:endParaRPr lang="en-US"/>
          </a:p>
        </p:txBody>
      </p:sp>
      <p:sp>
        <p:nvSpPr>
          <p:cNvPr id="5" name="テキスト ボックス 4">
            <a:extLst>
              <a:ext uri="{FF2B5EF4-FFF2-40B4-BE49-F238E27FC236}">
                <a16:creationId xmlns:a16="http://schemas.microsoft.com/office/drawing/2014/main" id="{38481701-C7B5-3EB0-722C-AEE022A8C169}"/>
              </a:ext>
            </a:extLst>
          </p:cNvPr>
          <p:cNvSpPr txBox="1"/>
          <p:nvPr/>
        </p:nvSpPr>
        <p:spPr>
          <a:xfrm>
            <a:off x="1097279" y="2000370"/>
            <a:ext cx="10058399" cy="3323987"/>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latin typeface="ＭＳ Ｐゴシック"/>
                <a:ea typeface="ＭＳ Ｐゴシック"/>
              </a:rPr>
              <a:t>スプレッドシートに記録される室温と人感センサの反応をもとに、ユーザは</a:t>
            </a:r>
            <a:r>
              <a:rPr kumimoji="1" lang="en-US" altLang="ja-JP" sz="2400">
                <a:latin typeface="ＭＳ Ｐゴシック"/>
                <a:ea typeface="ＭＳ Ｐゴシック"/>
              </a:rPr>
              <a:t>LINE</a:t>
            </a:r>
            <a:r>
              <a:rPr kumimoji="1" lang="ja-JP" altLang="en-US" sz="2400">
                <a:latin typeface="ＭＳ Ｐゴシック"/>
                <a:ea typeface="ＭＳ Ｐゴシック"/>
              </a:rPr>
              <a:t>にて通知を受け取ることができること</a:t>
            </a:r>
            <a:endParaRPr kumimoji="1" lang="en-US" altLang="ja-JP" sz="2400">
              <a:latin typeface="ＭＳ Ｐゴシック"/>
              <a:ea typeface="ＭＳ Ｐゴシック"/>
            </a:endParaRPr>
          </a:p>
          <a:p>
            <a:pPr marL="285750" indent="-285750">
              <a:buFont typeface="Arial" panose="020B0604020202020204" pitchFamily="34" charset="0"/>
              <a:buChar char="•"/>
            </a:pPr>
            <a:endParaRPr kumimoji="1" lang="en-US" altLang="ja-JP" sz="2400">
              <a:latin typeface="ＭＳ Ｐゴシック"/>
              <a:ea typeface="ＭＳ Ｐゴシック"/>
            </a:endParaRPr>
          </a:p>
          <a:p>
            <a:pPr marL="285750" indent="-285750">
              <a:buFont typeface="Arial" panose="020B0604020202020204" pitchFamily="34" charset="0"/>
              <a:buChar char="•"/>
            </a:pPr>
            <a:r>
              <a:rPr lang="ja-JP" altLang="en-US" sz="2400">
                <a:latin typeface="ＭＳ Ｐゴシック"/>
                <a:ea typeface="ＭＳ Ｐゴシック"/>
              </a:rPr>
              <a:t>ユーザは</a:t>
            </a:r>
            <a:r>
              <a:rPr lang="en-US" altLang="ja-JP" sz="2400">
                <a:latin typeface="ＭＳ Ｐゴシック"/>
                <a:ea typeface="ＭＳ Ｐゴシック"/>
              </a:rPr>
              <a:t>LINE</a:t>
            </a:r>
            <a:r>
              <a:rPr lang="ja-JP" altLang="en-US" sz="2400">
                <a:latin typeface="ＭＳ Ｐゴシック"/>
                <a:ea typeface="ＭＳ Ｐゴシック"/>
              </a:rPr>
              <a:t>のリッチメニューからエアコンの運転と停止・冷暖房の選択・</a:t>
            </a:r>
            <a:r>
              <a:rPr lang="en-US" altLang="ja-JP" sz="2400">
                <a:latin typeface="ＭＳ Ｐゴシック"/>
                <a:ea typeface="ＭＳ Ｐゴシック"/>
              </a:rPr>
              <a:t>1</a:t>
            </a:r>
            <a:r>
              <a:rPr lang="ja-JP" altLang="en-US" sz="2400">
                <a:latin typeface="ＭＳ Ｐゴシック"/>
                <a:ea typeface="ＭＳ Ｐゴシック"/>
              </a:rPr>
              <a:t>度ずつの設定温度調節ができること</a:t>
            </a:r>
            <a:endParaRPr lang="en-US" altLang="ja-JP" sz="2400">
              <a:latin typeface="ＭＳ Ｐゴシック"/>
              <a:ea typeface="ＭＳ Ｐゴシック"/>
            </a:endParaRPr>
          </a:p>
          <a:p>
            <a:pPr marL="285750" indent="-285750">
              <a:buFont typeface="Arial" panose="020B0604020202020204" pitchFamily="34" charset="0"/>
              <a:buChar char="•"/>
            </a:pPr>
            <a:endParaRPr lang="en-US" altLang="ja-JP" sz="2400">
              <a:latin typeface="ＭＳ Ｐゴシック"/>
              <a:ea typeface="ＭＳ Ｐゴシック"/>
            </a:endParaRPr>
          </a:p>
          <a:p>
            <a:pPr marL="285750" indent="-285750">
              <a:buFont typeface="Arial" panose="020B0604020202020204" pitchFamily="34" charset="0"/>
              <a:buChar char="•"/>
            </a:pPr>
            <a:r>
              <a:rPr lang="ja-JP" altLang="en-US" sz="2400">
                <a:latin typeface="ＭＳ Ｐゴシック"/>
                <a:ea typeface="ＭＳ Ｐゴシック"/>
              </a:rPr>
              <a:t>ユーザは</a:t>
            </a:r>
            <a:r>
              <a:rPr lang="en-US" altLang="ja-JP" sz="2400">
                <a:latin typeface="ＭＳ Ｐゴシック"/>
                <a:ea typeface="ＭＳ Ｐゴシック"/>
              </a:rPr>
              <a:t>LINE</a:t>
            </a:r>
            <a:r>
              <a:rPr lang="ja-JP" altLang="en-US" sz="2400">
                <a:latin typeface="ＭＳ Ｐゴシック"/>
                <a:ea typeface="ＭＳ Ｐゴシック"/>
              </a:rPr>
              <a:t>のリッチメニューからエアコンを操作したとき、操作内容を</a:t>
            </a:r>
            <a:r>
              <a:rPr lang="en-US" altLang="ja-JP" sz="2400">
                <a:latin typeface="ＭＳ Ｐゴシック"/>
                <a:ea typeface="ＭＳ Ｐゴシック"/>
              </a:rPr>
              <a:t>LINE</a:t>
            </a:r>
            <a:r>
              <a:rPr lang="ja-JP" altLang="en-US" sz="2400">
                <a:latin typeface="ＭＳ Ｐゴシック"/>
                <a:ea typeface="ＭＳ Ｐゴシック"/>
              </a:rPr>
              <a:t>のメッセージで受け取ることができること</a:t>
            </a:r>
            <a:endParaRPr lang="ja-JP" altLang="en-US" sz="1800">
              <a:latin typeface="ＭＳ Ｐゴシック"/>
              <a:ea typeface="ＭＳ Ｐゴシック"/>
            </a:endParaRPr>
          </a:p>
          <a:p>
            <a:pPr marL="285750" indent="-285750">
              <a:buFont typeface="Arial" panose="020B0604020202020204" pitchFamily="34" charset="0"/>
              <a:buChar char="•"/>
            </a:pPr>
            <a:endParaRPr kumimoji="1" lang="ja-JP" altLang="en-US"/>
          </a:p>
        </p:txBody>
      </p:sp>
    </p:spTree>
    <p:extLst>
      <p:ext uri="{BB962C8B-B14F-4D97-AF65-F5344CB8AC3E}">
        <p14:creationId xmlns:p14="http://schemas.microsoft.com/office/powerpoint/2010/main" val="579549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2FC2-7E20-8ACE-3443-82BC12F7E12B}"/>
              </a:ext>
            </a:extLst>
          </p:cNvPr>
          <p:cNvSpPr>
            <a:spLocks noGrp="1"/>
          </p:cNvSpPr>
          <p:nvPr>
            <p:ph type="title"/>
          </p:nvPr>
        </p:nvSpPr>
        <p:spPr/>
        <p:txBody>
          <a:bodyPr/>
          <a:lstStyle/>
          <a:p>
            <a:r>
              <a:rPr lang="ja-JP" altLang="en-US">
                <a:latin typeface="ＭＳ Ｐゴシック" panose="020B0600070205080204" pitchFamily="50" charset="-128"/>
                <a:ea typeface="ＭＳ Ｐゴシック" panose="020B0600070205080204" pitchFamily="50" charset="-128"/>
              </a:rPr>
              <a:t>想定する利用者</a:t>
            </a:r>
          </a:p>
        </p:txBody>
      </p:sp>
      <p:sp>
        <p:nvSpPr>
          <p:cNvPr id="3" name="Content Placeholder 2">
            <a:extLst>
              <a:ext uri="{FF2B5EF4-FFF2-40B4-BE49-F238E27FC236}">
                <a16:creationId xmlns:a16="http://schemas.microsoft.com/office/drawing/2014/main" id="{B1D9CCD0-ADCB-A599-8DE2-E41B93DC5822}"/>
              </a:ext>
            </a:extLst>
          </p:cNvPr>
          <p:cNvSpPr>
            <a:spLocks noGrp="1"/>
          </p:cNvSpPr>
          <p:nvPr>
            <p:ph idx="1"/>
          </p:nvPr>
        </p:nvSpPr>
        <p:spPr/>
        <p:txBody>
          <a:bodyPr lIns="109728" tIns="109728" rIns="109728" bIns="91440" anchor="t"/>
          <a:lstStyle/>
          <a:p>
            <a:pPr marL="0" indent="0">
              <a:buNone/>
            </a:pPr>
            <a:r>
              <a:rPr lang="ja-JP" altLang="en-US" sz="3200">
                <a:latin typeface="ＭＳ Ｐゴシック" panose="020B0600070205080204" pitchFamily="50" charset="-128"/>
                <a:ea typeface="ＭＳ Ｐゴシック" panose="020B0600070205080204" pitchFamily="50" charset="-128"/>
              </a:rPr>
              <a:t>エアコン</a:t>
            </a:r>
            <a:r>
              <a:rPr lang="en-US" altLang="ja-JP" sz="3200" err="1">
                <a:latin typeface="ＭＳ Ｐゴシック" panose="020B0600070205080204" pitchFamily="50" charset="-128"/>
                <a:ea typeface="ＭＳ Ｐゴシック" panose="020B0600070205080204" pitchFamily="50" charset="-128"/>
              </a:rPr>
              <a:t>が設置された部屋を利用する全ての人</a:t>
            </a:r>
            <a:endParaRPr lang="en-US" altLang="ja-JP" sz="3200">
              <a:latin typeface="ＭＳ Ｐゴシック" panose="020B0600070205080204" pitchFamily="50" charset="-128"/>
              <a:ea typeface="ＭＳ Ｐゴシック" panose="020B0600070205080204" pitchFamily="50" charset="-128"/>
            </a:endParaRPr>
          </a:p>
          <a:p>
            <a:pPr marL="0" indent="0">
              <a:buNone/>
            </a:pPr>
            <a:endParaRPr lang="en-US" altLang="ja-JP">
              <a:latin typeface="ＭＳ Ｐゴシック" panose="020B0600070205080204" pitchFamily="50" charset="-128"/>
              <a:ea typeface="ＭＳ Ｐゴシック" panose="020B0600070205080204" pitchFamily="50" charset="-128"/>
            </a:endParaRPr>
          </a:p>
          <a:p>
            <a:pPr marL="0" indent="0">
              <a:buNone/>
            </a:pPr>
            <a:r>
              <a:rPr lang="en-US" altLang="ja-JP" sz="2800">
                <a:latin typeface="ＭＳ Ｐゴシック" panose="020B0600070205080204" pitchFamily="50" charset="-128"/>
                <a:ea typeface="ＭＳ Ｐゴシック" panose="020B0600070205080204" pitchFamily="50" charset="-128"/>
              </a:rPr>
              <a:t>・</a:t>
            </a:r>
            <a:r>
              <a:rPr lang="en-US" altLang="ja-JP" sz="2800" err="1">
                <a:latin typeface="ＭＳ Ｐゴシック" panose="020B0600070205080204" pitchFamily="50" charset="-128"/>
                <a:ea typeface="ＭＳ Ｐゴシック" panose="020B0600070205080204" pitchFamily="50" charset="-128"/>
              </a:rPr>
              <a:t>冷房を使用したがらない人（高齢者</a:t>
            </a:r>
            <a:r>
              <a:rPr lang="en-US" altLang="ja-JP" sz="2800">
                <a:latin typeface="ＭＳ Ｐゴシック" panose="020B0600070205080204" pitchFamily="50" charset="-128"/>
                <a:ea typeface="ＭＳ Ｐゴシック" panose="020B0600070205080204" pitchFamily="50" charset="-128"/>
              </a:rPr>
              <a:t>）</a:t>
            </a:r>
          </a:p>
          <a:p>
            <a:pPr marL="0" indent="0">
              <a:buNone/>
            </a:pPr>
            <a:r>
              <a:rPr lang="en-US" altLang="ja-JP" sz="2800">
                <a:latin typeface="ＭＳ Ｐゴシック" panose="020B0600070205080204" pitchFamily="50" charset="-128"/>
                <a:ea typeface="ＭＳ Ｐゴシック" panose="020B0600070205080204" pitchFamily="50" charset="-128"/>
              </a:rPr>
              <a:t>・</a:t>
            </a:r>
            <a:r>
              <a:rPr lang="ja-JP" altLang="en-US" sz="2800">
                <a:latin typeface="ＭＳ Ｐゴシック" panose="020B0600070205080204" pitchFamily="50" charset="-128"/>
                <a:ea typeface="ＭＳ Ｐゴシック" panose="020B0600070205080204" pitchFamily="50" charset="-128"/>
              </a:rPr>
              <a:t>帰宅前に冷暖房をつけておきたい人</a:t>
            </a:r>
            <a:endParaRPr lang="en-US" altLang="ja-JP" sz="2800">
              <a:latin typeface="ＭＳ Ｐゴシック" panose="020B0600070205080204" pitchFamily="50" charset="-128"/>
              <a:ea typeface="ＭＳ Ｐゴシック" panose="020B0600070205080204" pitchFamily="50" charset="-128"/>
            </a:endParaRPr>
          </a:p>
          <a:p>
            <a:pPr marL="0" indent="0">
              <a:buNone/>
            </a:pPr>
            <a:r>
              <a:rPr lang="en-US" altLang="ja-JP" sz="2800">
                <a:latin typeface="ＭＳ Ｐゴシック" panose="020B0600070205080204" pitchFamily="50" charset="-128"/>
                <a:ea typeface="ＭＳ Ｐゴシック" panose="020B0600070205080204" pitchFamily="50" charset="-128"/>
              </a:rPr>
              <a:t>・</a:t>
            </a:r>
            <a:r>
              <a:rPr lang="ja-JP" altLang="en-US" sz="2800">
                <a:latin typeface="ＭＳ Ｐゴシック" panose="020B0600070205080204" pitchFamily="50" charset="-128"/>
                <a:ea typeface="ＭＳ Ｐゴシック" panose="020B0600070205080204" pitchFamily="50" charset="-128"/>
              </a:rPr>
              <a:t>親と別の部屋で過ごす子供</a:t>
            </a:r>
            <a:endParaRPr lang="en-US" altLang="ja-JP" sz="2800">
              <a:latin typeface="ＭＳ Ｐゴシック" panose="020B0600070205080204" pitchFamily="50" charset="-128"/>
              <a:ea typeface="ＭＳ Ｐゴシック" panose="020B0600070205080204" pitchFamily="50" charset="-128"/>
            </a:endParaRPr>
          </a:p>
          <a:p>
            <a:pPr marL="0" indent="0">
              <a:buNone/>
            </a:pPr>
            <a:endParaRPr lang="en-US" altLang="ja-JP" sz="2800">
              <a:latin typeface="ＭＳ Ｐゴシック" panose="020B0600070205080204" pitchFamily="50" charset="-128"/>
              <a:ea typeface="ＭＳ Ｐゴシック" panose="020B0600070205080204" pitchFamily="50" charset="-128"/>
            </a:endParaRPr>
          </a:p>
          <a:p>
            <a:pPr marL="0" indent="0">
              <a:buNone/>
            </a:pPr>
            <a:endParaRPr lang="en-US" altLang="ja-JP" sz="2800">
              <a:latin typeface="ＭＳ Ｐゴシック" panose="020B0600070205080204" pitchFamily="50" charset="-128"/>
              <a:ea typeface="ＭＳ Ｐゴシック" panose="020B0600070205080204" pitchFamily="50" charset="-128"/>
            </a:endParaRPr>
          </a:p>
          <a:p>
            <a:pPr marL="0" indent="0">
              <a:buNone/>
            </a:pPr>
            <a:endParaRPr lang="en-US" altLang="ja-JP">
              <a:ea typeface="Meiryo"/>
            </a:endParaRPr>
          </a:p>
          <a:p>
            <a:pPr marL="0" indent="0">
              <a:buNone/>
            </a:pPr>
            <a:endParaRPr lang="en-US" altLang="ja-JP">
              <a:ea typeface="Meiryo"/>
            </a:endParaRPr>
          </a:p>
          <a:p>
            <a:pPr marL="0" indent="0">
              <a:buNone/>
            </a:pPr>
            <a:endParaRPr lang="en-US" altLang="ja-JP">
              <a:ea typeface="Meiryo"/>
            </a:endParaRPr>
          </a:p>
          <a:p>
            <a:pPr marL="0" indent="0">
              <a:buNone/>
            </a:pPr>
            <a:endParaRPr lang="en-US" altLang="ja-JP">
              <a:ea typeface="Meiryo"/>
            </a:endParaRPr>
          </a:p>
          <a:p>
            <a:pPr marL="0" indent="0">
              <a:buNone/>
            </a:pPr>
            <a:endParaRPr lang="en-US" altLang="ja-JP">
              <a:ea typeface="Meiryo"/>
            </a:endParaRPr>
          </a:p>
          <a:p>
            <a:pPr marL="0" indent="0">
              <a:buNone/>
            </a:pPr>
            <a:endParaRPr lang="en-US" altLang="ja-JP">
              <a:ea typeface="Meiryo"/>
            </a:endParaRPr>
          </a:p>
        </p:txBody>
      </p:sp>
      <p:sp>
        <p:nvSpPr>
          <p:cNvPr id="5" name="スライド番号プレースホルダー 4">
            <a:extLst>
              <a:ext uri="{FF2B5EF4-FFF2-40B4-BE49-F238E27FC236}">
                <a16:creationId xmlns:a16="http://schemas.microsoft.com/office/drawing/2014/main" id="{AE0E91E7-4065-198E-6709-34FECA21D685}"/>
              </a:ext>
            </a:extLst>
          </p:cNvPr>
          <p:cNvSpPr>
            <a:spLocks noGrp="1"/>
          </p:cNvSpPr>
          <p:nvPr>
            <p:ph type="sldNum" sz="quarter" idx="12"/>
          </p:nvPr>
        </p:nvSpPr>
        <p:spPr/>
        <p:txBody>
          <a:bodyPr/>
          <a:lstStyle/>
          <a:p>
            <a:fld id="{148CC95F-0247-41B6-91CF-DC97C76A7088}" type="slidenum">
              <a:rPr lang="en-US" smtClean="0"/>
              <a:t>5</a:t>
            </a:fld>
            <a:endParaRPr lang="en-US"/>
          </a:p>
        </p:txBody>
      </p:sp>
      <p:pic>
        <p:nvPicPr>
          <p:cNvPr id="4" name="Picture 3" descr="kaden_airconditioner.png (772×372)">
            <a:extLst>
              <a:ext uri="{FF2B5EF4-FFF2-40B4-BE49-F238E27FC236}">
                <a16:creationId xmlns:a16="http://schemas.microsoft.com/office/drawing/2014/main" id="{EC13C15F-276B-7C90-72A6-EBE8B49C7BDB}"/>
              </a:ext>
            </a:extLst>
          </p:cNvPr>
          <p:cNvPicPr>
            <a:picLocks noChangeAspect="1"/>
          </p:cNvPicPr>
          <p:nvPr/>
        </p:nvPicPr>
        <p:blipFill>
          <a:blip r:embed="rId3"/>
          <a:stretch>
            <a:fillRect/>
          </a:stretch>
        </p:blipFill>
        <p:spPr>
          <a:xfrm>
            <a:off x="7813272" y="3026629"/>
            <a:ext cx="2743198" cy="1321852"/>
          </a:xfrm>
          <a:prstGeom prst="rect">
            <a:avLst/>
          </a:prstGeom>
        </p:spPr>
      </p:pic>
    </p:spTree>
    <p:extLst>
      <p:ext uri="{BB962C8B-B14F-4D97-AF65-F5344CB8AC3E}">
        <p14:creationId xmlns:p14="http://schemas.microsoft.com/office/powerpoint/2010/main" val="349577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2D59B7A-797A-42A3-3CC0-BC2C1682B8CC}"/>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kumimoji="1" lang="en-US" altLang="ja-JP" sz="8000">
                <a:solidFill>
                  <a:schemeClr val="tx1">
                    <a:lumMod val="85000"/>
                    <a:lumOff val="15000"/>
                  </a:schemeClr>
                </a:solidFill>
                <a:latin typeface="ＭＳ Ｐゴシック" panose="020B0600070205080204" pitchFamily="50" charset="-128"/>
                <a:ea typeface="ＭＳ Ｐゴシック" panose="020B0600070205080204" pitchFamily="50" charset="-128"/>
              </a:rPr>
              <a:t>2. </a:t>
            </a:r>
            <a:r>
              <a:rPr kumimoji="1" lang="ja-JP" altLang="en-US" sz="8000">
                <a:solidFill>
                  <a:schemeClr val="tx1">
                    <a:lumMod val="85000"/>
                    <a:lumOff val="15000"/>
                  </a:schemeClr>
                </a:solidFill>
                <a:latin typeface="ＭＳ Ｐゴシック" panose="020B0600070205080204" pitchFamily="50" charset="-128"/>
                <a:ea typeface="ＭＳ Ｐゴシック" panose="020B0600070205080204" pitchFamily="50" charset="-128"/>
              </a:rPr>
              <a:t>デモンストレーション</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416274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F6B14-AF8D-8DFE-FE1B-ED46AC9C45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E4A760-FD58-5759-C682-EE644CF0E2D7}"/>
              </a:ext>
            </a:extLst>
          </p:cNvPr>
          <p:cNvSpPr>
            <a:spLocks noGrp="1"/>
          </p:cNvSpPr>
          <p:nvPr>
            <p:ph type="title"/>
          </p:nvPr>
        </p:nvSpPr>
        <p:spPr/>
        <p:txBody>
          <a:bodyPr/>
          <a:lstStyle/>
          <a:p>
            <a:r>
              <a:rPr kumimoji="1" lang="ja-JP" altLang="en-US"/>
              <a:t>使用するスプレッドシート</a:t>
            </a:r>
          </a:p>
        </p:txBody>
      </p:sp>
      <p:pic>
        <p:nvPicPr>
          <p:cNvPr id="5" name="図 4">
            <a:extLst>
              <a:ext uri="{FF2B5EF4-FFF2-40B4-BE49-F238E27FC236}">
                <a16:creationId xmlns:a16="http://schemas.microsoft.com/office/drawing/2014/main" id="{4476C2A8-BE10-EC9E-7EB9-B8C90922018D}"/>
              </a:ext>
            </a:extLst>
          </p:cNvPr>
          <p:cNvPicPr>
            <a:picLocks noChangeAspect="1"/>
          </p:cNvPicPr>
          <p:nvPr/>
        </p:nvPicPr>
        <p:blipFill>
          <a:blip r:embed="rId2"/>
          <a:stretch>
            <a:fillRect/>
          </a:stretch>
        </p:blipFill>
        <p:spPr>
          <a:xfrm>
            <a:off x="1565631" y="1904625"/>
            <a:ext cx="8778331" cy="4356813"/>
          </a:xfrm>
          <a:prstGeom prst="rect">
            <a:avLst/>
          </a:prstGeom>
        </p:spPr>
      </p:pic>
    </p:spTree>
    <p:extLst>
      <p:ext uri="{BB962C8B-B14F-4D97-AF65-F5344CB8AC3E}">
        <p14:creationId xmlns:p14="http://schemas.microsoft.com/office/powerpoint/2010/main" val="407273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BBA61-34D1-251F-EAF3-03B41CBDA9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B9B509-4A01-1FF4-29C3-F0993AB6A729}"/>
              </a:ext>
            </a:extLst>
          </p:cNvPr>
          <p:cNvSpPr>
            <a:spLocks noGrp="1"/>
          </p:cNvSpPr>
          <p:nvPr>
            <p:ph type="title"/>
          </p:nvPr>
        </p:nvSpPr>
        <p:spPr/>
        <p:txBody>
          <a:bodyPr/>
          <a:lstStyle/>
          <a:p>
            <a:r>
              <a:rPr kumimoji="1" lang="en-US" altLang="ja-JP"/>
              <a:t>LINE</a:t>
            </a:r>
            <a:r>
              <a:rPr kumimoji="1" lang="ja-JP" altLang="en-US"/>
              <a:t>公式アカウントのリッチメニュー</a:t>
            </a:r>
          </a:p>
        </p:txBody>
      </p:sp>
      <p:pic>
        <p:nvPicPr>
          <p:cNvPr id="4" name="図 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7091208-A7CC-C3FB-EDA1-53AD1CC04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6548" y="1817621"/>
            <a:ext cx="2133087" cy="4372828"/>
          </a:xfrm>
          <a:prstGeom prst="rect">
            <a:avLst/>
          </a:prstGeom>
        </p:spPr>
      </p:pic>
      <p:pic>
        <p:nvPicPr>
          <p:cNvPr id="7" name="図 6" descr="ロゴ&#10;&#10;AI によって生成されたコンテンツは間違っている可能性があります。">
            <a:extLst>
              <a:ext uri="{FF2B5EF4-FFF2-40B4-BE49-F238E27FC236}">
                <a16:creationId xmlns:a16="http://schemas.microsoft.com/office/drawing/2014/main" id="{638562C6-B075-E09F-CD9D-50BFFC0C0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4573" y="2694661"/>
            <a:ext cx="3882027" cy="2618748"/>
          </a:xfrm>
          <a:prstGeom prst="rect">
            <a:avLst/>
          </a:prstGeom>
        </p:spPr>
      </p:pic>
    </p:spTree>
    <p:extLst>
      <p:ext uri="{BB962C8B-B14F-4D97-AF65-F5344CB8AC3E}">
        <p14:creationId xmlns:p14="http://schemas.microsoft.com/office/powerpoint/2010/main" val="4004480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2AC90-5DE4-26DA-A0DD-BD78FF3FE5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89D8BD7-4D7B-967D-1491-D17F6B384D54}"/>
              </a:ext>
            </a:extLst>
          </p:cNvPr>
          <p:cNvSpPr>
            <a:spLocks noGrp="1"/>
          </p:cNvSpPr>
          <p:nvPr>
            <p:ph type="title"/>
          </p:nvPr>
        </p:nvSpPr>
        <p:spPr/>
        <p:txBody>
          <a:bodyPr/>
          <a:lstStyle/>
          <a:p>
            <a:r>
              <a:rPr kumimoji="1" lang="ja-JP" altLang="en-US"/>
              <a:t>室温による</a:t>
            </a:r>
            <a:r>
              <a:rPr lang="en-US" altLang="ja-JP"/>
              <a:t>LINE</a:t>
            </a:r>
            <a:r>
              <a:rPr lang="ja-JP" altLang="en-US"/>
              <a:t>上での警告</a:t>
            </a:r>
            <a:endParaRPr kumimoji="1" lang="ja-JP" altLang="en-US"/>
          </a:p>
        </p:txBody>
      </p:sp>
    </p:spTree>
    <p:extLst>
      <p:ext uri="{BB962C8B-B14F-4D97-AF65-F5344CB8AC3E}">
        <p14:creationId xmlns:p14="http://schemas.microsoft.com/office/powerpoint/2010/main" val="338673114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E0390D267FEFC428E0A6413A2788475" ma:contentTypeVersion="9" ma:contentTypeDescription="新しいドキュメントを作成します。" ma:contentTypeScope="" ma:versionID="482b3ec966bcf0d4b5bf5e89cc65a51f">
  <xsd:schema xmlns:xsd="http://www.w3.org/2001/XMLSchema" xmlns:xs="http://www.w3.org/2001/XMLSchema" xmlns:p="http://schemas.microsoft.com/office/2006/metadata/properties" xmlns:ns3="f2cb8fdb-7796-4f28-8d83-dd06cc87bf75" xmlns:ns4="0a642b24-2d12-4977-88c6-7d845aefc968" targetNamespace="http://schemas.microsoft.com/office/2006/metadata/properties" ma:root="true" ma:fieldsID="631bbccbf62c52946c383bc857fc3103" ns3:_="" ns4:_="">
    <xsd:import namespace="f2cb8fdb-7796-4f28-8d83-dd06cc87bf75"/>
    <xsd:import namespace="0a642b24-2d12-4977-88c6-7d845aefc968"/>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cb8fdb-7796-4f28-8d83-dd06cc87b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642b24-2d12-4977-88c6-7d845aefc968" elementFormDefault="qualified">
    <xsd:import namespace="http://schemas.microsoft.com/office/2006/documentManagement/types"/>
    <xsd:import namespace="http://schemas.microsoft.com/office/infopath/2007/PartnerControls"/>
    <xsd:element name="SharedWithUsers" ma:index="11"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共有相手の詳細情報" ma:internalName="SharedWithDetails" ma:readOnly="true">
      <xsd:simpleType>
        <xsd:restriction base="dms:Note">
          <xsd:maxLength value="255"/>
        </xsd:restriction>
      </xsd:simpleType>
    </xsd:element>
    <xsd:element name="SharingHintHash" ma:index="13"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2cb8fdb-7796-4f28-8d83-dd06cc87bf75" xsi:nil="true"/>
  </documentManagement>
</p:properties>
</file>

<file path=customXml/itemProps1.xml><?xml version="1.0" encoding="utf-8"?>
<ds:datastoreItem xmlns:ds="http://schemas.openxmlformats.org/officeDocument/2006/customXml" ds:itemID="{696EC5A4-B03E-478D-B2A6-F8340506B36E}">
  <ds:schemaRefs>
    <ds:schemaRef ds:uri="0a642b24-2d12-4977-88c6-7d845aefc968"/>
    <ds:schemaRef ds:uri="f2cb8fdb-7796-4f28-8d83-dd06cc87bf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3091ADC-C460-433E-A0DE-1CB333D0A379}">
  <ds:schemaRefs>
    <ds:schemaRef ds:uri="http://schemas.microsoft.com/sharepoint/v3/contenttype/forms"/>
  </ds:schemaRefs>
</ds:datastoreItem>
</file>

<file path=customXml/itemProps3.xml><?xml version="1.0" encoding="utf-8"?>
<ds:datastoreItem xmlns:ds="http://schemas.openxmlformats.org/officeDocument/2006/customXml" ds:itemID="{6FFB000F-4C2A-4C16-9AC7-70C3E5DD666D}">
  <ds:schemaRefs>
    <ds:schemaRef ds:uri="http://purl.org/dc/terms/"/>
    <ds:schemaRef ds:uri="0a642b24-2d12-4977-88c6-7d845aefc968"/>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schemas.microsoft.com/office/2006/metadata/properties"/>
    <ds:schemaRef ds:uri="f2cb8fdb-7796-4f28-8d83-dd06cc87bf75"/>
    <ds:schemaRef ds:uri="http://www.w3.org/XML/1998/namespace"/>
  </ds:schemaRefs>
</ds:datastoreItem>
</file>

<file path=docMetadata/LabelInfo.xml><?xml version="1.0" encoding="utf-8"?>
<clbl:labelList xmlns:clbl="http://schemas.microsoft.com/office/2020/mipLabelMetadata">
  <clbl:label id="{a449438d-3606-490b-844f-c4e15e535fca}" enabled="0" method="" siteId="{a449438d-3606-490b-844f-c4e15e535fca}" removed="1"/>
</clbl:labelList>
</file>

<file path=docProps/app.xml><?xml version="1.0" encoding="utf-8"?>
<Properties xmlns="http://schemas.openxmlformats.org/officeDocument/2006/extended-properties" xmlns:vt="http://schemas.openxmlformats.org/officeDocument/2006/docPropsVTypes">
  <Template>Retrospect</Template>
  <TotalTime>0</TotalTime>
  <Words>866</Words>
  <Application>Microsoft Office PowerPoint</Application>
  <PresentationFormat>ワイド画面</PresentationFormat>
  <Paragraphs>155</Paragraphs>
  <Slides>26</Slides>
  <Notes>4</Notes>
  <HiddenSlides>0</HiddenSlides>
  <MMClips>3</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Meiryo</vt:lpstr>
      <vt:lpstr>游ゴシック</vt:lpstr>
      <vt:lpstr>Arial</vt:lpstr>
      <vt:lpstr>Calibri</vt:lpstr>
      <vt:lpstr>Calibri Light</vt:lpstr>
      <vt:lpstr>Symbol</vt:lpstr>
      <vt:lpstr>レトロスペクト</vt:lpstr>
      <vt:lpstr>成果発表 </vt:lpstr>
      <vt:lpstr>1. 作成物 </vt:lpstr>
      <vt:lpstr>システムの概要</vt:lpstr>
      <vt:lpstr>製品の機能</vt:lpstr>
      <vt:lpstr>想定する利用者</vt:lpstr>
      <vt:lpstr>2. デモンストレーション</vt:lpstr>
      <vt:lpstr>使用するスプレッドシート</vt:lpstr>
      <vt:lpstr>LINE公式アカウントのリッチメニュー</vt:lpstr>
      <vt:lpstr>室温によるLINE上での警告</vt:lpstr>
      <vt:lpstr>PowerPoint プレゼンテーション</vt:lpstr>
      <vt:lpstr>室温による冷房の稼働</vt:lpstr>
      <vt:lpstr>PowerPoint プレゼンテーション</vt:lpstr>
      <vt:lpstr>LINE操作によるエアコンの操作</vt:lpstr>
      <vt:lpstr>PowerPoint プレゼンテーション</vt:lpstr>
      <vt:lpstr>室温によるエアコン稼働の通知</vt:lpstr>
      <vt:lpstr>LINE操作によるエアコン稼働の通知</vt:lpstr>
      <vt:lpstr>LINE操作によるエアコン稼働の通知</vt:lpstr>
      <vt:lpstr>3. 設計</vt:lpstr>
      <vt:lpstr>システム処理の流れ</vt:lpstr>
      <vt:lpstr>必要なモジュール</vt:lpstr>
      <vt:lpstr>4. 開発計画</vt:lpstr>
      <vt:lpstr>開発体制</vt:lpstr>
      <vt:lpstr>開発経過</vt:lpstr>
      <vt:lpstr>開発経過</vt:lpstr>
      <vt:lpstr>5. 感想・展望</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日比 翔悟(is0740rh)</dc:creator>
  <cp:lastModifiedBy>藤原 浩之(is0795hf)</cp:lastModifiedBy>
  <cp:revision>1</cp:revision>
  <dcterms:created xsi:type="dcterms:W3CDTF">2025-05-07T05:59:26Z</dcterms:created>
  <dcterms:modified xsi:type="dcterms:W3CDTF">2025-05-21T00:56:48Z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0x010100BE0390D267FEFC428E0A6413A2788475</vt:lpwstr>
  </property>
</Properties>
</file>