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9"/>
    <p:restoredTop sz="94582"/>
  </p:normalViewPr>
  <p:slideViewPr>
    <p:cSldViewPr snapToGrid="0">
      <p:cViewPr>
        <p:scale>
          <a:sx n="89" d="100"/>
          <a:sy n="89" d="100"/>
        </p:scale>
        <p:origin x="23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アイコンをクリックして図を追加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アイコンをクリックして図を追加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6/4/25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6/4/25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6/4/25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FBA11-629B-BB5C-4F74-866A5F8C571A}"/>
              </a:ext>
            </a:extLst>
          </p:cNvPr>
          <p:cNvSpPr>
            <a:spLocks noGrp="1"/>
          </p:cNvSpPr>
          <p:nvPr>
            <p:ph type="ctrTitle"/>
          </p:nvPr>
        </p:nvSpPr>
        <p:spPr/>
        <p:txBody>
          <a:bodyPr/>
          <a:lstStyle/>
          <a:p>
            <a:r>
              <a:rPr kumimoji="1" lang="ja-JP" altLang="en-US"/>
              <a:t>中間発表</a:t>
            </a:r>
          </a:p>
        </p:txBody>
      </p:sp>
      <p:sp>
        <p:nvSpPr>
          <p:cNvPr id="3" name="字幕 2">
            <a:extLst>
              <a:ext uri="{FF2B5EF4-FFF2-40B4-BE49-F238E27FC236}">
                <a16:creationId xmlns:a16="http://schemas.microsoft.com/office/drawing/2014/main" id="{24394440-75BD-330F-AD83-20AF4A587BCC}"/>
              </a:ext>
            </a:extLst>
          </p:cNvPr>
          <p:cNvSpPr>
            <a:spLocks noGrp="1"/>
          </p:cNvSpPr>
          <p:nvPr>
            <p:ph type="subTitle" idx="1"/>
          </p:nvPr>
        </p:nvSpPr>
        <p:spPr/>
        <p:txBody>
          <a:bodyPr/>
          <a:lstStyle/>
          <a:p>
            <a:r>
              <a:rPr kumimoji="1" lang="en-US" altLang="ja-JP" dirty="0"/>
              <a:t>13</a:t>
            </a:r>
            <a:r>
              <a:rPr kumimoji="1" lang="ja-JP" altLang="en-US"/>
              <a:t>班</a:t>
            </a:r>
            <a:endParaRPr kumimoji="1" lang="en-US" altLang="ja-JP" dirty="0"/>
          </a:p>
          <a:p>
            <a:endParaRPr kumimoji="1" lang="ja-JP" altLang="en-US"/>
          </a:p>
        </p:txBody>
      </p:sp>
    </p:spTree>
    <p:extLst>
      <p:ext uri="{BB962C8B-B14F-4D97-AF65-F5344CB8AC3E}">
        <p14:creationId xmlns:p14="http://schemas.microsoft.com/office/powerpoint/2010/main" val="140974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223-2AD0-CCBD-705B-AB8DE0670284}"/>
              </a:ext>
            </a:extLst>
          </p:cNvPr>
          <p:cNvSpPr>
            <a:spLocks noGrp="1"/>
          </p:cNvSpPr>
          <p:nvPr>
            <p:ph type="title"/>
          </p:nvPr>
        </p:nvSpPr>
        <p:spPr/>
        <p:txBody>
          <a:bodyPr/>
          <a:lstStyle/>
          <a:p>
            <a:r>
              <a:rPr lang="ja-JP" altLang="en-US">
                <a:ea typeface="ＭＳ Ｐゴシック"/>
              </a:rPr>
              <a:t>必要なモジュール</a:t>
            </a:r>
          </a:p>
        </p:txBody>
      </p:sp>
      <p:sp>
        <p:nvSpPr>
          <p:cNvPr id="3" name="Content Placeholder 2">
            <a:extLst>
              <a:ext uri="{FF2B5EF4-FFF2-40B4-BE49-F238E27FC236}">
                <a16:creationId xmlns:a16="http://schemas.microsoft.com/office/drawing/2014/main" id="{D4F1F094-1EF0-913F-862F-72FD2FF254A8}"/>
              </a:ext>
            </a:extLst>
          </p:cNvPr>
          <p:cNvSpPr>
            <a:spLocks noGrp="1"/>
          </p:cNvSpPr>
          <p:nvPr>
            <p:ph idx="1"/>
          </p:nvPr>
        </p:nvSpPr>
        <p:spPr/>
        <p:txBody>
          <a:bodyPr vert="horz" lIns="91440" tIns="45720" rIns="91440" bIns="45720" rtlCol="0" anchor="t">
            <a:normAutofit/>
          </a:bodyPr>
          <a:lstStyle/>
          <a:p>
            <a:r>
              <a:rPr lang="ja-JP" altLang="en-US"/>
              <a:t>スプレッドシート管理用プログラム</a:t>
            </a:r>
          </a:p>
          <a:p>
            <a:r>
              <a:rPr lang="ja-JP" altLang="en-US">
                <a:ea typeface="ＭＳ Ｐゴシック"/>
              </a:rPr>
              <a:t>Remo3からのデータ取得用プログラム</a:t>
            </a:r>
          </a:p>
          <a:p>
            <a:endParaRPr lang="ja-JP" altLang="en-US">
              <a:ea typeface="ＭＳ Ｐゴシック"/>
            </a:endParaRPr>
          </a:p>
          <a:p>
            <a:r>
              <a:rPr lang="ja-JP" altLang="en-US">
                <a:ea typeface="ＭＳ Ｐゴシック"/>
              </a:rPr>
              <a:t>LINEbot用プログラム</a:t>
            </a:r>
          </a:p>
          <a:p>
            <a:r>
              <a:rPr lang="ja-JP" altLang="en-US">
                <a:ea typeface="ＭＳ Ｐゴシック"/>
              </a:rPr>
              <a:t>テレビ操作用プログラム</a:t>
            </a:r>
          </a:p>
        </p:txBody>
      </p:sp>
      <p:pic>
        <p:nvPicPr>
          <p:cNvPr id="4" name="Picture 3" descr="メッセージアプリのイラスト | かわいいフリー素材集 いらすとや">
            <a:extLst>
              <a:ext uri="{FF2B5EF4-FFF2-40B4-BE49-F238E27FC236}">
                <a16:creationId xmlns:a16="http://schemas.microsoft.com/office/drawing/2014/main" id="{01D6D7CD-26BE-93D6-1EB3-46997E1A4470}"/>
              </a:ext>
            </a:extLst>
          </p:cNvPr>
          <p:cNvPicPr>
            <a:picLocks noChangeAspect="1"/>
          </p:cNvPicPr>
          <p:nvPr/>
        </p:nvPicPr>
        <p:blipFill>
          <a:blip r:embed="rId2"/>
          <a:stretch>
            <a:fillRect/>
          </a:stretch>
        </p:blipFill>
        <p:spPr>
          <a:xfrm>
            <a:off x="8316686" y="2247037"/>
            <a:ext cx="2743200" cy="3597639"/>
          </a:xfrm>
          <a:prstGeom prst="rect">
            <a:avLst/>
          </a:prstGeom>
        </p:spPr>
      </p:pic>
    </p:spTree>
    <p:extLst>
      <p:ext uri="{BB962C8B-B14F-4D97-AF65-F5344CB8AC3E}">
        <p14:creationId xmlns:p14="http://schemas.microsoft.com/office/powerpoint/2010/main" val="352200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3654-9808-97C7-93F6-041FB65CDBA4}"/>
              </a:ext>
            </a:extLst>
          </p:cNvPr>
          <p:cNvSpPr>
            <a:spLocks noGrp="1"/>
          </p:cNvSpPr>
          <p:nvPr>
            <p:ph type="title"/>
          </p:nvPr>
        </p:nvSpPr>
        <p:spPr>
          <a:xfrm>
            <a:off x="2722384" y="2491471"/>
            <a:ext cx="6744052" cy="1478570"/>
          </a:xfrm>
        </p:spPr>
        <p:txBody>
          <a:bodyPr>
            <a:noAutofit/>
          </a:bodyPr>
          <a:lstStyle/>
          <a:p>
            <a:r>
              <a:rPr lang="ja-JP" altLang="en-US" sz="7200">
                <a:ea typeface="ＭＳ Ｐゴシック"/>
              </a:rPr>
              <a:t>プロジェクト計画</a:t>
            </a:r>
            <a:endParaRPr lang="en-US" sz="7200">
              <a:ea typeface="ＭＳ Ｐゴシック"/>
            </a:endParaRPr>
          </a:p>
        </p:txBody>
      </p:sp>
    </p:spTree>
    <p:extLst>
      <p:ext uri="{BB962C8B-B14F-4D97-AF65-F5344CB8AC3E}">
        <p14:creationId xmlns:p14="http://schemas.microsoft.com/office/powerpoint/2010/main" val="231385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1739-2E49-E781-4B34-D8983AF8C2E2}"/>
              </a:ext>
            </a:extLst>
          </p:cNvPr>
          <p:cNvSpPr>
            <a:spLocks noGrp="1"/>
          </p:cNvSpPr>
          <p:nvPr>
            <p:ph type="title"/>
          </p:nvPr>
        </p:nvSpPr>
        <p:spPr/>
        <p:txBody>
          <a:bodyPr/>
          <a:lstStyle/>
          <a:p>
            <a:r>
              <a:rPr lang="ja-JP" altLang="en-US"/>
              <a:t>開発体制</a:t>
            </a:r>
            <a:endParaRPr lang="en-US" dirty="0"/>
          </a:p>
        </p:txBody>
      </p:sp>
      <p:sp>
        <p:nvSpPr>
          <p:cNvPr id="3" name="Content Placeholder 2">
            <a:extLst>
              <a:ext uri="{FF2B5EF4-FFF2-40B4-BE49-F238E27FC236}">
                <a16:creationId xmlns:a16="http://schemas.microsoft.com/office/drawing/2014/main" id="{54459110-5842-4D5A-0B5A-38AB2BCD01E6}"/>
              </a:ext>
            </a:extLst>
          </p:cNvPr>
          <p:cNvSpPr>
            <a:spLocks noGrp="1"/>
          </p:cNvSpPr>
          <p:nvPr>
            <p:ph idx="1"/>
          </p:nvPr>
        </p:nvSpPr>
        <p:spPr>
          <a:xfrm>
            <a:off x="2700338" y="8486775"/>
            <a:ext cx="8347073" cy="1912034"/>
          </a:xfrm>
        </p:spPr>
        <p:txBody>
          <a:bodyPr/>
          <a:lstStyle/>
          <a:p>
            <a:pPr marL="0" indent="0">
              <a:buNone/>
            </a:pPr>
            <a:r>
              <a:rPr lang="en-US" dirty="0"/>
              <a:t>k</a:t>
            </a:r>
          </a:p>
        </p:txBody>
      </p:sp>
      <p:sp>
        <p:nvSpPr>
          <p:cNvPr id="4" name="Rectangle: Rounded Corners 3">
            <a:extLst>
              <a:ext uri="{FF2B5EF4-FFF2-40B4-BE49-F238E27FC236}">
                <a16:creationId xmlns:a16="http://schemas.microsoft.com/office/drawing/2014/main" id="{B82AFBF2-F2CA-F54E-93D6-9007477BEF77}"/>
              </a:ext>
            </a:extLst>
          </p:cNvPr>
          <p:cNvSpPr/>
          <p:nvPr/>
        </p:nvSpPr>
        <p:spPr>
          <a:xfrm>
            <a:off x="4329545" y="1928090"/>
            <a:ext cx="2759363" cy="819727"/>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bg1"/>
                </a:solidFill>
                <a:ea typeface="ＭＳ Ｐゴシック"/>
              </a:rPr>
              <a:t>リーダー：俣野雄太</a:t>
            </a:r>
          </a:p>
        </p:txBody>
      </p:sp>
      <p:sp>
        <p:nvSpPr>
          <p:cNvPr id="6" name="Rectangle: Rounded Corners 5">
            <a:extLst>
              <a:ext uri="{FF2B5EF4-FFF2-40B4-BE49-F238E27FC236}">
                <a16:creationId xmlns:a16="http://schemas.microsoft.com/office/drawing/2014/main" id="{B97CA7DB-C6D3-58F6-21BA-ED78D9363170}"/>
              </a:ext>
            </a:extLst>
          </p:cNvPr>
          <p:cNvSpPr/>
          <p:nvPr/>
        </p:nvSpPr>
        <p:spPr>
          <a:xfrm>
            <a:off x="647731" y="3708462"/>
            <a:ext cx="2759363" cy="819727"/>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bg1"/>
                </a:solidFill>
                <a:ea typeface="ＭＳ Ｐゴシック"/>
              </a:rPr>
              <a:t>資料責任者：</a:t>
            </a:r>
            <a:r>
              <a:rPr lang="ja-JP">
                <a:solidFill>
                  <a:schemeClr val="bg1"/>
                </a:solidFill>
                <a:ea typeface="+mn-lt"/>
                <a:cs typeface="+mn-lt"/>
              </a:rPr>
              <a:t>齋藤玄阜</a:t>
            </a:r>
            <a:endParaRPr lang="ja-JP" altLang="en-US">
              <a:solidFill>
                <a:schemeClr val="bg1"/>
              </a:solidFill>
              <a:ea typeface="ＭＳ Ｐゴシック"/>
            </a:endParaRPr>
          </a:p>
        </p:txBody>
      </p:sp>
      <p:sp>
        <p:nvSpPr>
          <p:cNvPr id="7" name="Rectangle: Rounded Corners 6">
            <a:extLst>
              <a:ext uri="{FF2B5EF4-FFF2-40B4-BE49-F238E27FC236}">
                <a16:creationId xmlns:a16="http://schemas.microsoft.com/office/drawing/2014/main" id="{215BD844-1021-CBD0-38DE-C16BC252678A}"/>
              </a:ext>
            </a:extLst>
          </p:cNvPr>
          <p:cNvSpPr/>
          <p:nvPr/>
        </p:nvSpPr>
        <p:spPr>
          <a:xfrm>
            <a:off x="4165751" y="3708463"/>
            <a:ext cx="3172409" cy="819727"/>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bg1"/>
                </a:solidFill>
                <a:ea typeface="ＭＳ Ｐゴシック"/>
              </a:rPr>
              <a:t>プログラム責任者：能村​泰誠</a:t>
            </a:r>
          </a:p>
        </p:txBody>
      </p:sp>
      <p:sp>
        <p:nvSpPr>
          <p:cNvPr id="8" name="Rectangle: Rounded Corners 7">
            <a:extLst>
              <a:ext uri="{FF2B5EF4-FFF2-40B4-BE49-F238E27FC236}">
                <a16:creationId xmlns:a16="http://schemas.microsoft.com/office/drawing/2014/main" id="{EF1A9A33-E716-3A30-1F05-932EC0A071E6}"/>
              </a:ext>
            </a:extLst>
          </p:cNvPr>
          <p:cNvSpPr/>
          <p:nvPr/>
        </p:nvSpPr>
        <p:spPr>
          <a:xfrm>
            <a:off x="8160910" y="3708463"/>
            <a:ext cx="3020163" cy="819727"/>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bg1"/>
                </a:solidFill>
                <a:ea typeface="ＭＳ Ｐゴシック"/>
              </a:rPr>
              <a:t>開発文書責任者：鎌田航輔</a:t>
            </a:r>
          </a:p>
        </p:txBody>
      </p:sp>
      <p:cxnSp>
        <p:nvCxnSpPr>
          <p:cNvPr id="10" name="Straight Arrow Connector 9">
            <a:extLst>
              <a:ext uri="{FF2B5EF4-FFF2-40B4-BE49-F238E27FC236}">
                <a16:creationId xmlns:a16="http://schemas.microsoft.com/office/drawing/2014/main" id="{962C68AD-6C3C-21E9-7C54-DF4DC485EDC5}"/>
              </a:ext>
            </a:extLst>
          </p:cNvPr>
          <p:cNvCxnSpPr/>
          <p:nvPr/>
        </p:nvCxnSpPr>
        <p:spPr>
          <a:xfrm>
            <a:off x="5751577" y="2749546"/>
            <a:ext cx="6151" cy="9578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55E355E-0D00-C6D6-A62E-781A2888AF3C}"/>
              </a:ext>
            </a:extLst>
          </p:cNvPr>
          <p:cNvCxnSpPr>
            <a:cxnSpLocks/>
          </p:cNvCxnSpPr>
          <p:nvPr/>
        </p:nvCxnSpPr>
        <p:spPr>
          <a:xfrm flipV="1">
            <a:off x="2027036" y="3237366"/>
            <a:ext cx="7604785" cy="534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0FD0C9B-792C-D7F0-A247-FB1BE0A9F742}"/>
              </a:ext>
            </a:extLst>
          </p:cNvPr>
          <p:cNvCxnSpPr>
            <a:cxnSpLocks/>
          </p:cNvCxnSpPr>
          <p:nvPr/>
        </p:nvCxnSpPr>
        <p:spPr>
          <a:xfrm>
            <a:off x="9625671" y="3233807"/>
            <a:ext cx="6151" cy="43797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F47758E-C3BA-30FB-E118-C74CE3E4D183}"/>
              </a:ext>
            </a:extLst>
          </p:cNvPr>
          <p:cNvCxnSpPr>
            <a:cxnSpLocks/>
          </p:cNvCxnSpPr>
          <p:nvPr/>
        </p:nvCxnSpPr>
        <p:spPr>
          <a:xfrm>
            <a:off x="2027035" y="3269414"/>
            <a:ext cx="6151" cy="437970"/>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7051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883BAE78-B474-69C3-60F2-5F5F9811757C}"/>
              </a:ext>
            </a:extLst>
          </p:cNvPr>
          <p:cNvGraphicFramePr>
            <a:graphicFrameLocks noGrp="1"/>
          </p:cNvGraphicFramePr>
          <p:nvPr>
            <p:extLst>
              <p:ext uri="{D42A27DB-BD31-4B8C-83A1-F6EECF244321}">
                <p14:modId xmlns:p14="http://schemas.microsoft.com/office/powerpoint/2010/main" val="3282229279"/>
              </p:ext>
            </p:extLst>
          </p:nvPr>
        </p:nvGraphicFramePr>
        <p:xfrm>
          <a:off x="702287" y="2075596"/>
          <a:ext cx="9905997" cy="3048886"/>
        </p:xfrm>
        <a:graphic>
          <a:graphicData uri="http://schemas.openxmlformats.org/drawingml/2006/table">
            <a:tbl>
              <a:tblPr>
                <a:tableStyleId>{5C22544A-7EE6-4342-B048-85BDC9FD1C3A}</a:tableStyleId>
              </a:tblPr>
              <a:tblGrid>
                <a:gridCol w="2450613">
                  <a:extLst>
                    <a:ext uri="{9D8B030D-6E8A-4147-A177-3AD203B41FA5}">
                      <a16:colId xmlns:a16="http://schemas.microsoft.com/office/drawing/2014/main" val="808642512"/>
                    </a:ext>
                  </a:extLst>
                </a:gridCol>
                <a:gridCol w="931923">
                  <a:extLst>
                    <a:ext uri="{9D8B030D-6E8A-4147-A177-3AD203B41FA5}">
                      <a16:colId xmlns:a16="http://schemas.microsoft.com/office/drawing/2014/main" val="270951877"/>
                    </a:ext>
                  </a:extLst>
                </a:gridCol>
                <a:gridCol w="931923">
                  <a:extLst>
                    <a:ext uri="{9D8B030D-6E8A-4147-A177-3AD203B41FA5}">
                      <a16:colId xmlns:a16="http://schemas.microsoft.com/office/drawing/2014/main" val="3980909542"/>
                    </a:ext>
                  </a:extLst>
                </a:gridCol>
                <a:gridCol w="931923">
                  <a:extLst>
                    <a:ext uri="{9D8B030D-6E8A-4147-A177-3AD203B41FA5}">
                      <a16:colId xmlns:a16="http://schemas.microsoft.com/office/drawing/2014/main" val="1918343397"/>
                    </a:ext>
                  </a:extLst>
                </a:gridCol>
                <a:gridCol w="931923">
                  <a:extLst>
                    <a:ext uri="{9D8B030D-6E8A-4147-A177-3AD203B41FA5}">
                      <a16:colId xmlns:a16="http://schemas.microsoft.com/office/drawing/2014/main" val="3386894993"/>
                    </a:ext>
                  </a:extLst>
                </a:gridCol>
                <a:gridCol w="931923">
                  <a:extLst>
                    <a:ext uri="{9D8B030D-6E8A-4147-A177-3AD203B41FA5}">
                      <a16:colId xmlns:a16="http://schemas.microsoft.com/office/drawing/2014/main" val="2259987704"/>
                    </a:ext>
                  </a:extLst>
                </a:gridCol>
                <a:gridCol w="931923">
                  <a:extLst>
                    <a:ext uri="{9D8B030D-6E8A-4147-A177-3AD203B41FA5}">
                      <a16:colId xmlns:a16="http://schemas.microsoft.com/office/drawing/2014/main" val="3871276795"/>
                    </a:ext>
                  </a:extLst>
                </a:gridCol>
                <a:gridCol w="931923">
                  <a:extLst>
                    <a:ext uri="{9D8B030D-6E8A-4147-A177-3AD203B41FA5}">
                      <a16:colId xmlns:a16="http://schemas.microsoft.com/office/drawing/2014/main" val="3831570321"/>
                    </a:ext>
                  </a:extLst>
                </a:gridCol>
                <a:gridCol w="931923">
                  <a:extLst>
                    <a:ext uri="{9D8B030D-6E8A-4147-A177-3AD203B41FA5}">
                      <a16:colId xmlns:a16="http://schemas.microsoft.com/office/drawing/2014/main" val="3836100777"/>
                    </a:ext>
                  </a:extLst>
                </a:gridCol>
              </a:tblGrid>
              <a:tr h="230105">
                <a:tc>
                  <a:txBody>
                    <a:bodyPr/>
                    <a:lstStyle/>
                    <a:p>
                      <a:pPr algn="ctr" fontAlgn="ctr"/>
                      <a:r>
                        <a:rPr lang="ja-JP" altLang="en-US" sz="1100" u="none" strike="noStrike">
                          <a:effectLst/>
                        </a:rPr>
                        <a:t>タスク</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担当</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en-US" altLang="ja-JP" sz="1100" u="none" strike="noStrike">
                          <a:effectLst/>
                        </a:rPr>
                        <a:t>6/11 4</a:t>
                      </a:r>
                      <a:r>
                        <a:rPr lang="ja-JP" altLang="en-US" sz="1100" u="none" strike="noStrike">
                          <a:effectLst/>
                        </a:rPr>
                        <a:t>限</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en-US" altLang="ja-JP" sz="1100" u="none" strike="noStrike">
                          <a:effectLst/>
                        </a:rPr>
                        <a:t>6/18 3</a:t>
                      </a:r>
                      <a:r>
                        <a:rPr lang="ja-JP" altLang="en-US" sz="1100" u="none" strike="noStrike">
                          <a:effectLst/>
                        </a:rPr>
                        <a:t>限</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en-US" altLang="ja-JP" sz="1100" u="none" strike="noStrike">
                          <a:effectLst/>
                        </a:rPr>
                        <a:t>6/18 4</a:t>
                      </a:r>
                      <a:r>
                        <a:rPr lang="ja-JP" altLang="en-US" sz="1100" u="none" strike="noStrike">
                          <a:effectLst/>
                        </a:rPr>
                        <a:t>限</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en-US" altLang="ja-JP" sz="1100" u="none" strike="noStrike">
                          <a:effectLst/>
                        </a:rPr>
                        <a:t>6/25 3</a:t>
                      </a:r>
                      <a:r>
                        <a:rPr lang="ja-JP" altLang="en-US" sz="1100" u="none" strike="noStrike">
                          <a:effectLst/>
                        </a:rPr>
                        <a:t>限</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en-US" altLang="ja-JP" sz="1100" u="none" strike="noStrike">
                          <a:effectLst/>
                        </a:rPr>
                        <a:t>6/25 4</a:t>
                      </a:r>
                      <a:r>
                        <a:rPr lang="ja-JP" altLang="en-US" sz="1100" u="none" strike="noStrike">
                          <a:effectLst/>
                        </a:rPr>
                        <a:t>限</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en-US" altLang="ja-JP" sz="1100" u="none" strike="noStrike">
                          <a:effectLst/>
                        </a:rPr>
                        <a:t>7/2 3</a:t>
                      </a:r>
                      <a:r>
                        <a:rPr lang="ja-JP" altLang="en-US" sz="1100" u="none" strike="noStrike">
                          <a:effectLst/>
                        </a:rPr>
                        <a:t>限</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en-US" altLang="ja-JP" sz="1100" u="none" strike="noStrike">
                          <a:effectLst/>
                        </a:rPr>
                        <a:t>7/2 4</a:t>
                      </a:r>
                      <a:r>
                        <a:rPr lang="ja-JP" altLang="en-US" sz="1100" u="none" strike="noStrike">
                          <a:effectLst/>
                        </a:rPr>
                        <a:t>限</a:t>
                      </a:r>
                      <a:endParaRPr lang="ja-JP" altLang="en-US" sz="1100" b="1" i="0" u="none" strike="noStrike">
                        <a:solidFill>
                          <a:srgbClr val="FFFFFF"/>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663227439"/>
                  </a:ext>
                </a:extLst>
              </a:tr>
              <a:tr h="402683">
                <a:tc>
                  <a:txBody>
                    <a:bodyPr/>
                    <a:lstStyle/>
                    <a:p>
                      <a:pPr algn="ctr" fontAlgn="ctr"/>
                      <a:r>
                        <a:rPr lang="ja-JP" altLang="en-US" sz="1100" u="none" strike="noStrike">
                          <a:effectLst/>
                        </a:rPr>
                        <a:t>要求仕様・設計の見直し</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r>
                        <a:rPr lang="ja-JP" altLang="en-US" sz="1100" u="none" strike="noStrike">
                          <a:effectLst/>
                        </a:rPr>
                        <a:t>全員</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00468955"/>
                  </a:ext>
                </a:extLst>
              </a:tr>
              <a:tr h="402683">
                <a:tc>
                  <a:txBody>
                    <a:bodyPr/>
                    <a:lstStyle/>
                    <a:p>
                      <a:pPr algn="ctr" fontAlgn="ctr"/>
                      <a:r>
                        <a:rPr lang="ja-JP" altLang="en-US" sz="1100" u="none" strike="noStrike">
                          <a:effectLst/>
                        </a:rPr>
                        <a:t>スプレッドシート管理用プログラム</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鎌田</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3160300498"/>
                  </a:ext>
                </a:extLst>
              </a:tr>
              <a:tr h="402683">
                <a:tc>
                  <a:txBody>
                    <a:bodyPr/>
                    <a:lstStyle/>
                    <a:p>
                      <a:pPr algn="ctr" fontAlgn="ctr"/>
                      <a:r>
                        <a:rPr lang="en" sz="1100" u="none" strike="noStrike">
                          <a:effectLst/>
                        </a:rPr>
                        <a:t>Remo3</a:t>
                      </a:r>
                      <a:r>
                        <a:rPr lang="ja-JP" altLang="en-US" sz="1100" u="none" strike="noStrike">
                          <a:effectLst/>
                        </a:rPr>
                        <a:t>からのデータ取得用プログラム</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俣野</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864715877"/>
                  </a:ext>
                </a:extLst>
              </a:tr>
              <a:tr h="402683">
                <a:tc>
                  <a:txBody>
                    <a:bodyPr/>
                    <a:lstStyle/>
                    <a:p>
                      <a:pPr algn="ctr" fontAlgn="ctr"/>
                      <a:r>
                        <a:rPr lang="en" sz="1100" u="none" strike="noStrike">
                          <a:effectLst/>
                        </a:rPr>
                        <a:t>LINEbot</a:t>
                      </a:r>
                      <a:r>
                        <a:rPr lang="ja-JP" altLang="en-US" sz="1100" u="none" strike="noStrike">
                          <a:effectLst/>
                        </a:rPr>
                        <a:t>用プログラム</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齋藤</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1233612157"/>
                  </a:ext>
                </a:extLst>
              </a:tr>
              <a:tr h="402683">
                <a:tc>
                  <a:txBody>
                    <a:bodyPr/>
                    <a:lstStyle/>
                    <a:p>
                      <a:pPr algn="ctr" fontAlgn="ctr"/>
                      <a:r>
                        <a:rPr lang="ja-JP" altLang="en-US" sz="1100" u="none" strike="noStrike">
                          <a:effectLst/>
                        </a:rPr>
                        <a:t>テレビ操作用プログラム</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能村</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989914469"/>
                  </a:ext>
                </a:extLst>
              </a:tr>
              <a:tr h="402683">
                <a:tc>
                  <a:txBody>
                    <a:bodyPr/>
                    <a:lstStyle/>
                    <a:p>
                      <a:pPr algn="ctr" fontAlgn="ctr"/>
                      <a:r>
                        <a:rPr lang="ja-JP" altLang="en-US" sz="1100" u="none" strike="noStrike">
                          <a:effectLst/>
                        </a:rPr>
                        <a:t>システムテスト・動作確認</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全員</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834092094"/>
                  </a:ext>
                </a:extLst>
              </a:tr>
              <a:tr h="402683">
                <a:tc>
                  <a:txBody>
                    <a:bodyPr/>
                    <a:lstStyle/>
                    <a:p>
                      <a:pPr algn="ctr" fontAlgn="ctr"/>
                      <a:r>
                        <a:rPr lang="ja-JP" altLang="en-US" sz="1100" u="none" strike="noStrike">
                          <a:effectLst/>
                        </a:rPr>
                        <a:t>成果発表資料作成</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ctr" fontAlgn="ctr"/>
                      <a:r>
                        <a:rPr lang="ja-JP" altLang="en-US" sz="1100" u="none" strike="noStrike">
                          <a:effectLst/>
                        </a:rPr>
                        <a:t>全員</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tc>
                  <a:txBody>
                    <a:bodyPr/>
                    <a:lstStyle/>
                    <a:p>
                      <a:pPr algn="l" fontAlgn="ct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0" marR="0" marT="0" marB="0" anchor="ctr"/>
                </a:tc>
                <a:extLst>
                  <a:ext uri="{0D108BD9-81ED-4DB2-BD59-A6C34878D82A}">
                    <a16:rowId xmlns:a16="http://schemas.microsoft.com/office/drawing/2014/main" val="258651543"/>
                  </a:ext>
                </a:extLst>
              </a:tr>
            </a:tbl>
          </a:graphicData>
        </a:graphic>
      </p:graphicFrame>
      <p:sp>
        <p:nvSpPr>
          <p:cNvPr id="3" name="右矢印 2">
            <a:extLst>
              <a:ext uri="{FF2B5EF4-FFF2-40B4-BE49-F238E27FC236}">
                <a16:creationId xmlns:a16="http://schemas.microsoft.com/office/drawing/2014/main" id="{E35AFA6E-53F6-17AB-5695-042CBABA1067}"/>
              </a:ext>
            </a:extLst>
          </p:cNvPr>
          <p:cNvSpPr/>
          <p:nvPr/>
        </p:nvSpPr>
        <p:spPr>
          <a:xfrm>
            <a:off x="4097095" y="2361346"/>
            <a:ext cx="9271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 name="右矢印 3">
            <a:extLst>
              <a:ext uri="{FF2B5EF4-FFF2-40B4-BE49-F238E27FC236}">
                <a16:creationId xmlns:a16="http://schemas.microsoft.com/office/drawing/2014/main" id="{94128009-252A-B344-81C1-46C4F4A35F2F}"/>
              </a:ext>
            </a:extLst>
          </p:cNvPr>
          <p:cNvSpPr/>
          <p:nvPr/>
        </p:nvSpPr>
        <p:spPr>
          <a:xfrm>
            <a:off x="4097095" y="4835527"/>
            <a:ext cx="6591300" cy="254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 name="右矢印 4">
            <a:extLst>
              <a:ext uri="{FF2B5EF4-FFF2-40B4-BE49-F238E27FC236}">
                <a16:creationId xmlns:a16="http://schemas.microsoft.com/office/drawing/2014/main" id="{6DE32CA7-BF3B-7D30-B9D3-D6806F1BF6A0}"/>
              </a:ext>
            </a:extLst>
          </p:cNvPr>
          <p:cNvSpPr/>
          <p:nvPr/>
        </p:nvSpPr>
        <p:spPr>
          <a:xfrm>
            <a:off x="9274784" y="4381472"/>
            <a:ext cx="1333500" cy="4191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右矢印 5">
            <a:extLst>
              <a:ext uri="{FF2B5EF4-FFF2-40B4-BE49-F238E27FC236}">
                <a16:creationId xmlns:a16="http://schemas.microsoft.com/office/drawing/2014/main" id="{715C8344-51F2-7AA5-164F-EA700B0DEE8A}"/>
              </a:ext>
            </a:extLst>
          </p:cNvPr>
          <p:cNvSpPr/>
          <p:nvPr/>
        </p:nvSpPr>
        <p:spPr>
          <a:xfrm>
            <a:off x="4097095" y="2722594"/>
            <a:ext cx="2832100" cy="4079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7" name="右矢印 6">
            <a:extLst>
              <a:ext uri="{FF2B5EF4-FFF2-40B4-BE49-F238E27FC236}">
                <a16:creationId xmlns:a16="http://schemas.microsoft.com/office/drawing/2014/main" id="{65FC120D-5D16-EE4D-89CE-A821E5490B79}"/>
              </a:ext>
            </a:extLst>
          </p:cNvPr>
          <p:cNvSpPr/>
          <p:nvPr/>
        </p:nvSpPr>
        <p:spPr>
          <a:xfrm>
            <a:off x="4097095" y="3142122"/>
            <a:ext cx="2832100" cy="4079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 name="右矢印 7">
            <a:extLst>
              <a:ext uri="{FF2B5EF4-FFF2-40B4-BE49-F238E27FC236}">
                <a16:creationId xmlns:a16="http://schemas.microsoft.com/office/drawing/2014/main" id="{A45F61B8-7671-6A48-ABA8-8B33A6B0CE7A}"/>
              </a:ext>
            </a:extLst>
          </p:cNvPr>
          <p:cNvSpPr/>
          <p:nvPr/>
        </p:nvSpPr>
        <p:spPr>
          <a:xfrm>
            <a:off x="5979136" y="3511034"/>
            <a:ext cx="3352800" cy="4079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 name="右矢印 8">
            <a:extLst>
              <a:ext uri="{FF2B5EF4-FFF2-40B4-BE49-F238E27FC236}">
                <a16:creationId xmlns:a16="http://schemas.microsoft.com/office/drawing/2014/main" id="{156FD47A-1B26-7B48-98CB-5C50A9EBCD82}"/>
              </a:ext>
            </a:extLst>
          </p:cNvPr>
          <p:cNvSpPr/>
          <p:nvPr/>
        </p:nvSpPr>
        <p:spPr>
          <a:xfrm>
            <a:off x="5979136" y="3913954"/>
            <a:ext cx="3352800" cy="4079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 name="テキスト ボックス 9">
            <a:extLst>
              <a:ext uri="{FF2B5EF4-FFF2-40B4-BE49-F238E27FC236}">
                <a16:creationId xmlns:a16="http://schemas.microsoft.com/office/drawing/2014/main" id="{48C0E89B-6D5E-F213-7B47-28AAD60C137E}"/>
              </a:ext>
            </a:extLst>
          </p:cNvPr>
          <p:cNvSpPr txBox="1"/>
          <p:nvPr/>
        </p:nvSpPr>
        <p:spPr>
          <a:xfrm>
            <a:off x="1476463" y="909458"/>
            <a:ext cx="4036682" cy="707886"/>
          </a:xfrm>
          <a:prstGeom prst="rect">
            <a:avLst/>
          </a:prstGeom>
          <a:noFill/>
        </p:spPr>
        <p:txBody>
          <a:bodyPr wrap="none" rtlCol="0">
            <a:spAutoFit/>
          </a:bodyPr>
          <a:lstStyle/>
          <a:p>
            <a:r>
              <a:rPr kumimoji="1" lang="ja-JP" altLang="en-US" sz="4000"/>
              <a:t>開発スケジュール</a:t>
            </a:r>
          </a:p>
        </p:txBody>
      </p:sp>
    </p:spTree>
    <p:extLst>
      <p:ext uri="{BB962C8B-B14F-4D97-AF65-F5344CB8AC3E}">
        <p14:creationId xmlns:p14="http://schemas.microsoft.com/office/powerpoint/2010/main" val="2844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35EBAC-D439-3F32-2EB3-C76C1DFB603F}"/>
              </a:ext>
            </a:extLst>
          </p:cNvPr>
          <p:cNvSpPr>
            <a:spLocks noGrp="1"/>
          </p:cNvSpPr>
          <p:nvPr>
            <p:ph type="title"/>
          </p:nvPr>
        </p:nvSpPr>
        <p:spPr/>
        <p:txBody>
          <a:bodyPr>
            <a:normAutofit/>
          </a:bodyPr>
          <a:lstStyle/>
          <a:p>
            <a:r>
              <a:rPr kumimoji="1" lang="ja-JP" altLang="en-US" sz="4800"/>
              <a:t>目次</a:t>
            </a:r>
          </a:p>
        </p:txBody>
      </p:sp>
      <p:sp>
        <p:nvSpPr>
          <p:cNvPr id="3" name="コンテンツ プレースホルダー 2">
            <a:extLst>
              <a:ext uri="{FF2B5EF4-FFF2-40B4-BE49-F238E27FC236}">
                <a16:creationId xmlns:a16="http://schemas.microsoft.com/office/drawing/2014/main" id="{A4289F49-E80A-930E-9CE7-1C664559B46F}"/>
              </a:ext>
            </a:extLst>
          </p:cNvPr>
          <p:cNvSpPr>
            <a:spLocks noGrp="1"/>
          </p:cNvSpPr>
          <p:nvPr>
            <p:ph idx="1"/>
          </p:nvPr>
        </p:nvSpPr>
        <p:spPr/>
        <p:txBody>
          <a:bodyPr>
            <a:normAutofit/>
          </a:bodyPr>
          <a:lstStyle/>
          <a:p>
            <a:pPr marL="457200" indent="-457200">
              <a:lnSpc>
                <a:spcPct val="200000"/>
              </a:lnSpc>
              <a:buFont typeface="+mj-lt"/>
              <a:buAutoNum type="arabicPeriod"/>
            </a:pPr>
            <a:r>
              <a:rPr kumimoji="1" lang="ja-JP" altLang="en-US" sz="3200"/>
              <a:t>要求仕様</a:t>
            </a:r>
            <a:endParaRPr kumimoji="1" lang="en-US" altLang="ja-JP" sz="3200" dirty="0"/>
          </a:p>
          <a:p>
            <a:pPr marL="457200" indent="-457200">
              <a:lnSpc>
                <a:spcPct val="200000"/>
              </a:lnSpc>
              <a:buFont typeface="+mj-lt"/>
              <a:buAutoNum type="arabicPeriod"/>
            </a:pPr>
            <a:r>
              <a:rPr kumimoji="1" lang="ja-JP" altLang="en-US" sz="3200"/>
              <a:t>設計</a:t>
            </a:r>
            <a:endParaRPr kumimoji="1" lang="en-US" altLang="ja-JP" sz="3200" dirty="0"/>
          </a:p>
          <a:p>
            <a:pPr marL="457200" indent="-457200">
              <a:lnSpc>
                <a:spcPct val="200000"/>
              </a:lnSpc>
              <a:buFont typeface="+mj-lt"/>
              <a:buAutoNum type="arabicPeriod"/>
            </a:pPr>
            <a:r>
              <a:rPr kumimoji="1" lang="ja-JP" altLang="en-US" sz="3200"/>
              <a:t>プロジェクト計画</a:t>
            </a:r>
          </a:p>
        </p:txBody>
      </p:sp>
    </p:spTree>
    <p:extLst>
      <p:ext uri="{BB962C8B-B14F-4D97-AF65-F5344CB8AC3E}">
        <p14:creationId xmlns:p14="http://schemas.microsoft.com/office/powerpoint/2010/main" val="26070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A9324-81C0-2ACF-405E-3035AB3A9A41}"/>
              </a:ext>
            </a:extLst>
          </p:cNvPr>
          <p:cNvSpPr>
            <a:spLocks noGrp="1"/>
          </p:cNvSpPr>
          <p:nvPr>
            <p:ph type="title"/>
          </p:nvPr>
        </p:nvSpPr>
        <p:spPr/>
        <p:txBody>
          <a:bodyPr/>
          <a:lstStyle/>
          <a:p>
            <a:r>
              <a:rPr kumimoji="1" lang="ja-JP" altLang="en-US"/>
              <a:t>要求仕様</a:t>
            </a:r>
          </a:p>
        </p:txBody>
      </p:sp>
      <p:sp>
        <p:nvSpPr>
          <p:cNvPr id="3" name="コンテンツ プレースホルダー 2">
            <a:extLst>
              <a:ext uri="{FF2B5EF4-FFF2-40B4-BE49-F238E27FC236}">
                <a16:creationId xmlns:a16="http://schemas.microsoft.com/office/drawing/2014/main" id="{8D3047A8-19DD-4C18-A397-891F7ED4BFB8}"/>
              </a:ext>
            </a:extLst>
          </p:cNvPr>
          <p:cNvSpPr>
            <a:spLocks noGrp="1"/>
          </p:cNvSpPr>
          <p:nvPr>
            <p:ph idx="1"/>
          </p:nvPr>
        </p:nvSpPr>
        <p:spPr/>
        <p:txBody>
          <a:bodyPr/>
          <a:lstStyle/>
          <a:p>
            <a:pPr marL="0" indent="0">
              <a:buNone/>
            </a:pPr>
            <a:r>
              <a:rPr lang="ja-JP" altLang="en-US"/>
              <a:t>こんなことありませんか</a:t>
            </a:r>
            <a:r>
              <a:rPr lang="en-US" altLang="ja-JP" dirty="0"/>
              <a:t>…</a:t>
            </a:r>
            <a:r>
              <a:rPr lang="ja-JP" altLang="en-US"/>
              <a:t>？</a:t>
            </a:r>
            <a:endParaRPr kumimoji="1" lang="ja-JP" altLang="en-US"/>
          </a:p>
        </p:txBody>
      </p:sp>
      <p:pic>
        <p:nvPicPr>
          <p:cNvPr id="5" name="図 4" descr="クマの人形と文字の加工写真&#10;&#10;AI 生成コンテンツは誤りを含む可能性があります。">
            <a:extLst>
              <a:ext uri="{FF2B5EF4-FFF2-40B4-BE49-F238E27FC236}">
                <a16:creationId xmlns:a16="http://schemas.microsoft.com/office/drawing/2014/main" id="{45849ACF-9B41-9553-6E9A-4B02006216B0}"/>
              </a:ext>
            </a:extLst>
          </p:cNvPr>
          <p:cNvPicPr>
            <a:picLocks noChangeAspect="1"/>
          </p:cNvPicPr>
          <p:nvPr/>
        </p:nvPicPr>
        <p:blipFill>
          <a:blip r:embed="rId2"/>
          <a:stretch>
            <a:fillRect/>
          </a:stretch>
        </p:blipFill>
        <p:spPr>
          <a:xfrm>
            <a:off x="4573956" y="2097088"/>
            <a:ext cx="3948519" cy="4339032"/>
          </a:xfrm>
          <a:prstGeom prst="rect">
            <a:avLst/>
          </a:prstGeom>
        </p:spPr>
      </p:pic>
      <p:pic>
        <p:nvPicPr>
          <p:cNvPr id="7" name="図 6" descr="モニター画面に映るアニメ&#10;&#10;AI 生成コンテンツは誤りを含む可能性があります。">
            <a:extLst>
              <a:ext uri="{FF2B5EF4-FFF2-40B4-BE49-F238E27FC236}">
                <a16:creationId xmlns:a16="http://schemas.microsoft.com/office/drawing/2014/main" id="{D79A1542-AD4A-C9E2-8FCC-0A58FC192622}"/>
              </a:ext>
            </a:extLst>
          </p:cNvPr>
          <p:cNvPicPr>
            <a:picLocks noChangeAspect="1"/>
          </p:cNvPicPr>
          <p:nvPr/>
        </p:nvPicPr>
        <p:blipFill>
          <a:blip r:embed="rId3"/>
          <a:stretch>
            <a:fillRect/>
          </a:stretch>
        </p:blipFill>
        <p:spPr>
          <a:xfrm>
            <a:off x="8499879" y="935038"/>
            <a:ext cx="2540000" cy="2324100"/>
          </a:xfrm>
          <a:prstGeom prst="rect">
            <a:avLst/>
          </a:prstGeom>
        </p:spPr>
      </p:pic>
    </p:spTree>
    <p:extLst>
      <p:ext uri="{BB962C8B-B14F-4D97-AF65-F5344CB8AC3E}">
        <p14:creationId xmlns:p14="http://schemas.microsoft.com/office/powerpoint/2010/main" val="23615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360DFE-9243-8105-93D2-2C553C2E0558}"/>
              </a:ext>
            </a:extLst>
          </p:cNvPr>
          <p:cNvSpPr>
            <a:spLocks noGrp="1"/>
          </p:cNvSpPr>
          <p:nvPr>
            <p:ph type="title"/>
          </p:nvPr>
        </p:nvSpPr>
        <p:spPr/>
        <p:txBody>
          <a:bodyPr/>
          <a:lstStyle/>
          <a:p>
            <a:r>
              <a:rPr kumimoji="1" lang="ja-JP" altLang="en-US"/>
              <a:t>要求仕様</a:t>
            </a:r>
          </a:p>
        </p:txBody>
      </p:sp>
      <p:sp>
        <p:nvSpPr>
          <p:cNvPr id="3" name="コンテンツ プレースホルダー 2">
            <a:extLst>
              <a:ext uri="{FF2B5EF4-FFF2-40B4-BE49-F238E27FC236}">
                <a16:creationId xmlns:a16="http://schemas.microsoft.com/office/drawing/2014/main" id="{1EBCFDE7-BE73-89EE-5A06-8F4C5BEB9B6B}"/>
              </a:ext>
            </a:extLst>
          </p:cNvPr>
          <p:cNvSpPr>
            <a:spLocks noGrp="1"/>
          </p:cNvSpPr>
          <p:nvPr>
            <p:ph idx="1"/>
          </p:nvPr>
        </p:nvSpPr>
        <p:spPr/>
        <p:txBody>
          <a:bodyPr>
            <a:normAutofit/>
          </a:bodyPr>
          <a:lstStyle/>
          <a:p>
            <a:r>
              <a:rPr kumimoji="1" lang="en-US" altLang="ja-JP" sz="3200" dirty="0"/>
              <a:t>Nature Remo </a:t>
            </a:r>
            <a:r>
              <a:rPr kumimoji="1" lang="ja-JP" altLang="en-US" sz="3200"/>
              <a:t>を用いて遠隔で自宅の</a:t>
            </a:r>
            <a:r>
              <a:rPr lang="ja-JP" altLang="en-US" sz="3200"/>
              <a:t>テレビを操作</a:t>
            </a:r>
            <a:endParaRPr lang="en-US" altLang="ja-JP" sz="3200" dirty="0"/>
          </a:p>
          <a:p>
            <a:r>
              <a:rPr kumimoji="1" lang="ja-JP" altLang="en-US" sz="3200"/>
              <a:t>ユーザの指定した</a:t>
            </a:r>
            <a:r>
              <a:rPr kumimoji="1" lang="ja-JP" altLang="en-US" sz="3200">
                <a:solidFill>
                  <a:srgbClr val="FFFF00"/>
                </a:solidFill>
              </a:rPr>
              <a:t>日時とチャンネル</a:t>
            </a:r>
            <a:r>
              <a:rPr kumimoji="1" lang="ja-JP" altLang="en-US" sz="3200"/>
              <a:t>で放送される番組を録画する。</a:t>
            </a:r>
          </a:p>
        </p:txBody>
      </p:sp>
      <p:pic>
        <p:nvPicPr>
          <p:cNvPr id="5" name="図 4" descr="クマの人形と文字の加工写真&#10;&#10;AI 生成コンテンツは誤りを含む可能性があります。">
            <a:extLst>
              <a:ext uri="{FF2B5EF4-FFF2-40B4-BE49-F238E27FC236}">
                <a16:creationId xmlns:a16="http://schemas.microsoft.com/office/drawing/2014/main" id="{B297D9E0-7E15-527F-0D03-FD7665CBA870}"/>
              </a:ext>
            </a:extLst>
          </p:cNvPr>
          <p:cNvPicPr>
            <a:picLocks noChangeAspect="1"/>
          </p:cNvPicPr>
          <p:nvPr/>
        </p:nvPicPr>
        <p:blipFill>
          <a:blip r:embed="rId2"/>
          <a:stretch>
            <a:fillRect/>
          </a:stretch>
        </p:blipFill>
        <p:spPr>
          <a:xfrm>
            <a:off x="929270" y="4203072"/>
            <a:ext cx="2311400" cy="2540000"/>
          </a:xfrm>
          <a:prstGeom prst="rect">
            <a:avLst/>
          </a:prstGeom>
        </p:spPr>
      </p:pic>
      <p:grpSp>
        <p:nvGrpSpPr>
          <p:cNvPr id="11" name="グループ化 10">
            <a:extLst>
              <a:ext uri="{FF2B5EF4-FFF2-40B4-BE49-F238E27FC236}">
                <a16:creationId xmlns:a16="http://schemas.microsoft.com/office/drawing/2014/main" id="{0CE088E1-CB3B-74E9-1391-70CBED9B6E33}"/>
              </a:ext>
            </a:extLst>
          </p:cNvPr>
          <p:cNvGrpSpPr/>
          <p:nvPr/>
        </p:nvGrpSpPr>
        <p:grpSpPr>
          <a:xfrm>
            <a:off x="3133042" y="4017297"/>
            <a:ext cx="2328530" cy="1633336"/>
            <a:chOff x="3591849" y="3668601"/>
            <a:chExt cx="2328530" cy="1633336"/>
          </a:xfrm>
        </p:grpSpPr>
        <p:sp>
          <p:nvSpPr>
            <p:cNvPr id="6" name="円/楕円 5">
              <a:extLst>
                <a:ext uri="{FF2B5EF4-FFF2-40B4-BE49-F238E27FC236}">
                  <a16:creationId xmlns:a16="http://schemas.microsoft.com/office/drawing/2014/main" id="{0C35836E-9C38-CA50-5A16-8198A99BE262}"/>
                </a:ext>
              </a:extLst>
            </p:cNvPr>
            <p:cNvSpPr/>
            <p:nvPr/>
          </p:nvSpPr>
          <p:spPr>
            <a:xfrm>
              <a:off x="3591849" y="3668601"/>
              <a:ext cx="2328530" cy="142605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bg1"/>
                  </a:solidFill>
                </a:rPr>
                <a:t>○日△時</a:t>
              </a:r>
              <a:endParaRPr kumimoji="1" lang="en-US" altLang="ja-JP" dirty="0">
                <a:solidFill>
                  <a:schemeClr val="bg1"/>
                </a:solidFill>
              </a:endParaRPr>
            </a:p>
            <a:p>
              <a:pPr algn="ctr"/>
              <a:r>
                <a:rPr kumimoji="1" lang="ja-JP" altLang="en-US">
                  <a:solidFill>
                    <a:schemeClr val="bg1"/>
                  </a:solidFill>
                </a:rPr>
                <a:t>☆チャンネル</a:t>
              </a:r>
            </a:p>
          </p:txBody>
        </p:sp>
        <p:sp>
          <p:nvSpPr>
            <p:cNvPr id="7" name="三角形 6">
              <a:extLst>
                <a:ext uri="{FF2B5EF4-FFF2-40B4-BE49-F238E27FC236}">
                  <a16:creationId xmlns:a16="http://schemas.microsoft.com/office/drawing/2014/main" id="{04590B63-09BE-E3F5-AEA9-55392CB77546}"/>
                </a:ext>
              </a:extLst>
            </p:cNvPr>
            <p:cNvSpPr/>
            <p:nvPr/>
          </p:nvSpPr>
          <p:spPr>
            <a:xfrm rot="13343722">
              <a:off x="3726014" y="4793143"/>
              <a:ext cx="285750" cy="508794"/>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角丸四角形 7">
            <a:extLst>
              <a:ext uri="{FF2B5EF4-FFF2-40B4-BE49-F238E27FC236}">
                <a16:creationId xmlns:a16="http://schemas.microsoft.com/office/drawing/2014/main" id="{BEFA4F0A-7C17-834D-F7EE-EE535C6C70B3}"/>
              </a:ext>
            </a:extLst>
          </p:cNvPr>
          <p:cNvSpPr/>
          <p:nvPr/>
        </p:nvSpPr>
        <p:spPr>
          <a:xfrm>
            <a:off x="6094411" y="4731653"/>
            <a:ext cx="1559548" cy="146380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Remo</a:t>
            </a:r>
            <a:endParaRPr kumimoji="1" lang="ja-JP" altLang="en-US" sz="3200">
              <a:solidFill>
                <a:schemeClr val="bg1"/>
              </a:solidFill>
            </a:endParaRPr>
          </a:p>
        </p:txBody>
      </p:sp>
      <p:pic>
        <p:nvPicPr>
          <p:cNvPr id="10" name="図 9" descr="モニター画面に映るアニメ&#10;&#10;AI 生成コンテンツは誤りを含む可能性があります。">
            <a:extLst>
              <a:ext uri="{FF2B5EF4-FFF2-40B4-BE49-F238E27FC236}">
                <a16:creationId xmlns:a16="http://schemas.microsoft.com/office/drawing/2014/main" id="{7BEB5CF4-BEC8-6676-8FC5-BF27032B409B}"/>
              </a:ext>
            </a:extLst>
          </p:cNvPr>
          <p:cNvPicPr>
            <a:picLocks noChangeAspect="1"/>
          </p:cNvPicPr>
          <p:nvPr/>
        </p:nvPicPr>
        <p:blipFill>
          <a:blip r:embed="rId3"/>
          <a:stretch>
            <a:fillRect/>
          </a:stretch>
        </p:blipFill>
        <p:spPr>
          <a:xfrm>
            <a:off x="8934137" y="4017297"/>
            <a:ext cx="2540000" cy="2324100"/>
          </a:xfrm>
          <a:prstGeom prst="rect">
            <a:avLst/>
          </a:prstGeom>
        </p:spPr>
      </p:pic>
      <p:sp>
        <p:nvSpPr>
          <p:cNvPr id="12" name="右矢印 11">
            <a:extLst>
              <a:ext uri="{FF2B5EF4-FFF2-40B4-BE49-F238E27FC236}">
                <a16:creationId xmlns:a16="http://schemas.microsoft.com/office/drawing/2014/main" id="{B06ECCE5-040A-06EB-A0C0-92D5CB4C23FA}"/>
              </a:ext>
            </a:extLst>
          </p:cNvPr>
          <p:cNvSpPr/>
          <p:nvPr/>
        </p:nvSpPr>
        <p:spPr>
          <a:xfrm>
            <a:off x="7772400" y="5179347"/>
            <a:ext cx="1161737" cy="568416"/>
          </a:xfrm>
          <a:prstGeom prst="rightArrow">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991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FF408-4B86-6DE3-0A4B-3B0709F73610}"/>
              </a:ext>
            </a:extLst>
          </p:cNvPr>
          <p:cNvSpPr>
            <a:spLocks noGrp="1"/>
          </p:cNvSpPr>
          <p:nvPr>
            <p:ph type="title"/>
          </p:nvPr>
        </p:nvSpPr>
        <p:spPr/>
        <p:txBody>
          <a:bodyPr/>
          <a:lstStyle/>
          <a:p>
            <a:r>
              <a:rPr kumimoji="1" lang="ja-JP" altLang="en-US"/>
              <a:t>要求仕様</a:t>
            </a:r>
          </a:p>
        </p:txBody>
      </p:sp>
      <p:sp>
        <p:nvSpPr>
          <p:cNvPr id="3" name="コンテンツ プレースホルダー 2">
            <a:extLst>
              <a:ext uri="{FF2B5EF4-FFF2-40B4-BE49-F238E27FC236}">
                <a16:creationId xmlns:a16="http://schemas.microsoft.com/office/drawing/2014/main" id="{092A6634-BEAB-9BC0-148A-6959FD60345D}"/>
              </a:ext>
            </a:extLst>
          </p:cNvPr>
          <p:cNvSpPr>
            <a:spLocks noGrp="1"/>
          </p:cNvSpPr>
          <p:nvPr>
            <p:ph idx="1"/>
          </p:nvPr>
        </p:nvSpPr>
        <p:spPr>
          <a:xfrm>
            <a:off x="1141412" y="1843088"/>
            <a:ext cx="9905999" cy="4500562"/>
          </a:xfrm>
        </p:spPr>
        <p:txBody>
          <a:bodyPr vert="horz" lIns="91440" tIns="45720" rIns="91440" bIns="45720" rtlCol="0" anchor="t">
            <a:normAutofit/>
          </a:bodyPr>
          <a:lstStyle/>
          <a:p>
            <a:r>
              <a:rPr kumimoji="1" lang="ja-JP" altLang="en-US" sz="3200">
                <a:ea typeface="ＭＳ Ｐゴシック"/>
              </a:rPr>
              <a:t>ユーザは</a:t>
            </a:r>
            <a:r>
              <a:rPr kumimoji="1" lang="en-US" altLang="ja-JP" sz="3200" dirty="0">
                <a:ea typeface="ＭＳ Ｐゴシック"/>
              </a:rPr>
              <a:t>LINE</a:t>
            </a:r>
            <a:r>
              <a:rPr kumimoji="1" lang="ja-JP" altLang="en-US" sz="3200">
                <a:ea typeface="ＭＳ Ｐゴシック"/>
              </a:rPr>
              <a:t>の</a:t>
            </a:r>
            <a:r>
              <a:rPr kumimoji="1" lang="en-US" altLang="ja-JP" sz="3200" dirty="0">
                <a:ea typeface="ＭＳ Ｐゴシック"/>
              </a:rPr>
              <a:t>bot</a:t>
            </a:r>
            <a:r>
              <a:rPr kumimoji="1" lang="ja-JP" altLang="en-US" sz="3200">
                <a:ea typeface="ＭＳ Ｐゴシック"/>
              </a:rPr>
              <a:t>を用いて録画したい番組が放送される日時とチャンネルの番号を送信ができる。</a:t>
            </a:r>
            <a:endParaRPr lang="en-US" altLang="ja-JP" sz="3200" dirty="0">
              <a:ea typeface="ＭＳ Ｐゴシック"/>
            </a:endParaRPr>
          </a:p>
          <a:p>
            <a:r>
              <a:rPr kumimoji="1" lang="ja-JP" altLang="en-US" sz="3200">
                <a:ea typeface="ＭＳ Ｐゴシック"/>
              </a:rPr>
              <a:t>形式は</a:t>
            </a:r>
            <a:r>
              <a:rPr lang="en" altLang="ja-JP" sz="3200" dirty="0">
                <a:ea typeface="ＭＳ Ｐゴシック"/>
              </a:rPr>
              <a:t>DD</a:t>
            </a:r>
            <a:r>
              <a:rPr lang="ja-JP" altLang="en-US" sz="3200">
                <a:ea typeface="ＭＳ Ｐゴシック"/>
              </a:rPr>
              <a:t>日</a:t>
            </a:r>
            <a:r>
              <a:rPr lang="en-US" altLang="ja-JP" sz="3200" dirty="0">
                <a:ea typeface="ＭＳ Ｐゴシック"/>
              </a:rPr>
              <a:t>HH</a:t>
            </a:r>
            <a:r>
              <a:rPr lang="ja-JP" altLang="en-US" sz="3200">
                <a:ea typeface="ＭＳ Ｐゴシック"/>
              </a:rPr>
              <a:t>時</a:t>
            </a:r>
            <a:r>
              <a:rPr lang="en-US" altLang="ja-JP" sz="3200" dirty="0">
                <a:ea typeface="ＭＳ Ｐゴシック"/>
              </a:rPr>
              <a:t>MM</a:t>
            </a:r>
            <a:r>
              <a:rPr lang="ja-JP" altLang="en-US" sz="3200">
                <a:ea typeface="ＭＳ Ｐゴシック"/>
              </a:rPr>
              <a:t>分</a:t>
            </a:r>
            <a:r>
              <a:rPr lang="en" altLang="ja-JP" sz="3200" dirty="0">
                <a:ea typeface="ＭＳ Ｐゴシック"/>
              </a:rPr>
              <a:t>C</a:t>
            </a:r>
            <a:r>
              <a:rPr lang="ja-JP" altLang="en-US" sz="3200">
                <a:ea typeface="ＭＳ Ｐゴシック"/>
              </a:rPr>
              <a:t>チャンネル。</a:t>
            </a:r>
            <a:endParaRPr lang="en-US" altLang="ja-JP" sz="3200" dirty="0">
              <a:ea typeface="ＭＳ Ｐゴシック"/>
            </a:endParaRPr>
          </a:p>
          <a:p>
            <a:endParaRPr kumimoji="1" lang="ja-JP" altLang="en-US"/>
          </a:p>
        </p:txBody>
      </p:sp>
    </p:spTree>
    <p:extLst>
      <p:ext uri="{BB962C8B-B14F-4D97-AF65-F5344CB8AC3E}">
        <p14:creationId xmlns:p14="http://schemas.microsoft.com/office/powerpoint/2010/main" val="175546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BB0A4-5EDF-66B3-FA02-82E2002BA079}"/>
              </a:ext>
            </a:extLst>
          </p:cNvPr>
          <p:cNvSpPr>
            <a:spLocks noGrp="1"/>
          </p:cNvSpPr>
          <p:nvPr>
            <p:ph type="title"/>
          </p:nvPr>
        </p:nvSpPr>
        <p:spPr/>
        <p:txBody>
          <a:bodyPr/>
          <a:lstStyle/>
          <a:p>
            <a:r>
              <a:rPr kumimoji="1" lang="ja-JP" altLang="en-US"/>
              <a:t>要求仕様</a:t>
            </a:r>
          </a:p>
        </p:txBody>
      </p:sp>
      <p:sp>
        <p:nvSpPr>
          <p:cNvPr id="3" name="コンテンツ プレースホルダー 2">
            <a:extLst>
              <a:ext uri="{FF2B5EF4-FFF2-40B4-BE49-F238E27FC236}">
                <a16:creationId xmlns:a16="http://schemas.microsoft.com/office/drawing/2014/main" id="{57A44AF3-A695-9607-35FD-C3ED9FB430DC}"/>
              </a:ext>
            </a:extLst>
          </p:cNvPr>
          <p:cNvSpPr>
            <a:spLocks noGrp="1"/>
          </p:cNvSpPr>
          <p:nvPr>
            <p:ph idx="1"/>
          </p:nvPr>
        </p:nvSpPr>
        <p:spPr/>
        <p:txBody>
          <a:bodyPr>
            <a:normAutofit fontScale="92500" lnSpcReduction="10000"/>
          </a:bodyPr>
          <a:lstStyle/>
          <a:p>
            <a:r>
              <a:rPr lang="ja-JP" altLang="en-US"/>
              <a:t>指定時間の１分前に</a:t>
            </a:r>
            <a:r>
              <a:rPr lang="en-US" altLang="ja-JP" dirty="0"/>
              <a:t>Remo</a:t>
            </a:r>
            <a:r>
              <a:rPr lang="ja-JP" altLang="en-US"/>
              <a:t>を用いて以下の操作を行い録画を実行する。</a:t>
            </a:r>
            <a:endParaRPr lang="en-US" altLang="ja-JP" dirty="0"/>
          </a:p>
          <a:p>
            <a:pPr marL="457200" indent="-457200">
              <a:buFont typeface="+mj-lt"/>
              <a:buAutoNum type="arabicPeriod"/>
            </a:pPr>
            <a:r>
              <a:rPr lang="ja-JP" altLang="en-US"/>
              <a:t>テレビを起動</a:t>
            </a:r>
            <a:endParaRPr lang="en-US" altLang="ja-JP" dirty="0"/>
          </a:p>
          <a:p>
            <a:pPr marL="457200" indent="-457200">
              <a:buFont typeface="+mj-lt"/>
              <a:buAutoNum type="arabicPeriod"/>
            </a:pPr>
            <a:r>
              <a:rPr lang="ja-JP" altLang="en-US"/>
              <a:t>録画する番組のチャンネルに切り替え</a:t>
            </a:r>
            <a:endParaRPr lang="en-US" altLang="ja-JP" dirty="0"/>
          </a:p>
          <a:p>
            <a:pPr marL="457200" indent="-457200">
              <a:buFont typeface="+mj-lt"/>
              <a:buAutoNum type="arabicPeriod"/>
            </a:pPr>
            <a:r>
              <a:rPr lang="ja-JP" altLang="en-US"/>
              <a:t>番組表に移動し、一つ下の番組</a:t>
            </a:r>
            <a:r>
              <a:rPr lang="en-US" altLang="ja-JP" dirty="0"/>
              <a:t>(</a:t>
            </a:r>
            <a:r>
              <a:rPr lang="ja-JP" altLang="en-US"/>
              <a:t>録画対象番組</a:t>
            </a:r>
            <a:r>
              <a:rPr lang="en-US" altLang="ja-JP" dirty="0"/>
              <a:t>)</a:t>
            </a:r>
            <a:r>
              <a:rPr lang="ja-JP" altLang="en-US"/>
              <a:t>を録画する。</a:t>
            </a:r>
            <a:endParaRPr lang="en-US" altLang="ja-JP" dirty="0"/>
          </a:p>
          <a:p>
            <a:pPr marL="457200" indent="-457200">
              <a:buFont typeface="+mj-lt"/>
              <a:buAutoNum type="arabicPeriod"/>
            </a:pPr>
            <a:r>
              <a:rPr lang="ja-JP" altLang="en-US"/>
              <a:t>テレビを消す</a:t>
            </a:r>
            <a:endParaRPr lang="en-US" altLang="ja-JP" dirty="0"/>
          </a:p>
          <a:p>
            <a:pPr marL="0" indent="0">
              <a:buNone/>
            </a:pPr>
            <a:r>
              <a:rPr lang="ja-JP" altLang="en-US"/>
              <a:t>以上の操作を１分以内に終了する。</a:t>
            </a:r>
            <a:endParaRPr lang="en-US" altLang="ja-JP" dirty="0"/>
          </a:p>
          <a:p>
            <a:r>
              <a:rPr lang="ja-JP" altLang="en-US"/>
              <a:t>録画開始前であれば、予約のキャンセルをすることができる</a:t>
            </a:r>
            <a:endParaRPr kumimoji="1" lang="ja-JP" altLang="en-US"/>
          </a:p>
        </p:txBody>
      </p:sp>
    </p:spTree>
    <p:extLst>
      <p:ext uri="{BB962C8B-B14F-4D97-AF65-F5344CB8AC3E}">
        <p14:creationId xmlns:p14="http://schemas.microsoft.com/office/powerpoint/2010/main" val="142083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7F3D-FF86-B170-DC99-99CD695E7B8C}"/>
              </a:ext>
            </a:extLst>
          </p:cNvPr>
          <p:cNvSpPr>
            <a:spLocks noGrp="1"/>
          </p:cNvSpPr>
          <p:nvPr>
            <p:ph type="title"/>
          </p:nvPr>
        </p:nvSpPr>
        <p:spPr/>
        <p:txBody>
          <a:bodyPr/>
          <a:lstStyle/>
          <a:p>
            <a:r>
              <a:rPr lang="ja-JP" altLang="en-US"/>
              <a:t>想定する利用者</a:t>
            </a:r>
            <a:endParaRPr lang="en-US"/>
          </a:p>
        </p:txBody>
      </p:sp>
      <p:sp>
        <p:nvSpPr>
          <p:cNvPr id="3" name="Content Placeholder 2">
            <a:extLst>
              <a:ext uri="{FF2B5EF4-FFF2-40B4-BE49-F238E27FC236}">
                <a16:creationId xmlns:a16="http://schemas.microsoft.com/office/drawing/2014/main" id="{C979CB6A-D894-15AD-C570-C5EEE7A45DFE}"/>
              </a:ext>
            </a:extLst>
          </p:cNvPr>
          <p:cNvSpPr>
            <a:spLocks noGrp="1"/>
          </p:cNvSpPr>
          <p:nvPr>
            <p:ph idx="1"/>
          </p:nvPr>
        </p:nvSpPr>
        <p:spPr/>
        <p:txBody>
          <a:bodyPr vert="horz" lIns="91440" tIns="45720" rIns="91440" bIns="45720" rtlCol="0" anchor="t">
            <a:normAutofit/>
          </a:bodyPr>
          <a:lstStyle/>
          <a:p>
            <a:r>
              <a:rPr lang="ja-JP" altLang="en-US" sz="3200">
                <a:latin typeface="MS PGothic"/>
                <a:ea typeface="MS PGothic"/>
              </a:rPr>
              <a:t>テレビを所有する人全員だが．．．</a:t>
            </a:r>
          </a:p>
          <a:p>
            <a:pPr marL="0" indent="0">
              <a:buNone/>
            </a:pPr>
            <a:r>
              <a:rPr lang="ja-JP" altLang="en-US" sz="3200">
                <a:solidFill>
                  <a:srgbClr val="FF0000"/>
                </a:solidFill>
                <a:latin typeface="MS PGothic"/>
                <a:ea typeface="MS PGothic"/>
              </a:rPr>
              <a:t>特に</a:t>
            </a:r>
          </a:p>
          <a:p>
            <a:r>
              <a:rPr lang="ja-JP" altLang="en-US" sz="3200">
                <a:latin typeface="MS PGothic"/>
                <a:ea typeface="MS PGothic"/>
              </a:rPr>
              <a:t>一人暮らしの人</a:t>
            </a:r>
          </a:p>
          <a:p>
            <a:r>
              <a:rPr lang="ja-JP" altLang="en-US" sz="3200">
                <a:latin typeface="MS PGothic"/>
                <a:ea typeface="MS PGothic"/>
              </a:rPr>
              <a:t>仕事や学校で日中家を空けることが多い人</a:t>
            </a:r>
          </a:p>
          <a:p>
            <a:r>
              <a:rPr lang="ja-JP" altLang="en-US" sz="3200">
                <a:latin typeface="MS PGothic"/>
                <a:ea typeface="MS PGothic"/>
              </a:rPr>
              <a:t>よく忘れ癖がある人</a:t>
            </a:r>
          </a:p>
        </p:txBody>
      </p:sp>
      <p:pic>
        <p:nvPicPr>
          <p:cNvPr id="4" name="Picture 3" descr="忙しいビジネスマンのイラスト | かわいいフリー素材集 いらすとや">
            <a:extLst>
              <a:ext uri="{FF2B5EF4-FFF2-40B4-BE49-F238E27FC236}">
                <a16:creationId xmlns:a16="http://schemas.microsoft.com/office/drawing/2014/main" id="{E5EB5D10-BF43-BB95-8C76-0ACC227943EA}"/>
              </a:ext>
            </a:extLst>
          </p:cNvPr>
          <p:cNvPicPr>
            <a:picLocks noChangeAspect="1"/>
          </p:cNvPicPr>
          <p:nvPr/>
        </p:nvPicPr>
        <p:blipFill>
          <a:blip r:embed="rId2"/>
          <a:stretch>
            <a:fillRect/>
          </a:stretch>
        </p:blipFill>
        <p:spPr>
          <a:xfrm>
            <a:off x="8995929" y="1354782"/>
            <a:ext cx="2743200" cy="2803967"/>
          </a:xfrm>
          <a:prstGeom prst="rect">
            <a:avLst/>
          </a:prstGeom>
        </p:spPr>
      </p:pic>
    </p:spTree>
    <p:extLst>
      <p:ext uri="{BB962C8B-B14F-4D97-AF65-F5344CB8AC3E}">
        <p14:creationId xmlns:p14="http://schemas.microsoft.com/office/powerpoint/2010/main" val="386998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CAFD-FA5C-C5ED-DC90-0830CFBE025A}"/>
              </a:ext>
            </a:extLst>
          </p:cNvPr>
          <p:cNvSpPr>
            <a:spLocks noGrp="1"/>
          </p:cNvSpPr>
          <p:nvPr>
            <p:ph type="title"/>
          </p:nvPr>
        </p:nvSpPr>
        <p:spPr>
          <a:xfrm>
            <a:off x="4816104" y="2598294"/>
            <a:ext cx="2556614" cy="1478570"/>
          </a:xfrm>
        </p:spPr>
        <p:txBody>
          <a:bodyPr>
            <a:noAutofit/>
          </a:bodyPr>
          <a:lstStyle/>
          <a:p>
            <a:r>
              <a:rPr lang="ja-JP" altLang="en-US" sz="7200">
                <a:ea typeface="ＭＳ Ｐゴシック"/>
              </a:rPr>
              <a:t>設計</a:t>
            </a:r>
            <a:endParaRPr lang="en-US" sz="7200">
              <a:ea typeface="ＭＳ Ｐゴシック"/>
            </a:endParaRPr>
          </a:p>
        </p:txBody>
      </p:sp>
    </p:spTree>
    <p:extLst>
      <p:ext uri="{BB962C8B-B14F-4D97-AF65-F5344CB8AC3E}">
        <p14:creationId xmlns:p14="http://schemas.microsoft.com/office/powerpoint/2010/main" val="2577925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B2B1-5B47-E69F-08CB-94CB2DFAA750}"/>
              </a:ext>
            </a:extLst>
          </p:cNvPr>
          <p:cNvSpPr>
            <a:spLocks noGrp="1"/>
          </p:cNvSpPr>
          <p:nvPr>
            <p:ph type="title"/>
          </p:nvPr>
        </p:nvSpPr>
        <p:spPr>
          <a:xfrm>
            <a:off x="1141413" y="-66512"/>
            <a:ext cx="9905998" cy="1478570"/>
          </a:xfrm>
        </p:spPr>
        <p:txBody>
          <a:bodyPr/>
          <a:lstStyle/>
          <a:p>
            <a:r>
              <a:rPr lang="ja-JP" altLang="en-US">
                <a:ea typeface="ＭＳ Ｐゴシック"/>
              </a:rPr>
              <a:t>システムの大まかな流れ</a:t>
            </a:r>
          </a:p>
        </p:txBody>
      </p:sp>
      <p:pic>
        <p:nvPicPr>
          <p:cNvPr id="4" name="Content Placeholder 3" descr="Eメールを送る男性のイラスト | かわいいフリー素材集 いらすとや">
            <a:extLst>
              <a:ext uri="{FF2B5EF4-FFF2-40B4-BE49-F238E27FC236}">
                <a16:creationId xmlns:a16="http://schemas.microsoft.com/office/drawing/2014/main" id="{DA5303CB-AC62-14BE-CA02-B2A9C376C089}"/>
              </a:ext>
            </a:extLst>
          </p:cNvPr>
          <p:cNvPicPr>
            <a:picLocks noGrp="1" noChangeAspect="1"/>
          </p:cNvPicPr>
          <p:nvPr>
            <p:ph idx="1"/>
          </p:nvPr>
        </p:nvPicPr>
        <p:blipFill>
          <a:blip r:embed="rId2"/>
          <a:stretch>
            <a:fillRect/>
          </a:stretch>
        </p:blipFill>
        <p:spPr>
          <a:xfrm>
            <a:off x="651929" y="1518276"/>
            <a:ext cx="1941089" cy="1909955"/>
          </a:xfrm>
        </p:spPr>
      </p:pic>
      <p:sp>
        <p:nvSpPr>
          <p:cNvPr id="5" name="Arrow: Down 4">
            <a:extLst>
              <a:ext uri="{FF2B5EF4-FFF2-40B4-BE49-F238E27FC236}">
                <a16:creationId xmlns:a16="http://schemas.microsoft.com/office/drawing/2014/main" id="{A103E754-8D22-FBC2-3E5B-01732F53EE52}"/>
              </a:ext>
            </a:extLst>
          </p:cNvPr>
          <p:cNvSpPr/>
          <p:nvPr/>
        </p:nvSpPr>
        <p:spPr>
          <a:xfrm rot="19680000">
            <a:off x="2663152" y="3482878"/>
            <a:ext cx="496454" cy="992909"/>
          </a:xfrm>
          <a:prstGeom prst="downArrow">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AAF131-010C-0B89-19C6-5CD2662A388E}"/>
              </a:ext>
            </a:extLst>
          </p:cNvPr>
          <p:cNvSpPr txBox="1"/>
          <p:nvPr/>
        </p:nvSpPr>
        <p:spPr>
          <a:xfrm>
            <a:off x="1139151" y="4056302"/>
            <a:ext cx="1454726" cy="6540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LINE</a:t>
            </a:r>
            <a:r>
              <a:rPr lang="ja-JP" altLang="en-US">
                <a:ea typeface="ＭＳ Ｐゴシック"/>
              </a:rPr>
              <a:t>へ内容を送信</a:t>
            </a:r>
            <a:endParaRPr lang="en-US"/>
          </a:p>
        </p:txBody>
      </p:sp>
      <p:pic>
        <p:nvPicPr>
          <p:cNvPr id="7" name="Picture 6" descr="Line アイコン、ロゴ、シンボル – 無料ダウンロード PNG、SVG">
            <a:extLst>
              <a:ext uri="{FF2B5EF4-FFF2-40B4-BE49-F238E27FC236}">
                <a16:creationId xmlns:a16="http://schemas.microsoft.com/office/drawing/2014/main" id="{FA9E7F2F-96AB-26DE-4687-B6D13C0251DA}"/>
              </a:ext>
            </a:extLst>
          </p:cNvPr>
          <p:cNvPicPr>
            <a:picLocks noChangeAspect="1"/>
          </p:cNvPicPr>
          <p:nvPr/>
        </p:nvPicPr>
        <p:blipFill>
          <a:blip r:embed="rId3"/>
          <a:stretch>
            <a:fillRect/>
          </a:stretch>
        </p:blipFill>
        <p:spPr>
          <a:xfrm>
            <a:off x="3180387" y="4053994"/>
            <a:ext cx="2052013" cy="2052013"/>
          </a:xfrm>
          <a:prstGeom prst="rect">
            <a:avLst/>
          </a:prstGeom>
        </p:spPr>
      </p:pic>
      <p:sp>
        <p:nvSpPr>
          <p:cNvPr id="8" name="Arrow: Down 7">
            <a:extLst>
              <a:ext uri="{FF2B5EF4-FFF2-40B4-BE49-F238E27FC236}">
                <a16:creationId xmlns:a16="http://schemas.microsoft.com/office/drawing/2014/main" id="{83345072-44B6-D743-3B2A-8C14A3B09C51}"/>
              </a:ext>
            </a:extLst>
          </p:cNvPr>
          <p:cNvSpPr/>
          <p:nvPr/>
        </p:nvSpPr>
        <p:spPr>
          <a:xfrm rot="12960000">
            <a:off x="5210849" y="3452091"/>
            <a:ext cx="496454" cy="992909"/>
          </a:xfrm>
          <a:prstGeom prst="downArrow">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2687889-5450-16BA-95A3-B889B99120B9}"/>
              </a:ext>
            </a:extLst>
          </p:cNvPr>
          <p:cNvSpPr txBox="1"/>
          <p:nvPr/>
        </p:nvSpPr>
        <p:spPr>
          <a:xfrm>
            <a:off x="5253182" y="4498878"/>
            <a:ext cx="22128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スプレッドシートへ保存し、トリガを設定</a:t>
            </a:r>
          </a:p>
        </p:txBody>
      </p:sp>
      <p:pic>
        <p:nvPicPr>
          <p:cNvPr id="11" name="Picture 10" descr="液晶テレビのイラスト | かわいいフリー素材集 いらすとや">
            <a:extLst>
              <a:ext uri="{FF2B5EF4-FFF2-40B4-BE49-F238E27FC236}">
                <a16:creationId xmlns:a16="http://schemas.microsoft.com/office/drawing/2014/main" id="{3C6788D7-EFA4-DAEE-7BD8-6F754D1FF515}"/>
              </a:ext>
            </a:extLst>
          </p:cNvPr>
          <p:cNvPicPr>
            <a:picLocks noChangeAspect="1"/>
          </p:cNvPicPr>
          <p:nvPr/>
        </p:nvPicPr>
        <p:blipFill>
          <a:blip r:embed="rId4"/>
          <a:stretch>
            <a:fillRect/>
          </a:stretch>
        </p:blipFill>
        <p:spPr>
          <a:xfrm>
            <a:off x="8934642" y="4054422"/>
            <a:ext cx="2512290" cy="2051156"/>
          </a:xfrm>
          <a:prstGeom prst="rect">
            <a:avLst/>
          </a:prstGeom>
        </p:spPr>
      </p:pic>
      <p:pic>
        <p:nvPicPr>
          <p:cNvPr id="12" name="Picture 11" descr="Google スプレッドシートの使い方 | Google Workspace">
            <a:extLst>
              <a:ext uri="{FF2B5EF4-FFF2-40B4-BE49-F238E27FC236}">
                <a16:creationId xmlns:a16="http://schemas.microsoft.com/office/drawing/2014/main" id="{69EB9649-8180-8A2D-7C98-D54F781DEBD4}"/>
              </a:ext>
            </a:extLst>
          </p:cNvPr>
          <p:cNvPicPr>
            <a:picLocks noChangeAspect="1"/>
          </p:cNvPicPr>
          <p:nvPr/>
        </p:nvPicPr>
        <p:blipFill>
          <a:blip r:embed="rId5"/>
          <a:stretch>
            <a:fillRect/>
          </a:stretch>
        </p:blipFill>
        <p:spPr>
          <a:xfrm>
            <a:off x="5948218" y="1526309"/>
            <a:ext cx="1927322" cy="1896534"/>
          </a:xfrm>
          <a:prstGeom prst="rect">
            <a:avLst/>
          </a:prstGeom>
        </p:spPr>
      </p:pic>
      <p:sp>
        <p:nvSpPr>
          <p:cNvPr id="13" name="Arrow: Down 12">
            <a:extLst>
              <a:ext uri="{FF2B5EF4-FFF2-40B4-BE49-F238E27FC236}">
                <a16:creationId xmlns:a16="http://schemas.microsoft.com/office/drawing/2014/main" id="{62EE0757-6642-E0E4-B9BC-91F486082D9B}"/>
              </a:ext>
            </a:extLst>
          </p:cNvPr>
          <p:cNvSpPr/>
          <p:nvPr/>
        </p:nvSpPr>
        <p:spPr>
          <a:xfrm rot="19680000">
            <a:off x="8097212" y="3444393"/>
            <a:ext cx="496454" cy="992909"/>
          </a:xfrm>
          <a:prstGeom prst="downArrow">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E73F769-F9D9-5151-98DE-452884CF6612}"/>
              </a:ext>
            </a:extLst>
          </p:cNvPr>
          <p:cNvSpPr txBox="1"/>
          <p:nvPr/>
        </p:nvSpPr>
        <p:spPr>
          <a:xfrm>
            <a:off x="8716817" y="2805545"/>
            <a:ext cx="19627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トリガが発動すれば一連の動作でテレビを録画する</a:t>
            </a:r>
            <a:endParaRPr lang="en-US"/>
          </a:p>
        </p:txBody>
      </p:sp>
    </p:spTree>
    <p:extLst>
      <p:ext uri="{BB962C8B-B14F-4D97-AF65-F5344CB8AC3E}">
        <p14:creationId xmlns:p14="http://schemas.microsoft.com/office/powerpoint/2010/main" val="122091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回路</Template>
  <TotalTime>9173</TotalTime>
  <Words>333</Words>
  <Application>Microsoft Macintosh PowerPoint</Application>
  <PresentationFormat>ワイド画面</PresentationFormat>
  <Paragraphs>73</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MS PGothic</vt:lpstr>
      <vt:lpstr>MS PGothic</vt:lpstr>
      <vt:lpstr>游ゴシック</vt:lpstr>
      <vt:lpstr>Arial</vt:lpstr>
      <vt:lpstr>Tw Cen MT</vt:lpstr>
      <vt:lpstr>回路</vt:lpstr>
      <vt:lpstr>中間発表</vt:lpstr>
      <vt:lpstr>目次</vt:lpstr>
      <vt:lpstr>要求仕様</vt:lpstr>
      <vt:lpstr>要求仕様</vt:lpstr>
      <vt:lpstr>要求仕様</vt:lpstr>
      <vt:lpstr>要求仕様</vt:lpstr>
      <vt:lpstr>想定する利用者</vt:lpstr>
      <vt:lpstr>設計</vt:lpstr>
      <vt:lpstr>システムの大まかな流れ</vt:lpstr>
      <vt:lpstr>必要なモジュール</vt:lpstr>
      <vt:lpstr>プロジェクト計画</vt:lpstr>
      <vt:lpstr>開発体制</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鎌田 航輔(is0770ss)</dc:creator>
  <cp:lastModifiedBy>鎌田 航輔(is0770ss)</cp:lastModifiedBy>
  <cp:revision>3</cp:revision>
  <dcterms:created xsi:type="dcterms:W3CDTF">2025-06-04T05:36:04Z</dcterms:created>
  <dcterms:modified xsi:type="dcterms:W3CDTF">2025-06-10T14:29:55Z</dcterms:modified>
</cp:coreProperties>
</file>