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8" r:id="rId3"/>
    <p:sldId id="259" r:id="rId4"/>
    <p:sldId id="261" r:id="rId5"/>
    <p:sldId id="260" r:id="rId6"/>
    <p:sldId id="262" r:id="rId7"/>
    <p:sldId id="263" r:id="rId8"/>
    <p:sldId id="264" r:id="rId9"/>
    <p:sldId id="265" r:id="rId10"/>
    <p:sldId id="266" r:id="rId11"/>
    <p:sldId id="267" r:id="rId12"/>
    <p:sldId id="25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8DC8380-8136-4AD6-AA62-ED1021A9EC57}">
          <p14:sldIdLst>
            <p14:sldId id="256"/>
            <p14:sldId id="258"/>
            <p14:sldId id="259"/>
            <p14:sldId id="261"/>
            <p14:sldId id="260"/>
            <p14:sldId id="262"/>
            <p14:sldId id="263"/>
            <p14:sldId id="264"/>
            <p14:sldId id="265"/>
            <p14:sldId id="266"/>
          </p14:sldIdLst>
        </p14:section>
        <p14:section name="タイトルなしのセクション" id="{D55376E4-5A08-4A16-99B1-6515B2013257}">
          <p14:sldIdLst>
            <p14:sldId id="267"/>
            <p14:sldId id="25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60"/>
  </p:normalViewPr>
  <p:slideViewPr>
    <p:cSldViewPr snapToGrid="0">
      <p:cViewPr varScale="1">
        <p:scale>
          <a:sx n="38" d="100"/>
          <a:sy n="38" d="100"/>
        </p:scale>
        <p:origin x="64"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393125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4626581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602803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7358947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342757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9433743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79388570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0250246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65639160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6989806E-8E94-473C-AEE7-BE6F15F85533}" type="datetime1">
              <a:rPr lang="en-US" smtClean="0"/>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702093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6989806E-8E94-473C-AEE7-BE6F15F85533}" type="datetime1">
              <a:rPr lang="en-US" smtClean="0"/>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519351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989806E-8E94-473C-AEE7-BE6F15F85533}" type="datetime1">
              <a:rPr lang="en-US" smtClean="0"/>
              <a:t>6/4/2025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5755150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989806E-8E94-473C-AEE7-BE6F15F85533}" type="datetime1">
              <a:rPr lang="en-US" smtClean="0"/>
              <a:t>6/4/2025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26377863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89806E-8E94-473C-AEE7-BE6F15F85533}" type="datetime1">
              <a:rPr lang="en-US" smtClean="0"/>
              <a:t>6/4/2025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13283493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89806E-8E94-473C-AEE7-BE6F15F85533}" type="datetime1">
              <a:rPr lang="en-US" smtClean="0"/>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41226200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6989806E-8E94-473C-AEE7-BE6F15F85533}" type="datetime1">
              <a:rPr lang="en-US" smtClean="0"/>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7854908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89806E-8E94-473C-AEE7-BE6F15F85533}" type="datetime1">
              <a:rPr lang="en-US" smtClean="0"/>
              <a:t>6/4/2025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834442791"/>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Lst>
  <p:hf sldNum="0" hdr="0" ftr="0" dt="0"/>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抽象的な遺伝子のコンセプト">
            <a:extLst>
              <a:ext uri="{FF2B5EF4-FFF2-40B4-BE49-F238E27FC236}">
                <a16:creationId xmlns:a16="http://schemas.microsoft.com/office/drawing/2014/main" id="{CA567F9B-8A7D-D647-F9B1-5815387D19D4}"/>
              </a:ext>
            </a:extLst>
          </p:cNvPr>
          <p:cNvPicPr>
            <a:picLocks noChangeAspect="1"/>
          </p:cNvPicPr>
          <p:nvPr/>
        </p:nvPicPr>
        <p:blipFill>
          <a:blip r:embed="rId2">
            <a:duotone>
              <a:schemeClr val="accent1">
                <a:shade val="45000"/>
                <a:satMod val="135000"/>
              </a:schemeClr>
              <a:prstClr val="white"/>
            </a:duotone>
          </a:blip>
          <a:srcRect l="9091" t="27392" b="21472"/>
          <a:stretch>
            <a:fillRect/>
          </a:stretch>
        </p:blipFill>
        <p:spPr>
          <a:xfrm>
            <a:off x="1" y="10"/>
            <a:ext cx="12191999" cy="6857990"/>
          </a:xfrm>
          <a:prstGeom prst="rect">
            <a:avLst/>
          </a:prstGeom>
        </p:spPr>
      </p:pic>
      <p:sp>
        <p:nvSpPr>
          <p:cNvPr id="21" name="Isosceles Triangle 20">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3" name="Parallelogram 22">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1"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3" name="Isosceles Triangle 32">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86BE1058-CCAA-2B1C-42EC-9A2A67CCC08E}"/>
              </a:ext>
            </a:extLst>
          </p:cNvPr>
          <p:cNvSpPr>
            <a:spLocks noGrp="1"/>
          </p:cNvSpPr>
          <p:nvPr>
            <p:ph type="ctrTitle"/>
          </p:nvPr>
        </p:nvSpPr>
        <p:spPr>
          <a:xfrm>
            <a:off x="4791450" y="1678665"/>
            <a:ext cx="4482553" cy="2369131"/>
          </a:xfrm>
        </p:spPr>
        <p:txBody>
          <a:bodyPr>
            <a:normAutofit/>
          </a:bodyPr>
          <a:lstStyle/>
          <a:p>
            <a:pPr algn="ctr"/>
            <a:r>
              <a:rPr kumimoji="1" lang="ja-JP" altLang="en-US" sz="6600" dirty="0"/>
              <a:t>中間発表</a:t>
            </a:r>
          </a:p>
        </p:txBody>
      </p:sp>
      <p:sp>
        <p:nvSpPr>
          <p:cNvPr id="3" name="字幕 2">
            <a:extLst>
              <a:ext uri="{FF2B5EF4-FFF2-40B4-BE49-F238E27FC236}">
                <a16:creationId xmlns:a16="http://schemas.microsoft.com/office/drawing/2014/main" id="{3CF36480-A81E-F180-2977-7A4A42861C36}"/>
              </a:ext>
            </a:extLst>
          </p:cNvPr>
          <p:cNvSpPr>
            <a:spLocks noGrp="1"/>
          </p:cNvSpPr>
          <p:nvPr>
            <p:ph type="subTitle" idx="1"/>
          </p:nvPr>
        </p:nvSpPr>
        <p:spPr>
          <a:xfrm>
            <a:off x="4788276" y="4050832"/>
            <a:ext cx="4485725" cy="1096899"/>
          </a:xfrm>
        </p:spPr>
        <p:txBody>
          <a:bodyPr>
            <a:normAutofit/>
          </a:bodyPr>
          <a:lstStyle/>
          <a:p>
            <a:pPr algn="ctr">
              <a:lnSpc>
                <a:spcPct val="90000"/>
              </a:lnSpc>
            </a:pPr>
            <a:r>
              <a:rPr lang="en-US" altLang="ja-JP" dirty="0"/>
              <a:t>15</a:t>
            </a:r>
            <a:r>
              <a:rPr lang="ja-JP" altLang="en-US" dirty="0"/>
              <a:t>班</a:t>
            </a:r>
            <a:endParaRPr lang="en-US" altLang="ja-JP" dirty="0"/>
          </a:p>
          <a:p>
            <a:pPr algn="ctr">
              <a:lnSpc>
                <a:spcPct val="90000"/>
              </a:lnSpc>
            </a:pPr>
            <a:r>
              <a:rPr kumimoji="1" lang="ja-JP" altLang="en-US" dirty="0"/>
              <a:t>吉田悠人　澤田智矢</a:t>
            </a:r>
            <a:endParaRPr kumimoji="1" lang="en-US" altLang="ja-JP" dirty="0"/>
          </a:p>
          <a:p>
            <a:pPr algn="ctr">
              <a:lnSpc>
                <a:spcPct val="90000"/>
              </a:lnSpc>
            </a:pPr>
            <a:r>
              <a:rPr lang="ja-JP" altLang="en-US" dirty="0"/>
              <a:t>小林奈由　島原輝</a:t>
            </a:r>
            <a:r>
              <a:rPr kumimoji="1" lang="ja-JP" altLang="en-US" dirty="0"/>
              <a:t>　　　　　　　　　　</a:t>
            </a:r>
            <a:endParaRPr kumimoji="1" lang="en-US" altLang="ja-JP" dirty="0"/>
          </a:p>
        </p:txBody>
      </p:sp>
      <p:sp>
        <p:nvSpPr>
          <p:cNvPr id="35"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7"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39"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41" name="Isosceles Triangle 40">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Tree>
    <p:extLst>
      <p:ext uri="{BB962C8B-B14F-4D97-AF65-F5344CB8AC3E}">
        <p14:creationId xmlns:p14="http://schemas.microsoft.com/office/powerpoint/2010/main" val="9296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D2FD67-79E6-AB2B-71FF-C614E9CF8DF5}"/>
              </a:ext>
            </a:extLst>
          </p:cNvPr>
          <p:cNvSpPr>
            <a:spLocks noGrp="1"/>
          </p:cNvSpPr>
          <p:nvPr>
            <p:ph type="ctrTitle"/>
          </p:nvPr>
        </p:nvSpPr>
        <p:spPr/>
        <p:txBody>
          <a:bodyPr/>
          <a:lstStyle/>
          <a:p>
            <a:pPr algn="ctr"/>
            <a:r>
              <a:rPr kumimoji="1" lang="ja-JP" altLang="en-US" sz="6600" dirty="0"/>
              <a:t>プロジェクト計画</a:t>
            </a:r>
          </a:p>
        </p:txBody>
      </p:sp>
      <p:sp>
        <p:nvSpPr>
          <p:cNvPr id="3" name="字幕 2">
            <a:extLst>
              <a:ext uri="{FF2B5EF4-FFF2-40B4-BE49-F238E27FC236}">
                <a16:creationId xmlns:a16="http://schemas.microsoft.com/office/drawing/2014/main" id="{361777A9-8982-19CB-2DBB-5BA52C6AF54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541147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25BF55-878A-2C83-50A0-38992E4A4684}"/>
              </a:ext>
            </a:extLst>
          </p:cNvPr>
          <p:cNvSpPr>
            <a:spLocks noGrp="1"/>
          </p:cNvSpPr>
          <p:nvPr>
            <p:ph type="ctrTitle"/>
          </p:nvPr>
        </p:nvSpPr>
        <p:spPr/>
        <p:txBody>
          <a:bodyPr/>
          <a:lstStyle/>
          <a:p>
            <a:r>
              <a:rPr lang="ja-JP" altLang="en-US" b="1" dirty="0"/>
              <a:t>プロジェクト計画</a:t>
            </a:r>
            <a:endParaRPr kumimoji="1" lang="ja-JP" altLang="en-US" dirty="0"/>
          </a:p>
        </p:txBody>
      </p:sp>
      <p:sp>
        <p:nvSpPr>
          <p:cNvPr id="3" name="字幕 2">
            <a:extLst>
              <a:ext uri="{FF2B5EF4-FFF2-40B4-BE49-F238E27FC236}">
                <a16:creationId xmlns:a16="http://schemas.microsoft.com/office/drawing/2014/main" id="{A510DEE7-5C53-F182-C81F-899BF09BE04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00945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F42EB-D058-02CB-BB88-3C5C541922C5}"/>
              </a:ext>
            </a:extLst>
          </p:cNvPr>
          <p:cNvSpPr>
            <a:spLocks noGrp="1"/>
          </p:cNvSpPr>
          <p:nvPr>
            <p:ph type="title"/>
          </p:nvPr>
        </p:nvSpPr>
        <p:spPr/>
        <p:txBody>
          <a:bodyPr>
            <a:normAutofit/>
          </a:bodyPr>
          <a:lstStyle/>
          <a:p>
            <a:r>
              <a:rPr kumimoji="1" lang="ja-JP" altLang="en-US" sz="5400" b="1" dirty="0"/>
              <a:t>開発体制</a:t>
            </a:r>
          </a:p>
        </p:txBody>
      </p:sp>
      <p:sp>
        <p:nvSpPr>
          <p:cNvPr id="3" name="コンテンツ プレースホルダー 2">
            <a:extLst>
              <a:ext uri="{FF2B5EF4-FFF2-40B4-BE49-F238E27FC236}">
                <a16:creationId xmlns:a16="http://schemas.microsoft.com/office/drawing/2014/main" id="{D135EC74-B19B-53D2-FCBD-575C345551F8}"/>
              </a:ext>
            </a:extLst>
          </p:cNvPr>
          <p:cNvSpPr>
            <a:spLocks noGrp="1"/>
          </p:cNvSpPr>
          <p:nvPr>
            <p:ph idx="1"/>
          </p:nvPr>
        </p:nvSpPr>
        <p:spPr>
          <a:xfrm>
            <a:off x="8659584" y="234270"/>
            <a:ext cx="2841172" cy="1456418"/>
          </a:xfrm>
        </p:spPr>
        <p:txBody>
          <a:bodyPr/>
          <a:lstStyle/>
          <a:p>
            <a:endParaRPr kumimoji="1" lang="ja-JP" altLang="en-US" dirty="0"/>
          </a:p>
        </p:txBody>
      </p:sp>
      <p:sp>
        <p:nvSpPr>
          <p:cNvPr id="4" name="四角形: 角を丸くする 3">
            <a:extLst>
              <a:ext uri="{FF2B5EF4-FFF2-40B4-BE49-F238E27FC236}">
                <a16:creationId xmlns:a16="http://schemas.microsoft.com/office/drawing/2014/main" id="{B37AE17A-A41F-132E-F0C0-75F410BDDB8F}"/>
              </a:ext>
            </a:extLst>
          </p:cNvPr>
          <p:cNvSpPr/>
          <p:nvPr/>
        </p:nvSpPr>
        <p:spPr>
          <a:xfrm>
            <a:off x="685799" y="3314700"/>
            <a:ext cx="2841172" cy="914400"/>
          </a:xfrm>
          <a:prstGeom prst="roundRect">
            <a:avLst/>
          </a:prstGeom>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リーダー：吉田</a:t>
            </a:r>
            <a:endParaRPr kumimoji="1" lang="ja-JP" altLang="en-US" dirty="0"/>
          </a:p>
        </p:txBody>
      </p:sp>
      <p:sp>
        <p:nvSpPr>
          <p:cNvPr id="5" name="四角形: 角を丸くする 4">
            <a:extLst>
              <a:ext uri="{FF2B5EF4-FFF2-40B4-BE49-F238E27FC236}">
                <a16:creationId xmlns:a16="http://schemas.microsoft.com/office/drawing/2014/main" id="{3B453FD9-69B2-1391-67C4-E425697B9661}"/>
              </a:ext>
            </a:extLst>
          </p:cNvPr>
          <p:cNvSpPr/>
          <p:nvPr/>
        </p:nvSpPr>
        <p:spPr>
          <a:xfrm>
            <a:off x="6096000" y="1588294"/>
            <a:ext cx="2841172" cy="914400"/>
          </a:xfrm>
          <a:prstGeom prst="roundRect">
            <a:avLst/>
          </a:prstGeom>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開発文書責任者：澤田</a:t>
            </a:r>
            <a:endParaRPr kumimoji="1" lang="ja-JP" altLang="en-US" dirty="0"/>
          </a:p>
        </p:txBody>
      </p:sp>
      <p:sp>
        <p:nvSpPr>
          <p:cNvPr id="6" name="四角形: 角を丸くする 5">
            <a:extLst>
              <a:ext uri="{FF2B5EF4-FFF2-40B4-BE49-F238E27FC236}">
                <a16:creationId xmlns:a16="http://schemas.microsoft.com/office/drawing/2014/main" id="{70AE496A-4852-12A1-0977-D372825BCD21}"/>
              </a:ext>
            </a:extLst>
          </p:cNvPr>
          <p:cNvSpPr/>
          <p:nvPr/>
        </p:nvSpPr>
        <p:spPr>
          <a:xfrm>
            <a:off x="6096000" y="3331029"/>
            <a:ext cx="2841172" cy="914400"/>
          </a:xfrm>
          <a:prstGeom prst="roundRect">
            <a:avLst/>
          </a:prstGeom>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プログラム責任者：島原</a:t>
            </a:r>
            <a:endParaRPr kumimoji="1" lang="ja-JP" altLang="en-US" dirty="0"/>
          </a:p>
        </p:txBody>
      </p:sp>
      <p:sp>
        <p:nvSpPr>
          <p:cNvPr id="7" name="四角形: 角を丸くする 6">
            <a:extLst>
              <a:ext uri="{FF2B5EF4-FFF2-40B4-BE49-F238E27FC236}">
                <a16:creationId xmlns:a16="http://schemas.microsoft.com/office/drawing/2014/main" id="{9FB7677A-9F36-9215-747F-CA257F3945F7}"/>
              </a:ext>
            </a:extLst>
          </p:cNvPr>
          <p:cNvSpPr/>
          <p:nvPr/>
        </p:nvSpPr>
        <p:spPr>
          <a:xfrm>
            <a:off x="6096000" y="5428570"/>
            <a:ext cx="2841172" cy="914400"/>
          </a:xfrm>
          <a:prstGeom prst="roundRect">
            <a:avLst/>
          </a:prstGeom>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資料責任者：小林</a:t>
            </a:r>
            <a:endParaRPr kumimoji="1" lang="ja-JP" altLang="en-US" dirty="0"/>
          </a:p>
        </p:txBody>
      </p:sp>
      <p:cxnSp>
        <p:nvCxnSpPr>
          <p:cNvPr id="9" name="直線コネクタ 8">
            <a:extLst>
              <a:ext uri="{FF2B5EF4-FFF2-40B4-BE49-F238E27FC236}">
                <a16:creationId xmlns:a16="http://schemas.microsoft.com/office/drawing/2014/main" id="{DDF6CE72-90A9-8993-5F36-60632ACDC4FF}"/>
              </a:ext>
            </a:extLst>
          </p:cNvPr>
          <p:cNvCxnSpPr>
            <a:cxnSpLocks/>
            <a:stCxn id="4" idx="3"/>
            <a:endCxn id="6" idx="1"/>
          </p:cNvCxnSpPr>
          <p:nvPr/>
        </p:nvCxnSpPr>
        <p:spPr>
          <a:xfrm>
            <a:off x="3526971" y="3771900"/>
            <a:ext cx="2569029" cy="1632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6F3D8424-0AA4-3D95-0463-84D0C23675AE}"/>
              </a:ext>
            </a:extLst>
          </p:cNvPr>
          <p:cNvCxnSpPr>
            <a:cxnSpLocks/>
          </p:cNvCxnSpPr>
          <p:nvPr/>
        </p:nvCxnSpPr>
        <p:spPr>
          <a:xfrm flipV="1">
            <a:off x="4675414" y="2045494"/>
            <a:ext cx="0" cy="384027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28D6CC45-E9E8-E5B4-2AA0-A545ACE3CCC6}"/>
              </a:ext>
            </a:extLst>
          </p:cNvPr>
          <p:cNvCxnSpPr>
            <a:cxnSpLocks/>
            <a:endCxn id="5" idx="1"/>
          </p:cNvCxnSpPr>
          <p:nvPr/>
        </p:nvCxnSpPr>
        <p:spPr>
          <a:xfrm>
            <a:off x="4675414" y="2045494"/>
            <a:ext cx="142058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18A6F539-40B5-7834-0344-9883A5597BA2}"/>
              </a:ext>
            </a:extLst>
          </p:cNvPr>
          <p:cNvCxnSpPr>
            <a:cxnSpLocks/>
            <a:endCxn id="7" idx="1"/>
          </p:cNvCxnSpPr>
          <p:nvPr/>
        </p:nvCxnSpPr>
        <p:spPr>
          <a:xfrm>
            <a:off x="4675414" y="5869441"/>
            <a:ext cx="1420586" cy="1632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845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F66088-28BF-686E-B314-60FBF7A33C88}"/>
              </a:ext>
            </a:extLst>
          </p:cNvPr>
          <p:cNvSpPr>
            <a:spLocks noGrp="1"/>
          </p:cNvSpPr>
          <p:nvPr>
            <p:ph type="title"/>
          </p:nvPr>
        </p:nvSpPr>
        <p:spPr>
          <a:xfrm>
            <a:off x="351486" y="432342"/>
            <a:ext cx="9100566" cy="791784"/>
          </a:xfrm>
        </p:spPr>
        <p:txBody>
          <a:bodyPr/>
          <a:lstStyle/>
          <a:p>
            <a:r>
              <a:rPr lang="ja-JP" altLang="en-US" b="1" u="sng" dirty="0"/>
              <a:t>開発スケジュール①</a:t>
            </a:r>
            <a:endParaRPr kumimoji="1" lang="ja-JP" altLang="en-US" u="sng" dirty="0"/>
          </a:p>
        </p:txBody>
      </p:sp>
      <p:graphicFrame>
        <p:nvGraphicFramePr>
          <p:cNvPr id="4" name="コンテンツ プレースホルダー 3">
            <a:extLst>
              <a:ext uri="{FF2B5EF4-FFF2-40B4-BE49-F238E27FC236}">
                <a16:creationId xmlns:a16="http://schemas.microsoft.com/office/drawing/2014/main" id="{A1A36964-E310-A69C-CB80-3426DB02BC7D}"/>
              </a:ext>
            </a:extLst>
          </p:cNvPr>
          <p:cNvGraphicFramePr>
            <a:graphicFrameLocks/>
          </p:cNvGraphicFramePr>
          <p:nvPr/>
        </p:nvGraphicFramePr>
        <p:xfrm>
          <a:off x="757441" y="1430797"/>
          <a:ext cx="10677117" cy="4994861"/>
        </p:xfrm>
        <a:graphic>
          <a:graphicData uri="http://schemas.openxmlformats.org/drawingml/2006/table">
            <a:tbl>
              <a:tblPr/>
              <a:tblGrid>
                <a:gridCol w="3174635">
                  <a:extLst>
                    <a:ext uri="{9D8B030D-6E8A-4147-A177-3AD203B41FA5}">
                      <a16:colId xmlns:a16="http://schemas.microsoft.com/office/drawing/2014/main" val="1400996361"/>
                    </a:ext>
                  </a:extLst>
                </a:gridCol>
                <a:gridCol w="720258">
                  <a:extLst>
                    <a:ext uri="{9D8B030D-6E8A-4147-A177-3AD203B41FA5}">
                      <a16:colId xmlns:a16="http://schemas.microsoft.com/office/drawing/2014/main" val="2347205606"/>
                    </a:ext>
                  </a:extLst>
                </a:gridCol>
                <a:gridCol w="918097">
                  <a:extLst>
                    <a:ext uri="{9D8B030D-6E8A-4147-A177-3AD203B41FA5}">
                      <a16:colId xmlns:a16="http://schemas.microsoft.com/office/drawing/2014/main" val="3457463888"/>
                    </a:ext>
                  </a:extLst>
                </a:gridCol>
                <a:gridCol w="918097">
                  <a:extLst>
                    <a:ext uri="{9D8B030D-6E8A-4147-A177-3AD203B41FA5}">
                      <a16:colId xmlns:a16="http://schemas.microsoft.com/office/drawing/2014/main" val="1255447155"/>
                    </a:ext>
                  </a:extLst>
                </a:gridCol>
                <a:gridCol w="918097">
                  <a:extLst>
                    <a:ext uri="{9D8B030D-6E8A-4147-A177-3AD203B41FA5}">
                      <a16:colId xmlns:a16="http://schemas.microsoft.com/office/drawing/2014/main" val="1960233111"/>
                    </a:ext>
                  </a:extLst>
                </a:gridCol>
                <a:gridCol w="918097">
                  <a:extLst>
                    <a:ext uri="{9D8B030D-6E8A-4147-A177-3AD203B41FA5}">
                      <a16:colId xmlns:a16="http://schemas.microsoft.com/office/drawing/2014/main" val="3607009231"/>
                    </a:ext>
                  </a:extLst>
                </a:gridCol>
                <a:gridCol w="912364">
                  <a:extLst>
                    <a:ext uri="{9D8B030D-6E8A-4147-A177-3AD203B41FA5}">
                      <a16:colId xmlns:a16="http://schemas.microsoft.com/office/drawing/2014/main" val="3789611686"/>
                    </a:ext>
                  </a:extLst>
                </a:gridCol>
                <a:gridCol w="1101602">
                  <a:extLst>
                    <a:ext uri="{9D8B030D-6E8A-4147-A177-3AD203B41FA5}">
                      <a16:colId xmlns:a16="http://schemas.microsoft.com/office/drawing/2014/main" val="2411452173"/>
                    </a:ext>
                  </a:extLst>
                </a:gridCol>
                <a:gridCol w="1095870">
                  <a:extLst>
                    <a:ext uri="{9D8B030D-6E8A-4147-A177-3AD203B41FA5}">
                      <a16:colId xmlns:a16="http://schemas.microsoft.com/office/drawing/2014/main" val="4013826769"/>
                    </a:ext>
                  </a:extLst>
                </a:gridCol>
              </a:tblGrid>
              <a:tr h="1044133">
                <a:tc>
                  <a:txBody>
                    <a:bodyPr/>
                    <a:lstStyle/>
                    <a:p>
                      <a:pPr algn="ctr" fontAlgn="ctr">
                        <a:buNone/>
                      </a:pPr>
                      <a:r>
                        <a:rPr lang="ja-JP" altLang="en-US" sz="3600" b="1" i="0" u="none" strike="noStrike" dirty="0">
                          <a:solidFill>
                            <a:srgbClr val="000000"/>
                          </a:solidFill>
                          <a:effectLst/>
                          <a:latin typeface="Cambria Math" panose="02040503050406030204" pitchFamily="18" charset="0"/>
                          <a:ea typeface="UD デジタル 教科書体 NP-B" panose="02020700000000000000" pitchFamily="18" charset="-128"/>
                        </a:rPr>
                        <a:t>タスク</a:t>
                      </a:r>
                      <a:endParaRPr lang="ja-JP" altLang="en-US" sz="4800" b="0" i="0" u="none" strike="noStrike" dirty="0">
                        <a:effectLst/>
                        <a:latin typeface="Cambria Math" panose="02040503050406030204" pitchFamily="18" charset="0"/>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担当</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6/11</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399647"/>
                  </a:ext>
                </a:extLst>
              </a:tr>
              <a:tr h="581319">
                <a:tc>
                  <a:txBody>
                    <a:bodyPr/>
                    <a:lstStyle/>
                    <a:p>
                      <a:pPr algn="ctr" fontAlgn="ctr">
                        <a:buNone/>
                      </a:pPr>
                      <a:r>
                        <a:rPr lang="en-US" sz="2000" b="1" i="0" u="none" strike="noStrike" dirty="0">
                          <a:solidFill>
                            <a:srgbClr val="000000"/>
                          </a:solidFill>
                          <a:effectLst/>
                          <a:latin typeface="Cambria Math" panose="02040503050406030204" pitchFamily="18" charset="0"/>
                          <a:ea typeface="Cambria Math" panose="02040503050406030204" pitchFamily="18" charset="0"/>
                        </a:rPr>
                        <a:t>LINE</a:t>
                      </a:r>
                      <a:r>
                        <a:rPr lang="en-US" sz="2000" b="0" i="0" u="none" strike="noStrike" dirty="0">
                          <a:solidFill>
                            <a:srgbClr val="000000"/>
                          </a:solidFill>
                          <a:effectLst/>
                          <a:latin typeface="Cambria Math" panose="02040503050406030204" pitchFamily="18" charset="0"/>
                          <a:ea typeface="Cambria Math" panose="02040503050406030204" pitchFamily="18" charset="0"/>
                        </a:rPr>
                        <a:t> </a:t>
                      </a:r>
                      <a:r>
                        <a:rPr lang="ja-JP" altLang="en-US" sz="2000" b="0" i="0" u="none" strike="noStrike" dirty="0">
                          <a:solidFill>
                            <a:srgbClr val="000000"/>
                          </a:solidFill>
                          <a:effectLst/>
                          <a:latin typeface="Cambria Math" panose="02040503050406030204" pitchFamily="18" charset="0"/>
                          <a:ea typeface="UD デジタル 教科書体 NP-B" panose="02020700000000000000" pitchFamily="18" charset="-128"/>
                        </a:rPr>
                        <a:t>で時刻を設定</a:t>
                      </a:r>
                      <a:endParaRPr lang="ja-JP" altLang="en-US" sz="3300" b="0" i="0" u="none" strike="noStrike" dirty="0">
                        <a:effectLst/>
                        <a:latin typeface="Cambria Math" panose="02040503050406030204" pitchFamily="18" charset="0"/>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吉田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46359"/>
                  </a:ext>
                </a:extLst>
              </a:tr>
              <a:tr h="1044133">
                <a:tc>
                  <a:txBody>
                    <a:bodyPr/>
                    <a:lstStyle/>
                    <a:p>
                      <a:pPr algn="ctr" fontAlgn="ctr">
                        <a:buNone/>
                      </a:pPr>
                      <a:r>
                        <a:rPr lang="ja-JP" altLang="en-US"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設定した時刻を</a:t>
                      </a:r>
                      <a:endParaRPr lang="en-US" altLang="ja-JP"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endParaRPr>
                    </a:p>
                    <a:p>
                      <a:pPr algn="ctr" fontAlgn="ctr">
                        <a:buNone/>
                      </a:pPr>
                      <a:r>
                        <a:rPr lang="ja-JP" altLang="en-US"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スマートスピーカーに送る</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吉田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8428459"/>
                  </a:ext>
                </a:extLst>
              </a:tr>
              <a:tr h="581319">
                <a:tc>
                  <a:txBody>
                    <a:bodyPr/>
                    <a:lstStyle/>
                    <a:p>
                      <a:pPr algn="ctr" fontAlgn="ctr">
                        <a:buNone/>
                      </a:pPr>
                      <a:r>
                        <a:rPr lang="ja-JP" altLang="en-US"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曜日毎に指定できる</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吉田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4487"/>
                  </a:ext>
                </a:extLst>
              </a:tr>
              <a:tr h="581319">
                <a:tc>
                  <a:txBody>
                    <a:bodyPr/>
                    <a:lstStyle/>
                    <a:p>
                      <a:pPr algn="ctr" fontAlgn="ctr">
                        <a:buNone/>
                      </a:pPr>
                      <a:r>
                        <a:rPr lang="ja-JP" altLang="en-US" sz="2000" b="0" i="0" u="none" strike="noStrike" dirty="0">
                          <a:solidFill>
                            <a:srgbClr val="000000"/>
                          </a:solidFill>
                          <a:effectLst/>
                          <a:latin typeface="UD デジタル 教科書体 NK-B" panose="02020700000000000000" pitchFamily="18" charset="-128"/>
                          <a:ea typeface="UD デジタル 教科書体 NK-B" panose="02020700000000000000" pitchFamily="18" charset="-128"/>
                        </a:rPr>
                        <a:t>スヌーズ</a:t>
                      </a:r>
                      <a:endParaRPr lang="ja-JP" altLang="en-US" sz="3300" b="0" i="0" u="none" strike="noStrike" dirty="0">
                        <a:effectLst/>
                        <a:latin typeface="UD デジタル 教科書体 NK-B" panose="02020700000000000000" pitchFamily="18" charset="-128"/>
                        <a:ea typeface="UD デジタル 教科書体 NK-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吉田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9543252"/>
                  </a:ext>
                </a:extLst>
              </a:tr>
              <a:tr h="581319">
                <a:tc>
                  <a:txBody>
                    <a:bodyPr/>
                    <a:lstStyle/>
                    <a:p>
                      <a:pPr algn="ctr" fontAlgn="ctr">
                        <a:buNone/>
                      </a:pPr>
                      <a:r>
                        <a:rPr lang="ja-JP" altLang="en-US" sz="20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アラームの解除</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吉田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1589035"/>
                  </a:ext>
                </a:extLst>
              </a:tr>
              <a:tr h="581319">
                <a:tc>
                  <a:txBody>
                    <a:bodyPr/>
                    <a:lstStyle/>
                    <a:p>
                      <a:pPr algn="ctr" fontAlgn="ctr">
                        <a:buNone/>
                      </a:pPr>
                      <a:r>
                        <a:rPr lang="ja-JP" altLang="en-US" sz="2400" b="0" i="0" u="none" strike="noStrike" dirty="0">
                          <a:effectLst/>
                          <a:latin typeface="UD デジタル 教科書体 NP-B" panose="02020700000000000000" pitchFamily="18" charset="-128"/>
                          <a:ea typeface="UD デジタル 教科書体 NP-B" panose="02020700000000000000" pitchFamily="18" charset="-128"/>
                        </a:rPr>
                        <a:t>テスト</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effectLst/>
                          <a:latin typeface="Arial" panose="020B0604020202020204" pitchFamily="34" charset="0"/>
                        </a:rPr>
                        <a:t>全員</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83889831"/>
                  </a:ext>
                </a:extLst>
              </a:tr>
            </a:tbl>
          </a:graphicData>
        </a:graphic>
      </p:graphicFrame>
      <p:pic>
        <p:nvPicPr>
          <p:cNvPr id="6" name="図 5" descr="時計が付いている｜｜｜ｐ&#10;&#10;AI 生成コンテンツは誤りを含む可能性があります。">
            <a:extLst>
              <a:ext uri="{FF2B5EF4-FFF2-40B4-BE49-F238E27FC236}">
                <a16:creationId xmlns:a16="http://schemas.microsoft.com/office/drawing/2014/main" id="{6922F69F-507D-DA98-2DBB-47081884ED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9949" y="123011"/>
            <a:ext cx="919431" cy="1101115"/>
          </a:xfrm>
          <a:prstGeom prst="rect">
            <a:avLst/>
          </a:prstGeom>
        </p:spPr>
      </p:pic>
    </p:spTree>
    <p:extLst>
      <p:ext uri="{BB962C8B-B14F-4D97-AF65-F5344CB8AC3E}">
        <p14:creationId xmlns:p14="http://schemas.microsoft.com/office/powerpoint/2010/main" val="108353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E913C-CA1C-C5C4-8EE0-08FF3451733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C26205-22DC-3358-A666-C3B0C67E36E0}"/>
              </a:ext>
            </a:extLst>
          </p:cNvPr>
          <p:cNvSpPr>
            <a:spLocks noGrp="1"/>
          </p:cNvSpPr>
          <p:nvPr>
            <p:ph type="title"/>
          </p:nvPr>
        </p:nvSpPr>
        <p:spPr>
          <a:xfrm>
            <a:off x="480634" y="287375"/>
            <a:ext cx="10515600" cy="1325563"/>
          </a:xfrm>
        </p:spPr>
        <p:txBody>
          <a:bodyPr/>
          <a:lstStyle/>
          <a:p>
            <a:r>
              <a:rPr lang="ja-JP" altLang="en-US" b="1" u="sng" dirty="0"/>
              <a:t>開発スケジュール②</a:t>
            </a:r>
            <a:endParaRPr kumimoji="1" lang="ja-JP" altLang="en-US" u="sng" dirty="0"/>
          </a:p>
        </p:txBody>
      </p:sp>
      <p:graphicFrame>
        <p:nvGraphicFramePr>
          <p:cNvPr id="4" name="コンテンツ プレースホルダー 3">
            <a:extLst>
              <a:ext uri="{FF2B5EF4-FFF2-40B4-BE49-F238E27FC236}">
                <a16:creationId xmlns:a16="http://schemas.microsoft.com/office/drawing/2014/main" id="{1EE8CFC0-DD80-72F7-46C3-A04C7FB25BC3}"/>
              </a:ext>
            </a:extLst>
          </p:cNvPr>
          <p:cNvGraphicFramePr>
            <a:graphicFrameLocks/>
          </p:cNvGraphicFramePr>
          <p:nvPr/>
        </p:nvGraphicFramePr>
        <p:xfrm>
          <a:off x="377191" y="1612938"/>
          <a:ext cx="11334175" cy="4840018"/>
        </p:xfrm>
        <a:graphic>
          <a:graphicData uri="http://schemas.openxmlformats.org/drawingml/2006/table">
            <a:tbl>
              <a:tblPr/>
              <a:tblGrid>
                <a:gridCol w="3369998">
                  <a:extLst>
                    <a:ext uri="{9D8B030D-6E8A-4147-A177-3AD203B41FA5}">
                      <a16:colId xmlns:a16="http://schemas.microsoft.com/office/drawing/2014/main" val="1400996361"/>
                    </a:ext>
                  </a:extLst>
                </a:gridCol>
                <a:gridCol w="764581">
                  <a:extLst>
                    <a:ext uri="{9D8B030D-6E8A-4147-A177-3AD203B41FA5}">
                      <a16:colId xmlns:a16="http://schemas.microsoft.com/office/drawing/2014/main" val="2347205606"/>
                    </a:ext>
                  </a:extLst>
                </a:gridCol>
                <a:gridCol w="974596">
                  <a:extLst>
                    <a:ext uri="{9D8B030D-6E8A-4147-A177-3AD203B41FA5}">
                      <a16:colId xmlns:a16="http://schemas.microsoft.com/office/drawing/2014/main" val="3457463888"/>
                    </a:ext>
                  </a:extLst>
                </a:gridCol>
                <a:gridCol w="974596">
                  <a:extLst>
                    <a:ext uri="{9D8B030D-6E8A-4147-A177-3AD203B41FA5}">
                      <a16:colId xmlns:a16="http://schemas.microsoft.com/office/drawing/2014/main" val="1255447155"/>
                    </a:ext>
                  </a:extLst>
                </a:gridCol>
                <a:gridCol w="974596">
                  <a:extLst>
                    <a:ext uri="{9D8B030D-6E8A-4147-A177-3AD203B41FA5}">
                      <a16:colId xmlns:a16="http://schemas.microsoft.com/office/drawing/2014/main" val="1960233111"/>
                    </a:ext>
                  </a:extLst>
                </a:gridCol>
                <a:gridCol w="974596">
                  <a:extLst>
                    <a:ext uri="{9D8B030D-6E8A-4147-A177-3AD203B41FA5}">
                      <a16:colId xmlns:a16="http://schemas.microsoft.com/office/drawing/2014/main" val="3607009231"/>
                    </a:ext>
                  </a:extLst>
                </a:gridCol>
                <a:gridCol w="968510">
                  <a:extLst>
                    <a:ext uri="{9D8B030D-6E8A-4147-A177-3AD203B41FA5}">
                      <a16:colId xmlns:a16="http://schemas.microsoft.com/office/drawing/2014/main" val="3789611686"/>
                    </a:ext>
                  </a:extLst>
                </a:gridCol>
                <a:gridCol w="1169394">
                  <a:extLst>
                    <a:ext uri="{9D8B030D-6E8A-4147-A177-3AD203B41FA5}">
                      <a16:colId xmlns:a16="http://schemas.microsoft.com/office/drawing/2014/main" val="2411452173"/>
                    </a:ext>
                  </a:extLst>
                </a:gridCol>
                <a:gridCol w="1163308">
                  <a:extLst>
                    <a:ext uri="{9D8B030D-6E8A-4147-A177-3AD203B41FA5}">
                      <a16:colId xmlns:a16="http://schemas.microsoft.com/office/drawing/2014/main" val="4013826769"/>
                    </a:ext>
                  </a:extLst>
                </a:gridCol>
              </a:tblGrid>
              <a:tr h="1064443">
                <a:tc>
                  <a:txBody>
                    <a:bodyPr/>
                    <a:lstStyle/>
                    <a:p>
                      <a:pPr algn="ctr" fontAlgn="ctr">
                        <a:buNone/>
                      </a:pPr>
                      <a:r>
                        <a:rPr lang="ja-JP" altLang="en-US" sz="36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タスク</a:t>
                      </a:r>
                      <a:endParaRPr lang="ja-JP" altLang="en-US" sz="48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担当</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6/11</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 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399647"/>
                  </a:ext>
                </a:extLst>
              </a:tr>
              <a:tr h="1106468">
                <a:tc>
                  <a:txBody>
                    <a:bodyPr/>
                    <a:lstStyle/>
                    <a:p>
                      <a:pPr algn="ctr" fontAlgn="ctr">
                        <a:buNone/>
                      </a:pPr>
                      <a:r>
                        <a:rPr lang="ja-JP" altLang="en-US" sz="1800" b="0" i="0" u="none" strike="noStrike" dirty="0">
                          <a:effectLst/>
                          <a:latin typeface="Cambria Math" panose="02040503050406030204" pitchFamily="18" charset="0"/>
                          <a:ea typeface="UD デジタル 教科書体 NP-B" panose="02020700000000000000" pitchFamily="18" charset="-128"/>
                        </a:rPr>
                        <a:t>日の出・日没イベントの管理</a:t>
                      </a:r>
                      <a:endParaRPr lang="en-US" altLang="ja-JP" sz="1800" b="0" i="0" u="none" strike="noStrike" dirty="0">
                        <a:effectLst/>
                        <a:latin typeface="Cambria Math" panose="02040503050406030204" pitchFamily="18" charset="0"/>
                        <a:ea typeface="UD デジタル 教科書体 NP-B" panose="02020700000000000000" pitchFamily="18" charset="-128"/>
                      </a:endParaRPr>
                    </a:p>
                    <a:p>
                      <a:pPr algn="ctr" fontAlgn="ctr">
                        <a:buNone/>
                      </a:pPr>
                      <a:r>
                        <a:rPr lang="ja-JP" altLang="en-US" sz="1800" b="0" i="0" u="none" strike="noStrike" dirty="0">
                          <a:effectLst/>
                          <a:latin typeface="Cambria Math" panose="02040503050406030204" pitchFamily="18" charset="0"/>
                          <a:ea typeface="UD デジタル 教科書体 NP-B" panose="02020700000000000000" pitchFamily="18" charset="-128"/>
                        </a:rPr>
                        <a:t>（時間設定なし）</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澤田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46359"/>
                  </a:ext>
                </a:extLst>
              </a:tr>
              <a:tr h="1069847">
                <a:tc>
                  <a:txBody>
                    <a:bodyPr/>
                    <a:lstStyle/>
                    <a:p>
                      <a:pPr algn="ctr" fontAlgn="ctr">
                        <a:buNone/>
                      </a:pPr>
                      <a:r>
                        <a:rPr lang="ja-JP" altLang="en-US" sz="2000" b="0" i="0" u="none" strike="noStrike" dirty="0">
                          <a:effectLst/>
                          <a:latin typeface="UD デジタル 教科書体 NP-B" panose="02020700000000000000" pitchFamily="18" charset="-128"/>
                          <a:ea typeface="UD デジタル 教科書体 NP-B" panose="02020700000000000000" pitchFamily="18" charset="-128"/>
                        </a:rPr>
                        <a:t>夜の間（就寝時間）は</a:t>
                      </a:r>
                      <a:endParaRPr lang="en-US" altLang="ja-JP" sz="2000" b="0" i="0" u="none" strike="noStrike" dirty="0">
                        <a:effectLst/>
                        <a:latin typeface="UD デジタル 教科書体 NP-B" panose="02020700000000000000" pitchFamily="18" charset="-128"/>
                        <a:ea typeface="UD デジタル 教科書体 NP-B" panose="02020700000000000000" pitchFamily="18" charset="-128"/>
                      </a:endParaRPr>
                    </a:p>
                    <a:p>
                      <a:pPr algn="ctr" fontAlgn="ctr">
                        <a:buNone/>
                      </a:pPr>
                      <a:r>
                        <a:rPr lang="ja-JP" altLang="en-US" sz="2000" b="0" i="0" u="none" strike="noStrike" dirty="0">
                          <a:effectLst/>
                          <a:latin typeface="UD デジタル 教科書体 NP-B" panose="02020700000000000000" pitchFamily="18" charset="-128"/>
                          <a:ea typeface="UD デジタル 教科書体 NP-B" panose="02020700000000000000" pitchFamily="18" charset="-128"/>
                        </a:rPr>
                        <a:t>自動でつかない</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effectLst/>
                          <a:latin typeface="Arial" panose="020B0604020202020204" pitchFamily="34" charset="0"/>
                        </a:rPr>
                        <a:t>島原</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53508022"/>
                  </a:ext>
                </a:extLst>
              </a:tr>
              <a:tr h="1006632">
                <a:tc>
                  <a:txBody>
                    <a:bodyPr/>
                    <a:lstStyle/>
                    <a:p>
                      <a:pPr algn="ctr" fontAlgn="ctr">
                        <a:buNone/>
                      </a:pPr>
                      <a:r>
                        <a:rPr lang="ja-JP" altLang="en-US" sz="3600" b="0" i="0" u="none" strike="noStrike" dirty="0">
                          <a:effectLst/>
                          <a:latin typeface="UD デジタル 教科書体 NP-B" panose="02020700000000000000" pitchFamily="18" charset="-128"/>
                          <a:ea typeface="UD デジタル 教科書体 NP-B" panose="02020700000000000000" pitchFamily="18" charset="-128"/>
                        </a:rPr>
                        <a:t>点灯</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澤田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4487"/>
                  </a:ext>
                </a:extLst>
              </a:tr>
              <a:tr h="592628">
                <a:tc>
                  <a:txBody>
                    <a:bodyPr/>
                    <a:lstStyle/>
                    <a:p>
                      <a:pPr algn="ctr" fontAlgn="ctr">
                        <a:buNone/>
                      </a:pPr>
                      <a:r>
                        <a:rPr lang="ja-JP" altLang="en-US" sz="28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テスト</a:t>
                      </a:r>
                      <a:endParaRPr lang="ja-JP" altLang="en-US" sz="40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全員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1589035"/>
                  </a:ext>
                </a:extLst>
              </a:tr>
            </a:tbl>
          </a:graphicData>
        </a:graphic>
      </p:graphicFrame>
      <p:pic>
        <p:nvPicPr>
          <p:cNvPr id="9" name="図 8" descr="紙に描かれた絵&#10;&#10;AI 生成コンテンツは誤りを含む可能性があります。">
            <a:extLst>
              <a:ext uri="{FF2B5EF4-FFF2-40B4-BE49-F238E27FC236}">
                <a16:creationId xmlns:a16="http://schemas.microsoft.com/office/drawing/2014/main" id="{268B93EE-F847-0037-B2A0-E925E6BC8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3634" y="1"/>
            <a:ext cx="1998780" cy="1394149"/>
          </a:xfrm>
          <a:prstGeom prst="rect">
            <a:avLst/>
          </a:prstGeom>
        </p:spPr>
      </p:pic>
    </p:spTree>
    <p:extLst>
      <p:ext uri="{BB962C8B-B14F-4D97-AF65-F5344CB8AC3E}">
        <p14:creationId xmlns:p14="http://schemas.microsoft.com/office/powerpoint/2010/main" val="1984209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B1F4E-1D09-1BEE-F6B9-17AF24F5367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1AD84E-D040-F4FE-CEA0-93922EADFA27}"/>
              </a:ext>
            </a:extLst>
          </p:cNvPr>
          <p:cNvSpPr>
            <a:spLocks noGrp="1"/>
          </p:cNvSpPr>
          <p:nvPr>
            <p:ph type="title"/>
          </p:nvPr>
        </p:nvSpPr>
        <p:spPr>
          <a:xfrm>
            <a:off x="480634" y="287375"/>
            <a:ext cx="10515600" cy="1325563"/>
          </a:xfrm>
        </p:spPr>
        <p:txBody>
          <a:bodyPr/>
          <a:lstStyle/>
          <a:p>
            <a:r>
              <a:rPr lang="ja-JP" altLang="en-US" b="1" u="sng" dirty="0"/>
              <a:t>開発スケジュール③</a:t>
            </a:r>
            <a:endParaRPr kumimoji="1" lang="ja-JP" altLang="en-US" u="sng" dirty="0"/>
          </a:p>
        </p:txBody>
      </p:sp>
      <p:graphicFrame>
        <p:nvGraphicFramePr>
          <p:cNvPr id="4" name="コンテンツ プレースホルダー 3">
            <a:extLst>
              <a:ext uri="{FF2B5EF4-FFF2-40B4-BE49-F238E27FC236}">
                <a16:creationId xmlns:a16="http://schemas.microsoft.com/office/drawing/2014/main" id="{9FA8D986-9CC4-C8E1-CC6A-B9D15993878A}"/>
              </a:ext>
            </a:extLst>
          </p:cNvPr>
          <p:cNvGraphicFramePr>
            <a:graphicFrameLocks/>
          </p:cNvGraphicFramePr>
          <p:nvPr/>
        </p:nvGraphicFramePr>
        <p:xfrm>
          <a:off x="480634" y="1619058"/>
          <a:ext cx="11230731" cy="4335694"/>
        </p:xfrm>
        <a:graphic>
          <a:graphicData uri="http://schemas.openxmlformats.org/drawingml/2006/table">
            <a:tbl>
              <a:tblPr/>
              <a:tblGrid>
                <a:gridCol w="3339241">
                  <a:extLst>
                    <a:ext uri="{9D8B030D-6E8A-4147-A177-3AD203B41FA5}">
                      <a16:colId xmlns:a16="http://schemas.microsoft.com/office/drawing/2014/main" val="1400996361"/>
                    </a:ext>
                  </a:extLst>
                </a:gridCol>
                <a:gridCol w="757603">
                  <a:extLst>
                    <a:ext uri="{9D8B030D-6E8A-4147-A177-3AD203B41FA5}">
                      <a16:colId xmlns:a16="http://schemas.microsoft.com/office/drawing/2014/main" val="2347205606"/>
                    </a:ext>
                  </a:extLst>
                </a:gridCol>
                <a:gridCol w="965701">
                  <a:extLst>
                    <a:ext uri="{9D8B030D-6E8A-4147-A177-3AD203B41FA5}">
                      <a16:colId xmlns:a16="http://schemas.microsoft.com/office/drawing/2014/main" val="3457463888"/>
                    </a:ext>
                  </a:extLst>
                </a:gridCol>
                <a:gridCol w="965701">
                  <a:extLst>
                    <a:ext uri="{9D8B030D-6E8A-4147-A177-3AD203B41FA5}">
                      <a16:colId xmlns:a16="http://schemas.microsoft.com/office/drawing/2014/main" val="1255447155"/>
                    </a:ext>
                  </a:extLst>
                </a:gridCol>
                <a:gridCol w="965701">
                  <a:extLst>
                    <a:ext uri="{9D8B030D-6E8A-4147-A177-3AD203B41FA5}">
                      <a16:colId xmlns:a16="http://schemas.microsoft.com/office/drawing/2014/main" val="1960233111"/>
                    </a:ext>
                  </a:extLst>
                </a:gridCol>
                <a:gridCol w="965701">
                  <a:extLst>
                    <a:ext uri="{9D8B030D-6E8A-4147-A177-3AD203B41FA5}">
                      <a16:colId xmlns:a16="http://schemas.microsoft.com/office/drawing/2014/main" val="3607009231"/>
                    </a:ext>
                  </a:extLst>
                </a:gridCol>
                <a:gridCol w="959671">
                  <a:extLst>
                    <a:ext uri="{9D8B030D-6E8A-4147-A177-3AD203B41FA5}">
                      <a16:colId xmlns:a16="http://schemas.microsoft.com/office/drawing/2014/main" val="3789611686"/>
                    </a:ext>
                  </a:extLst>
                </a:gridCol>
                <a:gridCol w="1158721">
                  <a:extLst>
                    <a:ext uri="{9D8B030D-6E8A-4147-A177-3AD203B41FA5}">
                      <a16:colId xmlns:a16="http://schemas.microsoft.com/office/drawing/2014/main" val="2411452173"/>
                    </a:ext>
                  </a:extLst>
                </a:gridCol>
                <a:gridCol w="1152691">
                  <a:extLst>
                    <a:ext uri="{9D8B030D-6E8A-4147-A177-3AD203B41FA5}">
                      <a16:colId xmlns:a16="http://schemas.microsoft.com/office/drawing/2014/main" val="4013826769"/>
                    </a:ext>
                  </a:extLst>
                </a:gridCol>
              </a:tblGrid>
              <a:tr h="1360571">
                <a:tc>
                  <a:txBody>
                    <a:bodyPr/>
                    <a:lstStyle/>
                    <a:p>
                      <a:pPr algn="ctr" fontAlgn="ctr">
                        <a:buNone/>
                      </a:pPr>
                      <a:r>
                        <a:rPr lang="ja-JP" altLang="en-US" sz="36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タスク</a:t>
                      </a:r>
                      <a:endParaRPr lang="ja-JP" altLang="en-US" sz="48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lumMod val="20000"/>
                        <a:lumOff val="80000"/>
                      </a:schemeClr>
                    </a:solidFill>
                  </a:tcPr>
                </a:tc>
                <a:tc>
                  <a:txBody>
                    <a:bodyPr/>
                    <a:lstStyle/>
                    <a:p>
                      <a:pPr algn="ctr" fontAlgn="ctr">
                        <a:buNone/>
                      </a:pP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担当</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6/11</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 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6/18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6/25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3</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7/2 </a:t>
                      </a:r>
                    </a:p>
                    <a:p>
                      <a:pPr algn="ctr" fontAlgn="ctr">
                        <a:buNone/>
                      </a:pPr>
                      <a:r>
                        <a:rPr lang="en-US" altLang="ja-JP"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4</a:t>
                      </a:r>
                      <a:r>
                        <a:rPr lang="ja-JP" altLang="en-US" sz="2000" b="1"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限</a:t>
                      </a:r>
                      <a:endParaRPr lang="ja-JP" altLang="en-US" sz="33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399647"/>
                  </a:ext>
                </a:extLst>
              </a:tr>
              <a:tr h="915332">
                <a:tc>
                  <a:txBody>
                    <a:bodyPr/>
                    <a:lstStyle/>
                    <a:p>
                      <a:pPr algn="ctr" fontAlgn="ctr">
                        <a:buNone/>
                      </a:pPr>
                      <a:r>
                        <a:rPr lang="ja-JP" altLang="en-US" sz="2800" b="0" i="0" u="none" strike="noStrike" dirty="0">
                          <a:effectLst/>
                          <a:latin typeface="Cambria Math" panose="02040503050406030204" pitchFamily="18" charset="0"/>
                          <a:ea typeface="UD デジタル 教科書体 NP-B" panose="02020700000000000000" pitchFamily="18" charset="-128"/>
                        </a:rPr>
                        <a:t>天気情報取得</a:t>
                      </a: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小林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46359"/>
                  </a:ext>
                </a:extLst>
              </a:tr>
              <a:tr h="1302295">
                <a:tc>
                  <a:txBody>
                    <a:bodyPr/>
                    <a:lstStyle/>
                    <a:p>
                      <a:pPr algn="ctr" fontAlgn="ctr">
                        <a:buNone/>
                      </a:pPr>
                      <a:r>
                        <a:rPr lang="ja-JP" altLang="en-US" sz="2800" b="0" i="0" u="none" strike="noStrike" dirty="0">
                          <a:effectLst/>
                          <a:latin typeface="UD デジタル 教科書体 NP-B" panose="02020700000000000000" pitchFamily="18" charset="-128"/>
                          <a:ea typeface="UD デジタル 教科書体 NP-B" panose="02020700000000000000" pitchFamily="18" charset="-128"/>
                        </a:rPr>
                        <a:t>天気データの解析</a:t>
                      </a:r>
                      <a:endParaRPr lang="ja-JP" altLang="en-US" sz="24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小林</a:t>
                      </a:r>
                      <a:endParaRPr lang="en-US" altLang="ja-JP" sz="2000" b="0" i="0" u="none" strike="noStrike" dirty="0">
                        <a:solidFill>
                          <a:srgbClr val="000000"/>
                        </a:solidFill>
                        <a:effectLst/>
                        <a:latin typeface="游ゴシック" panose="020B0400000000000000" pitchFamily="34" charset="-128"/>
                        <a:ea typeface="游ゴシック" panose="020B0400000000000000" pitchFamily="34" charset="-128"/>
                      </a:endParaRPr>
                    </a:p>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島原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4487"/>
                  </a:ext>
                </a:extLst>
              </a:tr>
              <a:tr h="757496">
                <a:tc>
                  <a:txBody>
                    <a:bodyPr/>
                    <a:lstStyle/>
                    <a:p>
                      <a:pPr algn="ctr" fontAlgn="ctr">
                        <a:buNone/>
                      </a:pPr>
                      <a:r>
                        <a:rPr lang="ja-JP" altLang="en-US" sz="2800" b="0" i="0" u="none" strike="noStrike" dirty="0">
                          <a:solidFill>
                            <a:srgbClr val="000000"/>
                          </a:solidFill>
                          <a:effectLst/>
                          <a:latin typeface="UD デジタル 教科書体 NP-B" panose="02020700000000000000" pitchFamily="18" charset="-128"/>
                          <a:ea typeface="UD デジタル 教科書体 NP-B" panose="02020700000000000000" pitchFamily="18" charset="-128"/>
                        </a:rPr>
                        <a:t>テスト</a:t>
                      </a:r>
                      <a:endParaRPr lang="ja-JP" altLang="en-US" sz="4000" b="0" i="0" u="none" strike="noStrike" dirty="0">
                        <a:effectLst/>
                        <a:latin typeface="UD デジタル 教科書体 NP-B" panose="02020700000000000000" pitchFamily="18" charset="-128"/>
                        <a:ea typeface="UD デジタル 教科書体 NP-B" panose="02020700000000000000" pitchFamily="18" charset="-128"/>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島原　</a:t>
                      </a:r>
                      <a:endParaRPr lang="ja-JP" altLang="en-US" sz="3300" b="0" i="0" u="none" strike="noStrike" dirty="0">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buNone/>
                      </a:pPr>
                      <a:r>
                        <a:rPr lang="ja-JP" altLang="en-US" sz="2000" b="0" i="0" u="none" strike="noStrike" dirty="0">
                          <a:solidFill>
                            <a:srgbClr val="000000"/>
                          </a:solidFill>
                          <a:effectLst/>
                          <a:latin typeface="游ゴシック" panose="020B0400000000000000" pitchFamily="34" charset="-128"/>
                          <a:ea typeface="游ゴシック" panose="020B0400000000000000" pitchFamily="34" charset="-128"/>
                        </a:rPr>
                        <a:t>　</a:t>
                      </a:r>
                      <a:endParaRPr lang="ja-JP" altLang="en-US" sz="3300" b="0" i="0" u="none" strike="noStrike" dirty="0">
                        <a:effectLst/>
                        <a:latin typeface="Arial" panose="020B0604020202020204" pitchFamily="34" charset="0"/>
                      </a:endParaRPr>
                    </a:p>
                  </a:txBody>
                  <a:tcPr marL="11738" marR="11738" marT="11738"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1589035"/>
                  </a:ext>
                </a:extLst>
              </a:tr>
            </a:tbl>
          </a:graphicData>
        </a:graphic>
      </p:graphicFrame>
      <p:pic>
        <p:nvPicPr>
          <p:cNvPr id="7" name="図 6" descr="ウィンドウ が含まれている画像&#10;&#10;AI 生成コンテンツは誤りを含む可能性があります。">
            <a:extLst>
              <a:ext uri="{FF2B5EF4-FFF2-40B4-BE49-F238E27FC236}">
                <a16:creationId xmlns:a16="http://schemas.microsoft.com/office/drawing/2014/main" id="{331A9181-EC5F-8F9A-3AF5-889DC29B1B4C}"/>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7195759" y="209752"/>
            <a:ext cx="1428750" cy="1428750"/>
          </a:xfrm>
          <a:prstGeom prst="rect">
            <a:avLst/>
          </a:prstGeom>
        </p:spPr>
      </p:pic>
      <p:pic>
        <p:nvPicPr>
          <p:cNvPr id="9" name="図 8" descr="食品, 挿絵 が含まれている画像&#10;&#10;AI 生成コンテンツは誤りを含む可能性があります。">
            <a:extLst>
              <a:ext uri="{FF2B5EF4-FFF2-40B4-BE49-F238E27FC236}">
                <a16:creationId xmlns:a16="http://schemas.microsoft.com/office/drawing/2014/main" id="{5AF50A50-288F-1549-7BDD-C6EFE20B8C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4509" y="209752"/>
            <a:ext cx="1428750" cy="1428750"/>
          </a:xfrm>
          <a:prstGeom prst="rect">
            <a:avLst/>
          </a:prstGeom>
        </p:spPr>
      </p:pic>
      <p:pic>
        <p:nvPicPr>
          <p:cNvPr id="13" name="図 12" descr="アイコン&#10;&#10;AI 生成コンテンツは誤りを含む可能性があります。">
            <a:extLst>
              <a:ext uri="{FF2B5EF4-FFF2-40B4-BE49-F238E27FC236}">
                <a16:creationId xmlns:a16="http://schemas.microsoft.com/office/drawing/2014/main" id="{EB0CCBDB-BFBB-511D-359B-E41DC757F2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53259" y="184188"/>
            <a:ext cx="1428750" cy="1428750"/>
          </a:xfrm>
          <a:prstGeom prst="rect">
            <a:avLst/>
          </a:prstGeom>
        </p:spPr>
      </p:pic>
    </p:spTree>
    <p:extLst>
      <p:ext uri="{BB962C8B-B14F-4D97-AF65-F5344CB8AC3E}">
        <p14:creationId xmlns:p14="http://schemas.microsoft.com/office/powerpoint/2010/main" val="370168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EECE9-9B14-406B-679C-F57649C8AD44}"/>
              </a:ext>
            </a:extLst>
          </p:cNvPr>
          <p:cNvSpPr>
            <a:spLocks noGrp="1"/>
          </p:cNvSpPr>
          <p:nvPr>
            <p:ph type="ctrTitle"/>
          </p:nvPr>
        </p:nvSpPr>
        <p:spPr/>
        <p:txBody>
          <a:bodyPr/>
          <a:lstStyle/>
          <a:p>
            <a:pPr algn="ctr"/>
            <a:r>
              <a:rPr kumimoji="1" lang="ja-JP" altLang="en-US" sz="6600" dirty="0"/>
              <a:t>要求仕様</a:t>
            </a:r>
          </a:p>
        </p:txBody>
      </p:sp>
      <p:sp>
        <p:nvSpPr>
          <p:cNvPr id="3" name="字幕 2">
            <a:extLst>
              <a:ext uri="{FF2B5EF4-FFF2-40B4-BE49-F238E27FC236}">
                <a16:creationId xmlns:a16="http://schemas.microsoft.com/office/drawing/2014/main" id="{1CD223FC-D277-4CD6-7DDB-0C6A50BC873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55357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ED7911-AE9E-4FC4-8C92-3633F58325AB}"/>
              </a:ext>
            </a:extLst>
          </p:cNvPr>
          <p:cNvSpPr>
            <a:spLocks noGrp="1"/>
          </p:cNvSpPr>
          <p:nvPr>
            <p:ph type="title"/>
          </p:nvPr>
        </p:nvSpPr>
        <p:spPr/>
        <p:txBody>
          <a:bodyPr>
            <a:normAutofit/>
          </a:bodyPr>
          <a:lstStyle/>
          <a:p>
            <a:r>
              <a:rPr kumimoji="1" lang="ja-JP" altLang="en-US" sz="5400" dirty="0"/>
              <a:t>システムの概要</a:t>
            </a:r>
          </a:p>
        </p:txBody>
      </p:sp>
      <p:sp>
        <p:nvSpPr>
          <p:cNvPr id="3" name="コンテンツ プレースホルダー 2">
            <a:extLst>
              <a:ext uri="{FF2B5EF4-FFF2-40B4-BE49-F238E27FC236}">
                <a16:creationId xmlns:a16="http://schemas.microsoft.com/office/drawing/2014/main" id="{E12F0966-675B-73CE-42E7-0E4B77178BD9}"/>
              </a:ext>
            </a:extLst>
          </p:cNvPr>
          <p:cNvSpPr>
            <a:spLocks noGrp="1"/>
          </p:cNvSpPr>
          <p:nvPr>
            <p:ph idx="1"/>
          </p:nvPr>
        </p:nvSpPr>
        <p:spPr>
          <a:xfrm>
            <a:off x="775524" y="2160589"/>
            <a:ext cx="8498478" cy="3880773"/>
          </a:xfrm>
        </p:spPr>
        <p:txBody>
          <a:bodyPr>
            <a:normAutofit/>
          </a:bodyPr>
          <a:lstStyle/>
          <a:p>
            <a:r>
              <a:rPr kumimoji="1" lang="ja-JP" altLang="en-US" sz="2400" dirty="0"/>
              <a:t>ラインに電気をつけてほしい時間を送り、次の日の朝電気がつくようにする</a:t>
            </a:r>
            <a:endParaRPr kumimoji="1" lang="en-US" altLang="ja-JP" sz="2400" dirty="0"/>
          </a:p>
          <a:p>
            <a:r>
              <a:rPr kumimoji="1" lang="ja-JP" altLang="en-US" sz="2400" dirty="0"/>
              <a:t>電気をつけてほしい時間の指定がない場合には日の出の時間に電気がつくようにする</a:t>
            </a:r>
            <a:endParaRPr kumimoji="1" lang="en-US" altLang="ja-JP" sz="2400" dirty="0"/>
          </a:p>
          <a:p>
            <a:pPr marL="0" indent="0" algn="ctr">
              <a:buNone/>
            </a:pPr>
            <a:r>
              <a:rPr kumimoji="1" lang="ja-JP" altLang="en-US" sz="2400" u="sng" dirty="0">
                <a:solidFill>
                  <a:schemeClr val="accent2">
                    <a:lumMod val="75000"/>
                  </a:schemeClr>
                </a:solidFill>
              </a:rPr>
              <a:t>電気の色でその日の天気</a:t>
            </a:r>
            <a:r>
              <a:rPr lang="ja-JP" altLang="en-US" sz="2400" u="sng" dirty="0">
                <a:solidFill>
                  <a:schemeClr val="accent2">
                    <a:lumMod val="75000"/>
                  </a:schemeClr>
                </a:solidFill>
              </a:rPr>
              <a:t>を知らせる</a:t>
            </a:r>
            <a:endParaRPr lang="en-US" altLang="ja-JP" sz="2400" u="sng" dirty="0">
              <a:solidFill>
                <a:schemeClr val="accent2">
                  <a:lumMod val="75000"/>
                </a:schemeClr>
              </a:solidFill>
            </a:endParaRPr>
          </a:p>
          <a:p>
            <a:pPr marL="0" indent="0" algn="ctr">
              <a:buNone/>
            </a:pPr>
            <a:endParaRPr lang="en-US" altLang="ja-JP" sz="2400" u="sng" dirty="0">
              <a:solidFill>
                <a:schemeClr val="accent2">
                  <a:lumMod val="75000"/>
                </a:schemeClr>
              </a:solidFill>
            </a:endParaRPr>
          </a:p>
          <a:p>
            <a:pPr marL="0" indent="0" algn="ctr">
              <a:buNone/>
            </a:pPr>
            <a:endParaRPr lang="en-US" altLang="ja-JP" sz="2400" u="sng" dirty="0">
              <a:solidFill>
                <a:schemeClr val="accent2">
                  <a:lumMod val="75000"/>
                </a:schemeClr>
              </a:solidFill>
            </a:endParaRPr>
          </a:p>
          <a:p>
            <a:pPr marL="0" indent="0">
              <a:buNone/>
            </a:pPr>
            <a:r>
              <a:rPr kumimoji="1" lang="ja-JP" altLang="en-US" sz="2400" dirty="0">
                <a:solidFill>
                  <a:schemeClr val="accent2">
                    <a:lumMod val="75000"/>
                  </a:schemeClr>
                </a:solidFill>
              </a:rPr>
              <a:t>　　　　</a:t>
            </a:r>
            <a:r>
              <a:rPr kumimoji="1" lang="ja-JP" altLang="en-US" sz="2000" dirty="0">
                <a:solidFill>
                  <a:schemeClr val="accent2">
                    <a:lumMod val="75000"/>
                  </a:schemeClr>
                </a:solidFill>
              </a:rPr>
              <a:t>白色</a:t>
            </a:r>
            <a:r>
              <a:rPr kumimoji="1" lang="ja-JP" altLang="en-US" sz="2400" dirty="0">
                <a:solidFill>
                  <a:schemeClr val="accent2">
                    <a:lumMod val="75000"/>
                  </a:schemeClr>
                </a:solidFill>
              </a:rPr>
              <a:t>　　　　　　　</a:t>
            </a:r>
            <a:r>
              <a:rPr kumimoji="1" lang="ja-JP" altLang="en-US" sz="2000" dirty="0">
                <a:solidFill>
                  <a:schemeClr val="accent2">
                    <a:lumMod val="75000"/>
                  </a:schemeClr>
                </a:solidFill>
              </a:rPr>
              <a:t>白と黄色の間　　　　　　　黄色　　　　　　　　</a:t>
            </a:r>
          </a:p>
        </p:txBody>
      </p:sp>
      <p:pic>
        <p:nvPicPr>
          <p:cNvPr id="1026" name="Picture 2" descr="太陽・晴れのイラスト | 無料のフリー素材 イラストエイト">
            <a:extLst>
              <a:ext uri="{FF2B5EF4-FFF2-40B4-BE49-F238E27FC236}">
                <a16:creationId xmlns:a16="http://schemas.microsoft.com/office/drawing/2014/main" id="{902809D6-5A88-0877-A145-235694717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524" y="4752347"/>
            <a:ext cx="1294986" cy="119537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くもりのイラスト | 商用OKの無料イラスト素材サイト ツカッテ">
            <a:extLst>
              <a:ext uri="{FF2B5EF4-FFF2-40B4-BE49-F238E27FC236}">
                <a16:creationId xmlns:a16="http://schemas.microsoft.com/office/drawing/2014/main" id="{C47E4420-CBB1-54E0-B936-B80CD6B93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04" y="4752347"/>
            <a:ext cx="1384842" cy="1384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天気・雨のイラスト | 無料のフリー素材 イラストエイト">
            <a:extLst>
              <a:ext uri="{FF2B5EF4-FFF2-40B4-BE49-F238E27FC236}">
                <a16:creationId xmlns:a16="http://schemas.microsoft.com/office/drawing/2014/main" id="{9017FE59-F22E-904A-F72C-C3E1AFE1A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992" y="4752347"/>
            <a:ext cx="1503711" cy="1484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637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F8238C-4A1C-6430-3C32-09DB8E251CA8}"/>
              </a:ext>
            </a:extLst>
          </p:cNvPr>
          <p:cNvSpPr>
            <a:spLocks noGrp="1"/>
          </p:cNvSpPr>
          <p:nvPr>
            <p:ph type="title"/>
          </p:nvPr>
        </p:nvSpPr>
        <p:spPr/>
        <p:txBody>
          <a:bodyPr>
            <a:normAutofit/>
          </a:bodyPr>
          <a:lstStyle/>
          <a:p>
            <a:r>
              <a:rPr kumimoji="1" lang="ja-JP" altLang="en-US" sz="5400" dirty="0"/>
              <a:t>システム概要</a:t>
            </a:r>
          </a:p>
        </p:txBody>
      </p:sp>
      <p:sp>
        <p:nvSpPr>
          <p:cNvPr id="3" name="コンテンツ プレースホルダー 2">
            <a:extLst>
              <a:ext uri="{FF2B5EF4-FFF2-40B4-BE49-F238E27FC236}">
                <a16:creationId xmlns:a16="http://schemas.microsoft.com/office/drawing/2014/main" id="{B283DB1B-A55C-03BA-0C37-D53036C885BC}"/>
              </a:ext>
            </a:extLst>
          </p:cNvPr>
          <p:cNvSpPr>
            <a:spLocks noGrp="1"/>
          </p:cNvSpPr>
          <p:nvPr>
            <p:ph idx="1"/>
          </p:nvPr>
        </p:nvSpPr>
        <p:spPr/>
        <p:txBody>
          <a:bodyPr>
            <a:normAutofit/>
          </a:bodyPr>
          <a:lstStyle/>
          <a:p>
            <a:r>
              <a:rPr lang="ja-JP" altLang="en-US" sz="2400" dirty="0"/>
              <a:t>電気がつく時間と同時にスマートスピーカーとつないでアラーム機能をつける</a:t>
            </a:r>
            <a:r>
              <a:rPr lang="en-US" altLang="ja-JP" sz="2400" dirty="0"/>
              <a:t>(</a:t>
            </a:r>
            <a:r>
              <a:rPr lang="ja-JP" altLang="en-US" sz="2400" dirty="0"/>
              <a:t>曜日指定、スヌーズ、アラームの解除機能あり</a:t>
            </a:r>
            <a:r>
              <a:rPr lang="en-US" altLang="ja-JP" sz="2400" dirty="0"/>
              <a:t>)</a:t>
            </a:r>
          </a:p>
          <a:p>
            <a:endParaRPr lang="en-US" altLang="ja-JP" sz="2400" dirty="0"/>
          </a:p>
          <a:p>
            <a:r>
              <a:rPr lang="ja-JP" altLang="en-US" sz="2400" dirty="0"/>
              <a:t>日没時間に電気がつくようにする</a:t>
            </a:r>
            <a:endParaRPr lang="en-US" altLang="ja-JP" sz="2400" dirty="0"/>
          </a:p>
          <a:p>
            <a:endParaRPr lang="en-US" altLang="ja-JP" sz="2400" dirty="0"/>
          </a:p>
          <a:p>
            <a:r>
              <a:rPr lang="ja-JP" altLang="en-US" sz="2400" dirty="0"/>
              <a:t>ラインで電気の</a:t>
            </a:r>
            <a:r>
              <a:rPr lang="en-US" altLang="ja-JP" sz="2400" dirty="0"/>
              <a:t>ON/OFF</a:t>
            </a:r>
            <a:r>
              <a:rPr lang="ja-JP" altLang="en-US" sz="2400" dirty="0"/>
              <a:t>ができるようにする</a:t>
            </a:r>
            <a:endParaRPr lang="en-US" altLang="ja-JP" sz="2400" dirty="0"/>
          </a:p>
          <a:p>
            <a:endParaRPr kumimoji="1" lang="ja-JP" altLang="en-US" sz="2800" dirty="0"/>
          </a:p>
        </p:txBody>
      </p:sp>
      <p:pic>
        <p:nvPicPr>
          <p:cNvPr id="2052" name="Picture 4" descr="目覚まし時計の無料イラスト | フリーイラスト素材集 ジャパクリップ">
            <a:extLst>
              <a:ext uri="{FF2B5EF4-FFF2-40B4-BE49-F238E27FC236}">
                <a16:creationId xmlns:a16="http://schemas.microsoft.com/office/drawing/2014/main" id="{48244103-27A5-17CF-04A4-346875F2EC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2807">
            <a:off x="7198617" y="4097867"/>
            <a:ext cx="2185040" cy="2190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23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9439D-6690-1E73-6634-E9DAECB67312}"/>
              </a:ext>
            </a:extLst>
          </p:cNvPr>
          <p:cNvSpPr>
            <a:spLocks noGrp="1"/>
          </p:cNvSpPr>
          <p:nvPr>
            <p:ph type="title"/>
          </p:nvPr>
        </p:nvSpPr>
        <p:spPr/>
        <p:txBody>
          <a:bodyPr>
            <a:normAutofit/>
          </a:bodyPr>
          <a:lstStyle/>
          <a:p>
            <a:r>
              <a:rPr kumimoji="1" lang="ja-JP" altLang="en-US" sz="5400" dirty="0"/>
              <a:t>要求仕様</a:t>
            </a:r>
          </a:p>
        </p:txBody>
      </p:sp>
      <p:sp>
        <p:nvSpPr>
          <p:cNvPr id="3" name="コンテンツ プレースホルダー 2">
            <a:extLst>
              <a:ext uri="{FF2B5EF4-FFF2-40B4-BE49-F238E27FC236}">
                <a16:creationId xmlns:a16="http://schemas.microsoft.com/office/drawing/2014/main" id="{4ACCE466-9B91-6946-8C7B-228B666FABD0}"/>
              </a:ext>
            </a:extLst>
          </p:cNvPr>
          <p:cNvSpPr>
            <a:spLocks noGrp="1"/>
          </p:cNvSpPr>
          <p:nvPr>
            <p:ph idx="1"/>
          </p:nvPr>
        </p:nvSpPr>
        <p:spPr/>
        <p:txBody>
          <a:bodyPr>
            <a:normAutofit/>
          </a:bodyPr>
          <a:lstStyle/>
          <a:p>
            <a:r>
              <a:rPr kumimoji="1" lang="ja-JP" altLang="en-US" sz="2800" dirty="0"/>
              <a:t>ラインから点灯時間を取得し、電気をつける</a:t>
            </a:r>
            <a:endParaRPr kumimoji="1" lang="en-US" altLang="ja-JP" sz="2800" dirty="0"/>
          </a:p>
          <a:p>
            <a:r>
              <a:rPr kumimoji="1" lang="ja-JP" altLang="en-US" sz="2800" dirty="0"/>
              <a:t>気象庁の</a:t>
            </a:r>
            <a:r>
              <a:rPr kumimoji="1" lang="en-US" altLang="ja-JP" sz="2800" dirty="0"/>
              <a:t>API</a:t>
            </a:r>
            <a:r>
              <a:rPr lang="ja-JP" altLang="en-US" sz="2800" dirty="0"/>
              <a:t>から</a:t>
            </a:r>
            <a:r>
              <a:rPr kumimoji="1" lang="ja-JP" altLang="en-US" sz="2800" dirty="0"/>
              <a:t>日の出時間を取得し、電気をつける</a:t>
            </a:r>
            <a:endParaRPr kumimoji="1" lang="en-US" altLang="ja-JP" sz="2800" dirty="0"/>
          </a:p>
          <a:p>
            <a:r>
              <a:rPr kumimoji="1" lang="ja-JP" altLang="en-US" sz="2800" dirty="0"/>
              <a:t>気象庁の</a:t>
            </a:r>
            <a:r>
              <a:rPr kumimoji="1" lang="en-US" altLang="ja-JP" sz="2800" dirty="0"/>
              <a:t>API</a:t>
            </a:r>
            <a:r>
              <a:rPr kumimoji="1" lang="ja-JP" altLang="en-US" sz="2800" dirty="0"/>
              <a:t>から天気情報を取得し、電気の色を決める</a:t>
            </a:r>
            <a:endParaRPr kumimoji="1" lang="en-US" altLang="ja-JP" sz="2800" dirty="0"/>
          </a:p>
          <a:p>
            <a:r>
              <a:rPr lang="ja-JP" altLang="en-US" sz="2800" dirty="0"/>
              <a:t>ラインからアラームを鳴らす時間を取得し、スマートスピーカーにアラーム機能をつける</a:t>
            </a:r>
            <a:endParaRPr kumimoji="1" lang="en-US" altLang="ja-JP" sz="2800" dirty="0"/>
          </a:p>
          <a:p>
            <a:endParaRPr kumimoji="1" lang="ja-JP" altLang="en-US" sz="3600" dirty="0"/>
          </a:p>
        </p:txBody>
      </p:sp>
    </p:spTree>
    <p:extLst>
      <p:ext uri="{BB962C8B-B14F-4D97-AF65-F5344CB8AC3E}">
        <p14:creationId xmlns:p14="http://schemas.microsoft.com/office/powerpoint/2010/main" val="2431200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F107CA-AD58-C155-F136-CC74C2EEC9C0}"/>
              </a:ext>
            </a:extLst>
          </p:cNvPr>
          <p:cNvSpPr>
            <a:spLocks noGrp="1"/>
          </p:cNvSpPr>
          <p:nvPr>
            <p:ph type="title"/>
          </p:nvPr>
        </p:nvSpPr>
        <p:spPr/>
        <p:txBody>
          <a:bodyPr>
            <a:normAutofit/>
          </a:bodyPr>
          <a:lstStyle/>
          <a:p>
            <a:r>
              <a:rPr kumimoji="1" lang="ja-JP" altLang="en-US" sz="5400" dirty="0"/>
              <a:t>想定する利用者</a:t>
            </a:r>
          </a:p>
        </p:txBody>
      </p:sp>
      <p:sp>
        <p:nvSpPr>
          <p:cNvPr id="3" name="コンテンツ プレースホルダー 2">
            <a:extLst>
              <a:ext uri="{FF2B5EF4-FFF2-40B4-BE49-F238E27FC236}">
                <a16:creationId xmlns:a16="http://schemas.microsoft.com/office/drawing/2014/main" id="{80016F8F-2883-2725-EE20-30C34CAD642A}"/>
              </a:ext>
            </a:extLst>
          </p:cNvPr>
          <p:cNvSpPr>
            <a:spLocks noGrp="1"/>
          </p:cNvSpPr>
          <p:nvPr>
            <p:ph idx="1"/>
          </p:nvPr>
        </p:nvSpPr>
        <p:spPr>
          <a:xfrm>
            <a:off x="677334" y="2143655"/>
            <a:ext cx="8596668" cy="3880773"/>
          </a:xfrm>
        </p:spPr>
        <p:txBody>
          <a:bodyPr>
            <a:normAutofit/>
          </a:bodyPr>
          <a:lstStyle/>
          <a:p>
            <a:r>
              <a:rPr kumimoji="1" lang="ja-JP" altLang="en-US" sz="2800" dirty="0"/>
              <a:t>全ての人が対象</a:t>
            </a:r>
            <a:endParaRPr kumimoji="1" lang="en-US" altLang="ja-JP" sz="2800" dirty="0"/>
          </a:p>
          <a:p>
            <a:pPr marL="0" indent="0">
              <a:buNone/>
            </a:pPr>
            <a:r>
              <a:rPr kumimoji="1" lang="ja-JP" altLang="en-US" sz="3600" u="sng" dirty="0">
                <a:solidFill>
                  <a:schemeClr val="accent2">
                    <a:lumMod val="75000"/>
                  </a:schemeClr>
                </a:solidFill>
              </a:rPr>
              <a:t>特に</a:t>
            </a:r>
            <a:r>
              <a:rPr kumimoji="1" lang="en-US" altLang="ja-JP" sz="3600" u="sng" dirty="0">
                <a:solidFill>
                  <a:schemeClr val="accent2">
                    <a:lumMod val="75000"/>
                  </a:schemeClr>
                </a:solidFill>
              </a:rPr>
              <a:t>…</a:t>
            </a:r>
            <a:endParaRPr kumimoji="1" lang="ja-JP" altLang="en-US" sz="3600" u="sng" dirty="0">
              <a:solidFill>
                <a:schemeClr val="accent2">
                  <a:lumMod val="75000"/>
                </a:schemeClr>
              </a:solidFill>
            </a:endParaRPr>
          </a:p>
        </p:txBody>
      </p:sp>
      <p:sp>
        <p:nvSpPr>
          <p:cNvPr id="4" name="フローチャート: 代替処理 3">
            <a:extLst>
              <a:ext uri="{FF2B5EF4-FFF2-40B4-BE49-F238E27FC236}">
                <a16:creationId xmlns:a16="http://schemas.microsoft.com/office/drawing/2014/main" id="{5695BACC-FCC8-D0D8-2EA2-06E982D4A43A}"/>
              </a:ext>
            </a:extLst>
          </p:cNvPr>
          <p:cNvSpPr/>
          <p:nvPr/>
        </p:nvSpPr>
        <p:spPr>
          <a:xfrm>
            <a:off x="507999" y="3822701"/>
            <a:ext cx="3115734" cy="1854200"/>
          </a:xfrm>
          <a:prstGeom prst="flowChartAlternateProcess">
            <a:avLst/>
          </a:prstGeom>
          <a:solidFill>
            <a:schemeClr val="tx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dirty="0">
                <a:solidFill>
                  <a:schemeClr val="tx1"/>
                </a:solidFill>
              </a:rPr>
              <a:t>朝起きるのが苦手な人</a:t>
            </a:r>
          </a:p>
        </p:txBody>
      </p:sp>
      <p:sp>
        <p:nvSpPr>
          <p:cNvPr id="5" name="フローチャート: 代替処理 4">
            <a:extLst>
              <a:ext uri="{FF2B5EF4-FFF2-40B4-BE49-F238E27FC236}">
                <a16:creationId xmlns:a16="http://schemas.microsoft.com/office/drawing/2014/main" id="{F9CD50D2-5B44-104A-8D94-7DD36A7BA51A}"/>
              </a:ext>
            </a:extLst>
          </p:cNvPr>
          <p:cNvSpPr/>
          <p:nvPr/>
        </p:nvSpPr>
        <p:spPr>
          <a:xfrm>
            <a:off x="4047067" y="3822700"/>
            <a:ext cx="3115734" cy="1854199"/>
          </a:xfrm>
          <a:prstGeom prst="flowChartAlternateProcess">
            <a:avLst/>
          </a:prstGeom>
          <a:solidFill>
            <a:schemeClr val="tx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dirty="0">
                <a:solidFill>
                  <a:schemeClr val="tx1"/>
                </a:solidFill>
              </a:rPr>
              <a:t>電気を使って自然と目を覚ましたい人</a:t>
            </a:r>
          </a:p>
        </p:txBody>
      </p:sp>
      <p:sp>
        <p:nvSpPr>
          <p:cNvPr id="7" name="フローチャート: 代替処理 6">
            <a:extLst>
              <a:ext uri="{FF2B5EF4-FFF2-40B4-BE49-F238E27FC236}">
                <a16:creationId xmlns:a16="http://schemas.microsoft.com/office/drawing/2014/main" id="{F83DBA50-F477-DB33-D19E-AB7B6CE6DB0F}"/>
              </a:ext>
            </a:extLst>
          </p:cNvPr>
          <p:cNvSpPr/>
          <p:nvPr/>
        </p:nvSpPr>
        <p:spPr>
          <a:xfrm>
            <a:off x="7586135" y="3822699"/>
            <a:ext cx="2946399" cy="1854199"/>
          </a:xfrm>
          <a:prstGeom prst="flowChartAlternateProcess">
            <a:avLst/>
          </a:prstGeom>
          <a:solidFill>
            <a:schemeClr val="tx2">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2000" dirty="0">
                <a:solidFill>
                  <a:schemeClr val="tx1"/>
                </a:solidFill>
              </a:rPr>
              <a:t>天気を知りたい人</a:t>
            </a:r>
          </a:p>
        </p:txBody>
      </p:sp>
    </p:spTree>
    <p:extLst>
      <p:ext uri="{BB962C8B-B14F-4D97-AF65-F5344CB8AC3E}">
        <p14:creationId xmlns:p14="http://schemas.microsoft.com/office/powerpoint/2010/main" val="1384200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C98BB2-8BB9-59E6-39AA-05A96E115B38}"/>
              </a:ext>
            </a:extLst>
          </p:cNvPr>
          <p:cNvSpPr>
            <a:spLocks noGrp="1"/>
          </p:cNvSpPr>
          <p:nvPr>
            <p:ph type="ctrTitle"/>
          </p:nvPr>
        </p:nvSpPr>
        <p:spPr/>
        <p:txBody>
          <a:bodyPr/>
          <a:lstStyle/>
          <a:p>
            <a:pPr algn="ctr"/>
            <a:r>
              <a:rPr kumimoji="1" lang="ja-JP" altLang="en-US" sz="7200" dirty="0"/>
              <a:t>設計</a:t>
            </a:r>
          </a:p>
        </p:txBody>
      </p:sp>
      <p:sp>
        <p:nvSpPr>
          <p:cNvPr id="3" name="字幕 2">
            <a:extLst>
              <a:ext uri="{FF2B5EF4-FFF2-40B4-BE49-F238E27FC236}">
                <a16:creationId xmlns:a16="http://schemas.microsoft.com/office/drawing/2014/main" id="{88B03B11-A555-66EC-9DDE-E56FB81FC53B}"/>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19672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CE2380-B528-1228-DA17-1FF6550222D9}"/>
              </a:ext>
            </a:extLst>
          </p:cNvPr>
          <p:cNvSpPr>
            <a:spLocks noGrp="1"/>
          </p:cNvSpPr>
          <p:nvPr>
            <p:ph type="title"/>
          </p:nvPr>
        </p:nvSpPr>
        <p:spPr/>
        <p:txBody>
          <a:bodyPr>
            <a:normAutofit/>
          </a:bodyPr>
          <a:lstStyle/>
          <a:p>
            <a:r>
              <a:rPr kumimoji="1" lang="ja-JP" altLang="en-US" sz="4800" dirty="0"/>
              <a:t>システム処理の流れ</a:t>
            </a:r>
          </a:p>
        </p:txBody>
      </p:sp>
      <p:sp>
        <p:nvSpPr>
          <p:cNvPr id="4" name="コンテンツ プレースホルダー 3">
            <a:extLst>
              <a:ext uri="{FF2B5EF4-FFF2-40B4-BE49-F238E27FC236}">
                <a16:creationId xmlns:a16="http://schemas.microsoft.com/office/drawing/2014/main" id="{9D577059-F893-E859-7B7C-9B4D3C266832}"/>
              </a:ext>
            </a:extLst>
          </p:cNvPr>
          <p:cNvSpPr>
            <a:spLocks noGrp="1"/>
          </p:cNvSpPr>
          <p:nvPr>
            <p:ph idx="1"/>
          </p:nvPr>
        </p:nvSpPr>
        <p:spPr>
          <a:xfrm>
            <a:off x="677333" y="1836599"/>
            <a:ext cx="9409871" cy="4204763"/>
          </a:xfrm>
        </p:spPr>
        <p:txBody>
          <a:bodyPr>
            <a:normAutofit/>
          </a:bodyPr>
          <a:lstStyle/>
          <a:p>
            <a:r>
              <a:rPr kumimoji="1" lang="ja-JP" altLang="en-US" dirty="0"/>
              <a:t>　　　　　　　　　　　　　　　　ラインから点灯時間、アラームを鳴らす時間、</a:t>
            </a:r>
            <a:endParaRPr kumimoji="1" lang="en-US" altLang="ja-JP" dirty="0"/>
          </a:p>
          <a:p>
            <a:r>
              <a:rPr lang="ja-JP" altLang="en-US" dirty="0"/>
              <a:t>　　　　　　　　　　　　　　　　気象庁</a:t>
            </a:r>
            <a:r>
              <a:rPr lang="en-US" altLang="ja-JP" dirty="0"/>
              <a:t>API</a:t>
            </a:r>
            <a:r>
              <a:rPr lang="ja-JP" altLang="en-US" dirty="0"/>
              <a:t>から天気、日の出、日没時間を取得する</a:t>
            </a:r>
            <a:endParaRPr lang="en-US" altLang="ja-JP" dirty="0"/>
          </a:p>
          <a:p>
            <a:endParaRPr kumimoji="1" lang="en-US" altLang="ja-JP" dirty="0"/>
          </a:p>
          <a:p>
            <a:endParaRPr lang="en-US" altLang="ja-JP" dirty="0"/>
          </a:p>
          <a:p>
            <a:endParaRPr kumimoji="1" lang="en-US" altLang="ja-JP" dirty="0"/>
          </a:p>
          <a:p>
            <a:pPr marL="0" indent="0">
              <a:buNone/>
            </a:pPr>
            <a:r>
              <a:rPr kumimoji="1" lang="ja-JP" altLang="en-US" dirty="0"/>
              <a:t>　　　　　</a:t>
            </a:r>
            <a:r>
              <a:rPr lang="ja-JP" altLang="en-US" dirty="0"/>
              <a:t>　　</a:t>
            </a:r>
            <a:r>
              <a:rPr kumimoji="1" lang="en-US" altLang="ja-JP" sz="2200" dirty="0"/>
              <a:t>Remo3</a:t>
            </a:r>
            <a:r>
              <a:rPr kumimoji="1" lang="ja-JP" altLang="en-US" sz="2200" dirty="0"/>
              <a:t>を通じて電気の色味などを調整、アラームを鳴らす</a:t>
            </a:r>
            <a:endParaRPr kumimoji="1" lang="en-US" altLang="ja-JP" sz="2200" dirty="0"/>
          </a:p>
          <a:p>
            <a:pPr marL="0" indent="0">
              <a:buNone/>
            </a:pPr>
            <a:endParaRPr lang="en-US" altLang="ja-JP" sz="2400" dirty="0"/>
          </a:p>
          <a:p>
            <a:pPr marL="0" indent="0">
              <a:buNone/>
            </a:pPr>
            <a:endParaRPr kumimoji="1" lang="en-US" altLang="ja-JP" sz="2400" dirty="0"/>
          </a:p>
          <a:p>
            <a:pPr marL="0" indent="0">
              <a:buNone/>
            </a:pPr>
            <a:r>
              <a:rPr lang="ja-JP" altLang="en-US" sz="2400" dirty="0"/>
              <a:t>　　　　　　　　　　</a:t>
            </a:r>
            <a:r>
              <a:rPr lang="ja-JP" altLang="en-US" sz="2000" dirty="0"/>
              <a:t>電気がつく、アラームが鳴る</a:t>
            </a:r>
            <a:endParaRPr kumimoji="1" lang="en-US" altLang="ja-JP" sz="2000" dirty="0"/>
          </a:p>
        </p:txBody>
      </p:sp>
      <p:pic>
        <p:nvPicPr>
          <p:cNvPr id="3076" name="Picture 4" descr="line logo png, line icon transparent png 18930591 PNG">
            <a:extLst>
              <a:ext uri="{FF2B5EF4-FFF2-40B4-BE49-F238E27FC236}">
                <a16:creationId xmlns:a16="http://schemas.microsoft.com/office/drawing/2014/main" id="{9BE767EF-6470-1E69-AA12-A23C5AA33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516" y="1437084"/>
            <a:ext cx="2025351" cy="202535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気象庁職員採用情報 (@JMA_recruit) | Twitter">
            <a:extLst>
              <a:ext uri="{FF2B5EF4-FFF2-40B4-BE49-F238E27FC236}">
                <a16:creationId xmlns:a16="http://schemas.microsoft.com/office/drawing/2014/main" id="{6E0E3716-A3AC-8B70-FF5A-8AF65B2ED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09" y="2024062"/>
            <a:ext cx="2444750" cy="797201"/>
          </a:xfrm>
          <a:prstGeom prst="rect">
            <a:avLst/>
          </a:prstGeom>
          <a:noFill/>
          <a:extLst>
            <a:ext uri="{909E8E84-426E-40DD-AFC4-6F175D3DCCD1}">
              <a14:hiddenFill xmlns:a14="http://schemas.microsoft.com/office/drawing/2010/main">
                <a:solidFill>
                  <a:srgbClr val="FFFFFF"/>
                </a:solidFill>
              </a14:hiddenFill>
            </a:ext>
          </a:extLst>
        </p:spPr>
      </p:pic>
      <p:sp>
        <p:nvSpPr>
          <p:cNvPr id="5" name="矢印: 下 4">
            <a:extLst>
              <a:ext uri="{FF2B5EF4-FFF2-40B4-BE49-F238E27FC236}">
                <a16:creationId xmlns:a16="http://schemas.microsoft.com/office/drawing/2014/main" id="{E5DF87BD-154F-F818-389A-6BBE5BA6090D}"/>
              </a:ext>
            </a:extLst>
          </p:cNvPr>
          <p:cNvSpPr/>
          <p:nvPr/>
        </p:nvSpPr>
        <p:spPr>
          <a:xfrm>
            <a:off x="5139952" y="2937501"/>
            <a:ext cx="484632" cy="524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080" name="Picture 8" descr="Nature Remo 3 – Nature Store">
            <a:extLst>
              <a:ext uri="{FF2B5EF4-FFF2-40B4-BE49-F238E27FC236}">
                <a16:creationId xmlns:a16="http://schemas.microsoft.com/office/drawing/2014/main" id="{4754168B-D426-CF82-D4BF-A4146B198A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651" y="3271894"/>
            <a:ext cx="1690158" cy="1690158"/>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起きた女の子のイラスト | かわいいフリー素材集 いらすとや">
            <a:extLst>
              <a:ext uri="{FF2B5EF4-FFF2-40B4-BE49-F238E27FC236}">
                <a16:creationId xmlns:a16="http://schemas.microsoft.com/office/drawing/2014/main" id="{91B2BB20-E862-8D19-7F9C-E87DDF171E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37" y="5074374"/>
            <a:ext cx="1498829" cy="1609481"/>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6A7D5D2C-DF19-79AB-7CE6-B117395A78BC}"/>
              </a:ext>
            </a:extLst>
          </p:cNvPr>
          <p:cNvSpPr/>
          <p:nvPr/>
        </p:nvSpPr>
        <p:spPr>
          <a:xfrm>
            <a:off x="5139952" y="4489431"/>
            <a:ext cx="484632" cy="5249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875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C8754B-E6DF-31D2-ED03-BBB9A85EACE5}"/>
              </a:ext>
            </a:extLst>
          </p:cNvPr>
          <p:cNvSpPr>
            <a:spLocks noGrp="1"/>
          </p:cNvSpPr>
          <p:nvPr>
            <p:ph type="title"/>
          </p:nvPr>
        </p:nvSpPr>
        <p:spPr/>
        <p:txBody>
          <a:bodyPr>
            <a:normAutofit/>
          </a:bodyPr>
          <a:lstStyle/>
          <a:p>
            <a:r>
              <a:rPr kumimoji="1" lang="ja-JP" altLang="en-US" sz="4400" dirty="0"/>
              <a:t>必要なモジュール</a:t>
            </a:r>
          </a:p>
        </p:txBody>
      </p:sp>
      <p:sp>
        <p:nvSpPr>
          <p:cNvPr id="3" name="コンテンツ プレースホルダー 2">
            <a:extLst>
              <a:ext uri="{FF2B5EF4-FFF2-40B4-BE49-F238E27FC236}">
                <a16:creationId xmlns:a16="http://schemas.microsoft.com/office/drawing/2014/main" id="{AF54FECB-19E7-89D7-8366-E973C12D4FF7}"/>
              </a:ext>
            </a:extLst>
          </p:cNvPr>
          <p:cNvSpPr>
            <a:spLocks noGrp="1"/>
          </p:cNvSpPr>
          <p:nvPr>
            <p:ph idx="1"/>
          </p:nvPr>
        </p:nvSpPr>
        <p:spPr/>
        <p:txBody>
          <a:bodyPr>
            <a:normAutofit lnSpcReduction="10000"/>
          </a:bodyPr>
          <a:lstStyle/>
          <a:p>
            <a:pPr marL="0" indent="0">
              <a:buNone/>
            </a:pPr>
            <a:endParaRPr kumimoji="1" lang="en-US" altLang="ja-JP" sz="2400" dirty="0"/>
          </a:p>
          <a:p>
            <a:r>
              <a:rPr lang="en-US" altLang="ja-JP" sz="2400" dirty="0"/>
              <a:t>Remo3</a:t>
            </a:r>
            <a:r>
              <a:rPr lang="ja-JP" altLang="en-US" sz="2400" dirty="0"/>
              <a:t>からのデータ取得用プログラム</a:t>
            </a:r>
            <a:endParaRPr lang="en-US" altLang="ja-JP" sz="2400" dirty="0"/>
          </a:p>
          <a:p>
            <a:r>
              <a:rPr kumimoji="1" lang="en-US" altLang="ja-JP" sz="2400" dirty="0"/>
              <a:t>LINE</a:t>
            </a:r>
            <a:r>
              <a:rPr kumimoji="1" lang="ja-JP" altLang="en-US" sz="2400" dirty="0"/>
              <a:t>用プログラム</a:t>
            </a:r>
            <a:endParaRPr kumimoji="1" lang="en-US" altLang="ja-JP" sz="2400" dirty="0"/>
          </a:p>
          <a:p>
            <a:r>
              <a:rPr lang="ja-JP" altLang="en-US" sz="2400" dirty="0"/>
              <a:t>電気操作用プログラム</a:t>
            </a:r>
            <a:endParaRPr lang="en-US" altLang="ja-JP" sz="2400" dirty="0"/>
          </a:p>
          <a:p>
            <a:r>
              <a:rPr lang="ja-JP" altLang="en-US" sz="2400" dirty="0"/>
              <a:t>目覚ましスケジュール用</a:t>
            </a:r>
            <a:r>
              <a:rPr kumimoji="1" lang="ja-JP" altLang="en-US" sz="2400" dirty="0"/>
              <a:t>プログラム</a:t>
            </a:r>
            <a:endParaRPr kumimoji="1" lang="en-US" altLang="ja-JP" sz="2400" dirty="0"/>
          </a:p>
          <a:p>
            <a:r>
              <a:rPr kumimoji="1" lang="ja-JP" altLang="en-US" sz="2400" dirty="0"/>
              <a:t>目覚ましのスヌーズ機能プログラム</a:t>
            </a:r>
            <a:endParaRPr kumimoji="1" lang="en-US" altLang="ja-JP" sz="2400" dirty="0"/>
          </a:p>
          <a:p>
            <a:r>
              <a:rPr lang="ja-JP" altLang="en-US" sz="2400" dirty="0"/>
              <a:t>天気情報取得用プログラム</a:t>
            </a:r>
            <a:endParaRPr lang="en-US" altLang="ja-JP" sz="2400" dirty="0"/>
          </a:p>
          <a:p>
            <a:r>
              <a:rPr lang="ja-JP" altLang="en-US" sz="2400" dirty="0"/>
              <a:t>照明の色や明るさ調整用プログラム</a:t>
            </a:r>
            <a:endParaRPr lang="en-US" altLang="ja-JP" sz="2400" dirty="0"/>
          </a:p>
          <a:p>
            <a:endParaRPr lang="en-US" altLang="ja-JP" sz="2400" dirty="0"/>
          </a:p>
          <a:p>
            <a:endParaRPr kumimoji="1" lang="ja-JP" altLang="en-US" sz="3200" dirty="0"/>
          </a:p>
        </p:txBody>
      </p:sp>
    </p:spTree>
    <p:extLst>
      <p:ext uri="{BB962C8B-B14F-4D97-AF65-F5344CB8AC3E}">
        <p14:creationId xmlns:p14="http://schemas.microsoft.com/office/powerpoint/2010/main" val="2477718291"/>
      </p:ext>
    </p:extLst>
  </p:cSld>
  <p:clrMapOvr>
    <a:masterClrMapping/>
  </p:clrMapOvr>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128</TotalTime>
  <Words>548</Words>
  <Application>Microsoft Office PowerPoint</Application>
  <PresentationFormat>ワイド画面</PresentationFormat>
  <Paragraphs>214</Paragraphs>
  <Slides>15</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15</vt:i4>
      </vt:variant>
    </vt:vector>
  </HeadingPairs>
  <TitlesOfParts>
    <vt:vector size="23" baseType="lpstr">
      <vt:lpstr>UD デジタル 教科書体 NK-B</vt:lpstr>
      <vt:lpstr>UD デジタル 教科書体 NP-B</vt:lpstr>
      <vt:lpstr>游ゴシック</vt:lpstr>
      <vt:lpstr>Arial</vt:lpstr>
      <vt:lpstr>Cambria Math</vt:lpstr>
      <vt:lpstr>Trebuchet MS</vt:lpstr>
      <vt:lpstr>Wingdings 3</vt:lpstr>
      <vt:lpstr>ファセット</vt:lpstr>
      <vt:lpstr>中間発表</vt:lpstr>
      <vt:lpstr>要求仕様</vt:lpstr>
      <vt:lpstr>システムの概要</vt:lpstr>
      <vt:lpstr>システム概要</vt:lpstr>
      <vt:lpstr>要求仕様</vt:lpstr>
      <vt:lpstr>想定する利用者</vt:lpstr>
      <vt:lpstr>設計</vt:lpstr>
      <vt:lpstr>システム処理の流れ</vt:lpstr>
      <vt:lpstr>必要なモジュール</vt:lpstr>
      <vt:lpstr>プロジェクト計画</vt:lpstr>
      <vt:lpstr>プロジェクト計画</vt:lpstr>
      <vt:lpstr>開発体制</vt:lpstr>
      <vt:lpstr>開発スケジュール①</vt:lpstr>
      <vt:lpstr>開発スケジュール②</vt:lpstr>
      <vt:lpstr>開発スケジュール③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 Yu</dc:creator>
  <cp:lastModifiedBy>智矢 澤田</cp:lastModifiedBy>
  <cp:revision>2</cp:revision>
  <dcterms:created xsi:type="dcterms:W3CDTF">2025-06-04T04:55:22Z</dcterms:created>
  <dcterms:modified xsi:type="dcterms:W3CDTF">2025-06-04T07:34:13Z</dcterms:modified>
</cp:coreProperties>
</file>