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Average"/>
      <p:regular r:id="rId11"/>
    </p:embeddedFont>
    <p:embeddedFont>
      <p:font typeface="Oswal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verage-regular.fntdata"/><Relationship Id="rId10" Type="http://schemas.openxmlformats.org/officeDocument/2006/relationships/slide" Target="slides/slide6.xml"/><Relationship Id="rId13" Type="http://schemas.openxmlformats.org/officeDocument/2006/relationships/font" Target="fonts/Oswald-bold.fntdata"/><Relationship Id="rId12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iene.eu/1/announcements-c38.html" TargetMode="External"/><Relationship Id="rId4" Type="http://schemas.openxmlformats.org/officeDocument/2006/relationships/hyperlink" Target="https://transportation-forms.stanford.edu/cost/" TargetMode="External"/><Relationship Id="rId5" Type="http://schemas.openxmlformats.org/officeDocument/2006/relationships/hyperlink" Target="http://www.clker.com/clipart-play-audio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265950" y="393575"/>
            <a:ext cx="8520600" cy="1177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Smart Home System</a:t>
            </a:r>
          </a:p>
        </p:txBody>
      </p:sp>
      <p:pic>
        <p:nvPicPr>
          <p:cNvPr descr="icon.PNG"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2025" y="1460950"/>
            <a:ext cx="2819949" cy="271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61"/>
          <p:cNvSpPr txBox="1"/>
          <p:nvPr/>
        </p:nvSpPr>
        <p:spPr>
          <a:xfrm>
            <a:off x="2644975" y="4255750"/>
            <a:ext cx="37065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700">
                <a:solidFill>
                  <a:srgbClr val="FFFFFF"/>
                </a:solidFill>
              </a:rPr>
              <a:t>Group 12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Smart Audio System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●"/>
            </a:pPr>
            <a:r>
              <a:rPr lang="en"/>
              <a:t>Alexa Integration</a:t>
            </a:r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buSzPct val="100000"/>
              <a:buChar char="○"/>
            </a:pPr>
            <a:r>
              <a:rPr lang="en"/>
              <a:t>Access Amazon Alexa anywhere in your home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buChar char="○"/>
            </a:pPr>
            <a:r>
              <a:rPr lang="en"/>
              <a:t>Expand Capabilities with Alexa Functions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●"/>
            </a:pPr>
            <a:r>
              <a:rPr lang="en"/>
              <a:t>Indoor User Positioning System</a:t>
            </a:r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buSzPct val="100000"/>
              <a:buChar char="○"/>
            </a:pPr>
            <a:r>
              <a:rPr lang="en"/>
              <a:t>Automatically plays audio closest to the user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buChar char="○"/>
            </a:pPr>
            <a:r>
              <a:rPr lang="en"/>
              <a:t>As user moves from one location(in home) to another,system tracks location and “moves” with the user.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5225" y="732598"/>
            <a:ext cx="2104050" cy="146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Smart Scheduling System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Dynamic Alarm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Sets Wake-Up Time Based on Commute Condition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Notifies User Best Time to Leave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Day Scheduler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Sends Notification of Events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3862" y="2538787"/>
            <a:ext cx="3686175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Smart Energy System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7650" y="11133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Regulate </a:t>
            </a:r>
            <a:r>
              <a:rPr lang="en"/>
              <a:t>Temperature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/>
              <a:t>Newton’s Law of Cooling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/>
              <a:t>Time to </a:t>
            </a:r>
            <a:r>
              <a:rPr lang="en"/>
              <a:t>Temperature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5750" y="2069299"/>
            <a:ext cx="5642400" cy="2879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Plan moving forward...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Image References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http://www.iene.eu/1/announcements-c38.html</a:t>
            </a:r>
          </a:p>
          <a:p>
            <a:pPr lvl="0">
              <a:spcBef>
                <a:spcPts val="0"/>
              </a:spcBef>
              <a:buNone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https://transportation-forms.stanford.edu/cost/</a:t>
            </a:r>
          </a:p>
          <a:p>
            <a:pPr lvl="0">
              <a:spcBef>
                <a:spcPts val="0"/>
              </a:spcBef>
              <a:buNone/>
            </a:pPr>
            <a:r>
              <a:rPr lang="en" sz="1400" u="sng">
                <a:solidFill>
                  <a:schemeClr val="hlink"/>
                </a:solidFill>
                <a:hlinkClick r:id="rId5"/>
              </a:rPr>
              <a:t>http://www.clker.com/clipart-play-audio.html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