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81" r:id="rId2"/>
    <p:sldId id="269" r:id="rId3"/>
    <p:sldId id="290" r:id="rId4"/>
    <p:sldId id="287" r:id="rId5"/>
    <p:sldId id="284" r:id="rId6"/>
    <p:sldId id="291" r:id="rId7"/>
    <p:sldId id="285" r:id="rId8"/>
    <p:sldId id="286" r:id="rId9"/>
    <p:sldId id="289" r:id="rId10"/>
    <p:sldId id="294" r:id="rId11"/>
    <p:sldId id="292" r:id="rId12"/>
    <p:sldId id="293" r:id="rId13"/>
    <p:sldId id="295"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4" d="100"/>
          <a:sy n="84" d="100"/>
        </p:scale>
        <p:origin x="2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02FB72-D2C1-4A92-82D3-3193F0C91268}"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2FB72-D2C1-4A92-82D3-3193F0C91268}"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802FB72-D2C1-4A92-82D3-3193F0C91268}"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802FB72-D2C1-4A92-82D3-3193F0C91268}" type="datetimeFigureOut">
              <a:rPr lang="en-IN" smtClean="0"/>
              <a:t>17-11-2023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802FB72-D2C1-4A92-82D3-3193F0C91268}" type="datetimeFigureOut">
              <a:rPr lang="en-IN" smtClean="0"/>
              <a:t>17-11-2023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2FB72-D2C1-4A92-82D3-3193F0C91268}" type="datetimeFigureOut">
              <a:rPr lang="en-IN" smtClean="0"/>
              <a:t>17-11-2023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2FB72-D2C1-4A92-82D3-3193F0C91268}"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2FB72-D2C1-4A92-82D3-3193F0C91268}"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AF6BD-B8E5-46C0-AC05-DFC67633E03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000" t="1000" r="5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2FB72-D2C1-4A92-82D3-3193F0C91268}" type="datetimeFigureOut">
              <a:rPr lang="en-IN" smtClean="0"/>
              <a:t>17-11-2023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AF6BD-B8E5-46C0-AC05-DFC67633E03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242119" y="939146"/>
            <a:ext cx="11707761" cy="6019800"/>
          </a:xfrm>
          <a:prstGeom prst="rect">
            <a:avLst/>
          </a:prstGeom>
          <a:noFill/>
        </p:spPr>
        <p:txBody>
          <a:bodyPr>
            <a:normAutofit fontScale="9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BACHELOR OF TECHNOLOGY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IN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Artificial Intelligence and Machine Learning</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(MR20-1CS0132)- Machine Learning Explore</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a:ln>
                  <a:noFill/>
                </a:ln>
                <a:gradFill>
                  <a:gsLst>
                    <a:gs pos="0">
                      <a:srgbClr val="7B32B2"/>
                    </a:gs>
                    <a:gs pos="100000">
                      <a:srgbClr val="401A5D"/>
                    </a:gs>
                  </a:gsLst>
                  <a:lin scaled="0"/>
                </a:gradFill>
                <a:effectLst/>
                <a:uLnTx/>
                <a:uFillTx/>
                <a:latin typeface="Times New Roman" panose="02020603050405020304" pitchFamily="18" charset="0"/>
                <a:ea typeface="+mn-ea"/>
                <a:cs typeface="Times New Roman" panose="02020603050405020304" pitchFamily="18" charset="0"/>
              </a:rPr>
              <a:t>III Year - I Semester</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Times New Roman" panose="02020603050405020304" pitchFamily="18" charset="0"/>
              </a:rPr>
              <a:t>              </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  </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Project Guide: </a:t>
            </a:r>
            <a:r>
              <a:rPr kumimoji="0" lang="en-US" sz="22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Proff</a:t>
            </a: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sz="2200" b="1" dirty="0">
                <a:solidFill>
                  <a:prstClr val="black"/>
                </a:solidFill>
                <a:latin typeface="Times New Roman" panose="02020603050405020304" pitchFamily="18" charset="0"/>
                <a:cs typeface="Times New Roman" panose="02020603050405020304" pitchFamily="18" charset="0"/>
              </a:rPr>
              <a:t>Sameera </a:t>
            </a:r>
            <a:r>
              <a:rPr lang="en-US" sz="2200" b="1" dirty="0" err="1">
                <a:solidFill>
                  <a:prstClr val="black"/>
                </a:solidFill>
                <a:latin typeface="Times New Roman" panose="02020603050405020304" pitchFamily="18" charset="0"/>
                <a:cs typeface="Times New Roman" panose="02020603050405020304" pitchFamily="18" charset="0"/>
              </a:rPr>
              <a:t>Sulthana</a:t>
            </a:r>
            <a:r>
              <a:rPr kumimoji="0" lang="en-US" sz="17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Times New Roman" panose="02020603050405020304" pitchFamily="18" charset="0"/>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en-US" sz="1700" dirty="0">
              <a:solidFill>
                <a:prstClr val="black"/>
              </a:solidFill>
              <a:latin typeface="Bookman Old Style" panose="020506040505050202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200" b="1" i="0" u="none" strike="noStrike" kern="1200" cap="none" spc="0" normalizeH="0" baseline="0" noProof="0" dirty="0">
              <a:ln>
                <a:noFill/>
              </a:ln>
              <a:solidFill>
                <a:srgbClr val="7030A0"/>
              </a:solidFill>
              <a:effectLst/>
              <a:uLnTx/>
              <a:uFillTx/>
              <a:latin typeface="Bookman Old Style" panose="020506040505050202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Department of AIML, School of Engineering</a:t>
            </a: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700" b="1" i="0" u="none" strike="noStrike" kern="1200" cap="none" spc="0" normalizeH="0" baseline="0" noProof="0" dirty="0" err="1">
                <a:ln>
                  <a:noFill/>
                </a:ln>
                <a:solidFill>
                  <a:srgbClr val="7030A0"/>
                </a:solidFill>
                <a:effectLst/>
                <a:uLnTx/>
                <a:uFillTx/>
                <a:latin typeface="Times New Roman" panose="02020603050405020304" pitchFamily="18" charset="0"/>
                <a:ea typeface="+mn-ea"/>
                <a:cs typeface="Times New Roman" panose="02020603050405020304" pitchFamily="18" charset="0"/>
              </a:rPr>
              <a:t>Malla</a:t>
            </a:r>
            <a:r>
              <a:rPr kumimoji="0" lang="en-US" sz="17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 Reddy University Hyderabad.</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descr="No phot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854" y="3781928"/>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60640" y="3135173"/>
            <a:ext cx="4289240" cy="2407285"/>
          </a:xfrm>
          <a:prstGeom prst="rect">
            <a:avLst/>
          </a:prstGeom>
          <a:noFill/>
        </p:spPr>
        <p:txBody>
          <a:bodyPr wrap="square" rtlCol="0">
            <a:spAutoFit/>
          </a:bodyPr>
          <a:lstStyle/>
          <a:p>
            <a:pPr algn="l"/>
            <a:r>
              <a:rPr lang="en-US" sz="1800" dirty="0">
                <a:latin typeface="Times New Roman" panose="02020603050405020304" pitchFamily="18" charset="0"/>
                <a:cs typeface="Times New Roman" panose="02020603050405020304" pitchFamily="18" charset="0"/>
              </a:rPr>
              <a:t>Batch Number: ST09</a:t>
            </a:r>
          </a:p>
          <a:p>
            <a:pPr marL="0" marR="0" lvl="0" indent="0" algn="l" defTabSz="914400" rtl="0" eaLnBrk="1" fontAlgn="auto" latinLnBrk="0" hangingPunct="1">
              <a:lnSpc>
                <a:spcPct val="100000"/>
              </a:lnSpc>
              <a:spcBef>
                <a:spcPts val="100"/>
              </a:spcBef>
              <a:spcAft>
                <a:spcPts val="100"/>
              </a:spcAft>
              <a:buClrTx/>
              <a:buSzTx/>
              <a:buFontTx/>
              <a:buNone/>
              <a:defRPr/>
            </a:pPr>
            <a:r>
              <a:rPr kumimoji="0" lang="en-US" sz="17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Roll Numbers and Names :</a:t>
            </a:r>
          </a:p>
          <a:p>
            <a:pPr algn="l"/>
            <a:r>
              <a:rPr lang="en-US" sz="1600" dirty="0">
                <a:latin typeface="Times New Roman" panose="02020603050405020304" pitchFamily="18" charset="0"/>
                <a:cs typeface="Times New Roman" panose="02020603050405020304" pitchFamily="18" charset="0"/>
              </a:rPr>
              <a:t>2111cs020412-Rushi Eshwar Reddy Neelam                                                                                       2111cs020413-D.Rushika                                                                                      2111cs020414-K.Rushindra                                                                                 2111cs020415-P.Rushitha                                                                                       2111cs020416-Ch.Sadwik                                                                                   2111cs020417-B.Sahithi</a:t>
            </a:r>
          </a:p>
          <a:p>
            <a:pPr marL="0" marR="0" lvl="0" indent="0" algn="l" defTabSz="914400" rtl="0" eaLnBrk="1" fontAlgn="auto" latinLnBrk="0" hangingPunct="1">
              <a:lnSpc>
                <a:spcPct val="100000"/>
              </a:lnSpc>
              <a:spcBef>
                <a:spcPts val="100"/>
              </a:spcBef>
              <a:spcAft>
                <a:spcPts val="100"/>
              </a:spcAft>
              <a:buClrTx/>
              <a:buSzTx/>
              <a:buFontTx/>
              <a:buNone/>
              <a:defRPr/>
            </a:pPr>
            <a:endPar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64853-1105-434E-B515-5884DD6EC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4510"/>
            <a:ext cx="12192000" cy="5061816"/>
          </a:xfrm>
          <a:prstGeom prst="rect">
            <a:avLst/>
          </a:prstGeom>
        </p:spPr>
      </p:pic>
    </p:spTree>
    <p:extLst>
      <p:ext uri="{BB962C8B-B14F-4D97-AF65-F5344CB8AC3E}">
        <p14:creationId xmlns:p14="http://schemas.microsoft.com/office/powerpoint/2010/main" val="18733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50BFCD-0788-4F32-88D1-7576F10C1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4510"/>
            <a:ext cx="12192000" cy="5061816"/>
          </a:xfrm>
          <a:prstGeom prst="rect">
            <a:avLst/>
          </a:prstGeom>
        </p:spPr>
      </p:pic>
    </p:spTree>
    <p:extLst>
      <p:ext uri="{BB962C8B-B14F-4D97-AF65-F5344CB8AC3E}">
        <p14:creationId xmlns:p14="http://schemas.microsoft.com/office/powerpoint/2010/main" val="216942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49ABC-3FDB-4640-98EF-3C43F764F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3080"/>
            <a:ext cx="12192000" cy="5073246"/>
          </a:xfrm>
          <a:prstGeom prst="rect">
            <a:avLst/>
          </a:prstGeom>
        </p:spPr>
      </p:pic>
    </p:spTree>
    <p:extLst>
      <p:ext uri="{BB962C8B-B14F-4D97-AF65-F5344CB8AC3E}">
        <p14:creationId xmlns:p14="http://schemas.microsoft.com/office/powerpoint/2010/main" val="362916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D248A5-365A-4BF2-BD23-D540173D9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1650"/>
            <a:ext cx="12192000" cy="5084676"/>
          </a:xfrm>
          <a:prstGeom prst="rect">
            <a:avLst/>
          </a:prstGeom>
        </p:spPr>
      </p:pic>
    </p:spTree>
    <p:extLst>
      <p:ext uri="{BB962C8B-B14F-4D97-AF65-F5344CB8AC3E}">
        <p14:creationId xmlns:p14="http://schemas.microsoft.com/office/powerpoint/2010/main" val="291370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AF3B5-E9F3-4950-8163-F2132D9D4F55}"/>
              </a:ext>
            </a:extLst>
          </p:cNvPr>
          <p:cNvSpPr txBox="1"/>
          <p:nvPr/>
        </p:nvSpPr>
        <p:spPr>
          <a:xfrm>
            <a:off x="3048953" y="3244334"/>
            <a:ext cx="6097904" cy="1200329"/>
          </a:xfrm>
          <a:prstGeom prst="rect">
            <a:avLst/>
          </a:prstGeom>
          <a:noFill/>
        </p:spPr>
        <p:txBody>
          <a:bodyPr wrap="square">
            <a:spAutoFit/>
          </a:bodyPr>
          <a:lstStyle/>
          <a:p>
            <a:r>
              <a:rPr lang="en-US" sz="7200" dirty="0">
                <a:solidFill>
                  <a:schemeClr val="bg2">
                    <a:lumMod val="10000"/>
                  </a:schemeClr>
                </a:solidFill>
                <a:latin typeface="Times New Roman" panose="02020603050405020304" pitchFamily="18" charset="0"/>
                <a:cs typeface="Times New Roman" panose="02020603050405020304" pitchFamily="18" charset="0"/>
              </a:rPr>
              <a:t>THANK YOU</a:t>
            </a:r>
            <a:endParaRPr lang="en-IN" sz="7200" dirty="0"/>
          </a:p>
        </p:txBody>
      </p:sp>
    </p:spTree>
    <p:extLst>
      <p:ext uri="{BB962C8B-B14F-4D97-AF65-F5344CB8AC3E}">
        <p14:creationId xmlns:p14="http://schemas.microsoft.com/office/powerpoint/2010/main" val="304816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1353" y="1810870"/>
            <a:ext cx="11609294" cy="4867836"/>
          </a:xfrm>
          <a:prstGeom prst="rect">
            <a:avLst/>
          </a:prstGeom>
          <a:noFill/>
        </p:spPr>
        <p:txBody>
          <a:bodyPr wrap="square">
            <a:noAutofit/>
          </a:bodyPr>
          <a:lstStyle/>
          <a:p>
            <a:pPr marL="0" indent="0">
              <a:buNone/>
            </a:pPr>
            <a:r>
              <a:rPr lang="en-US" sz="2000" b="1" dirty="0">
                <a:latin typeface="Times New Roman" panose="02020603050405020304" pitchFamily="18" charset="0"/>
                <a:cs typeface="Times New Roman" panose="02020603050405020304" pitchFamily="18" charset="0"/>
              </a:rPr>
              <a:t>INTRODUCTION </a:t>
            </a:r>
            <a:endParaRPr lang="en-US" sz="2000" b="1" u="sng"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Project Title</a:t>
            </a:r>
          </a:p>
          <a:p>
            <a:pPr marL="0" indent="0">
              <a:buNone/>
            </a:pPr>
            <a:endParaRPr lang="en-US" sz="800"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Prediction of chronic kidney disease using machine learning perspective.</a:t>
            </a:r>
            <a:endParaRPr lang="en-US" sz="1800" dirty="0">
              <a:latin typeface="Times New Roman" panose="02020603050405020304" pitchFamily="18" charset="0"/>
              <a:cs typeface="Times New Roman" panose="02020603050405020304" pitchFamily="18" charset="0"/>
            </a:endParaRPr>
          </a:p>
          <a:p>
            <a:pPr marL="0" indent="0">
              <a:buNone/>
            </a:pPr>
            <a:endParaRPr lang="en-US" sz="10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Abstract:</a:t>
            </a:r>
          </a:p>
          <a:p>
            <a:endParaRPr lang="en-US" sz="800" b="1"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In the modern world, chronic kidney disease has become one of the most hazardous diseases. CKD is a condition in which the kidney cannot perform the proper filtering of the blood or it stooped working completely which causes the left toxic into the blood, which leads the patient to death. It is likely impossible to detect CKD in the early stages, and it is very difficult to save patient’s lives in the last stage of CKD. A patient's life can be saved by renal transplant or the early detection the CKD. Machine Learning algorithm techniques have played a very important role in CKD prediction. Past medical test, reports can also be used as a tool for the early detection of renal disease. Machine Learning (ML) Techniques like </a:t>
            </a:r>
            <a:r>
              <a:rPr lang="en-US" b="0" i="0" dirty="0" err="1">
                <a:effectLst/>
                <a:latin typeface="Times New Roman" panose="02020603050405020304" pitchFamily="18" charset="0"/>
                <a:cs typeface="Times New Roman" panose="02020603050405020304" pitchFamily="18" charset="0"/>
              </a:rPr>
              <a:t>RandomForestClassifier</a:t>
            </a:r>
            <a:r>
              <a:rPr lang="en-US" b="0" i="0" dirty="0">
                <a:effectLst/>
                <a:latin typeface="Times New Roman" panose="02020603050405020304" pitchFamily="18" charset="0"/>
                <a:cs typeface="Times New Roman" panose="02020603050405020304" pitchFamily="18" charset="0"/>
              </a:rPr>
              <a:t> is used in this review. We have to find out that Decision Tree has shown the best result of 97.5% of accuracy. Generally, the majority of the algorithms are based on supervised learning and classification problem solving. We have explained some important attributes, which play a major role in early CKD Prediction and Detection. Every attribute has its specific effect on CKD. The previous researchers have done many experiments to get the best attribute and best ml technique for the prediction. in this paper, we have studied all related ML techniques, and important Attributes and discussed the measurement factor for CKD prediction.</a:t>
            </a:r>
            <a:endParaRPr lang="en-US" b="1" dirty="0">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2C888E-47FC-6C53-288F-D9B9C86509B3}"/>
              </a:ext>
            </a:extLst>
          </p:cNvPr>
          <p:cNvSpPr>
            <a:spLocks noGrp="1"/>
          </p:cNvSpPr>
          <p:nvPr>
            <p:ph type="body" idx="1"/>
          </p:nvPr>
        </p:nvSpPr>
        <p:spPr>
          <a:xfrm>
            <a:off x="403411" y="1586204"/>
            <a:ext cx="11367247" cy="5038714"/>
          </a:xfrm>
        </p:spPr>
        <p:txBody>
          <a:bodyPr>
            <a:normAutofit/>
          </a:bodyPr>
          <a:lstStyle/>
          <a:p>
            <a:endParaRPr lang="en-US" i="0" dirty="0">
              <a:solidFill>
                <a:schemeClr val="tx1"/>
              </a:solidFill>
              <a:effectLst/>
              <a:latin typeface="Söhne"/>
            </a:endParaRPr>
          </a:p>
          <a:p>
            <a:endParaRPr lang="en-US" sz="1800" i="0" dirty="0">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0C505B-D2F9-2304-D8FE-6E35DDF427E6}"/>
              </a:ext>
            </a:extLst>
          </p:cNvPr>
          <p:cNvSpPr txBox="1"/>
          <p:nvPr/>
        </p:nvSpPr>
        <p:spPr>
          <a:xfrm>
            <a:off x="170329" y="1747229"/>
            <a:ext cx="11869271" cy="7048083"/>
          </a:xfrm>
          <a:prstGeom prst="rect">
            <a:avLst/>
          </a:prstGeom>
          <a:noFill/>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Data Set Description</a:t>
            </a:r>
          </a:p>
          <a:p>
            <a:r>
              <a:rPr lang="en-US" sz="1600" b="0" i="0" dirty="0">
                <a:effectLst/>
                <a:latin typeface="Times New Roman" panose="02020603050405020304" pitchFamily="18" charset="0"/>
                <a:cs typeface="Times New Roman" panose="02020603050405020304" pitchFamily="18" charset="0"/>
              </a:rPr>
              <a:t>The dataset here we use is the </a:t>
            </a:r>
            <a:r>
              <a:rPr lang="en-US" sz="1600" b="0" i="0" dirty="0" err="1">
                <a:effectLst/>
                <a:latin typeface="Times New Roman" panose="02020603050405020304" pitchFamily="18" charset="0"/>
                <a:cs typeface="Times New Roman" panose="02020603050405020304" pitchFamily="18" charset="0"/>
              </a:rPr>
              <a:t>publically</a:t>
            </a:r>
            <a:r>
              <a:rPr lang="en-US" sz="1600" b="0" i="0" dirty="0">
                <a:effectLst/>
                <a:latin typeface="Times New Roman" panose="02020603050405020304" pitchFamily="18" charset="0"/>
                <a:cs typeface="Times New Roman" panose="02020603050405020304" pitchFamily="18" charset="0"/>
              </a:rPr>
              <a:t> available CKD dataset.</a:t>
            </a:r>
            <a:r>
              <a:rPr lang="en-US" sz="1600" b="0" i="0" dirty="0">
                <a:effectLst/>
                <a:latin typeface="ui-sans-serif"/>
              </a:rPr>
              <a:t> </a:t>
            </a:r>
            <a:r>
              <a:rPr lang="en-US" sz="1600" b="0" i="0" dirty="0">
                <a:effectLst/>
                <a:latin typeface="Times New Roman" panose="02020603050405020304" pitchFamily="18" charset="0"/>
                <a:cs typeface="Times New Roman" panose="02020603050405020304" pitchFamily="18" charset="0"/>
              </a:rPr>
              <a:t>Out of 25 attributes,11 are numeric and 14 are nominal attributes.</a:t>
            </a:r>
            <a:r>
              <a:rPr lang="en-US" sz="1600" b="0" i="0" dirty="0">
                <a:effectLst/>
              </a:rPr>
              <a:t> </a:t>
            </a:r>
            <a:r>
              <a:rPr lang="en-US" sz="1600" b="0" i="0" dirty="0">
                <a:effectLst/>
                <a:latin typeface="Times New Roman" panose="02020603050405020304" pitchFamily="18" charset="0"/>
                <a:cs typeface="Times New Roman" panose="02020603050405020304" pitchFamily="18" charset="0"/>
              </a:rPr>
              <a:t>The data set contains number of missing values</a:t>
            </a:r>
            <a:r>
              <a:rPr lang="en-US" sz="1600" b="0" i="0" dirty="0">
                <a:effectLst/>
              </a:rPr>
              <a:t>. </a:t>
            </a:r>
            <a:r>
              <a:rPr lang="en-US" sz="1600" b="0" i="0" dirty="0">
                <a:effectLst/>
                <a:latin typeface="Times New Roman" panose="02020603050405020304" pitchFamily="18" charset="0"/>
                <a:cs typeface="Times New Roman" panose="02020603050405020304" pitchFamily="18" charset="0"/>
              </a:rPr>
              <a:t>Here the information of dataset uses the patients data like age, blood pressure, specific gravity, albumin, sugar, red blood cells etc</a:t>
            </a:r>
            <a:r>
              <a:rPr lang="en-US" sz="1600" b="0" i="0" dirty="0">
                <a:effectLst/>
              </a:rPr>
              <a:t>. </a:t>
            </a:r>
            <a:r>
              <a:rPr lang="en-US" sz="1600" b="0" i="0" dirty="0">
                <a:effectLst/>
                <a:latin typeface="Times New Roman" panose="02020603050405020304" pitchFamily="18" charset="0"/>
                <a:cs typeface="Times New Roman" panose="02020603050405020304" pitchFamily="18" charset="0"/>
              </a:rPr>
              <a:t>The data set contains number of missing values. We use the following representation to collect the dataset:</a:t>
            </a:r>
            <a:r>
              <a:rPr lang="en-IN" sz="1600" b="0" i="0" dirty="0">
                <a:effectLst/>
                <a:latin typeface="Times New Roman" panose="02020603050405020304" pitchFamily="18" charset="0"/>
                <a:cs typeface="Times New Roman" panose="02020603050405020304" pitchFamily="18" charset="0"/>
              </a:rPr>
              <a:t>  </a:t>
            </a:r>
            <a:r>
              <a:rPr lang="en-IN" sz="1600" b="0" i="0" dirty="0">
                <a:effectLst/>
                <a:latin typeface="ui-sans-serif"/>
              </a:rPr>
              <a:t>                                                </a:t>
            </a:r>
          </a:p>
          <a:p>
            <a:r>
              <a:rPr lang="en-IN" sz="1050" dirty="0">
                <a:latin typeface="Times New Roman" panose="02020603050405020304" pitchFamily="18" charset="0"/>
                <a:cs typeface="Times New Roman" panose="02020603050405020304" pitchFamily="18" charset="0"/>
              </a:rPr>
              <a:t>                                                                </a:t>
            </a:r>
            <a:r>
              <a:rPr lang="en-IN" sz="1050" b="0" i="0" dirty="0">
                <a:effectLst/>
                <a:latin typeface="Times New Roman" panose="02020603050405020304" pitchFamily="18" charset="0"/>
                <a:cs typeface="Times New Roman" panose="02020603050405020304" pitchFamily="18" charset="0"/>
              </a:rPr>
              <a:t>                         age - age </a:t>
            </a:r>
          </a:p>
          <a:p>
            <a:pPr marL="0" indent="0">
              <a:buNone/>
            </a:pPr>
            <a:r>
              <a:rPr lang="en-IN" sz="1050" b="0" i="0" dirty="0">
                <a:effectLst/>
                <a:latin typeface="Times New Roman" panose="02020603050405020304" pitchFamily="18" charset="0"/>
                <a:cs typeface="Times New Roman" panose="02020603050405020304" pitchFamily="18" charset="0"/>
              </a:rPr>
              <a:t>                                                                                 bp - blood pressure </a:t>
            </a:r>
          </a:p>
          <a:p>
            <a:pPr marL="0" indent="0">
              <a:buNone/>
            </a:pPr>
            <a:r>
              <a:rPr lang="en-IN" sz="1050" b="0" i="0" dirty="0">
                <a:effectLst/>
                <a:latin typeface="Times New Roman" panose="02020603050405020304" pitchFamily="18" charset="0"/>
                <a:cs typeface="Times New Roman" panose="02020603050405020304" pitchFamily="18" charset="0"/>
              </a:rPr>
              <a:t>                                                                                 sg - specific gravity </a:t>
            </a:r>
          </a:p>
          <a:p>
            <a:pPr marL="0" indent="0">
              <a:buNone/>
            </a:pPr>
            <a:r>
              <a:rPr lang="en-IN" sz="1050" b="0" i="0" dirty="0">
                <a:effectLst/>
                <a:latin typeface="Times New Roman" panose="02020603050405020304" pitchFamily="18" charset="0"/>
                <a:cs typeface="Times New Roman" panose="02020603050405020304" pitchFamily="18" charset="0"/>
              </a:rPr>
              <a:t>                                                                                 al - albumin </a:t>
            </a:r>
          </a:p>
          <a:p>
            <a:pPr marL="0" indent="0">
              <a:buNone/>
            </a:pPr>
            <a:r>
              <a:rPr lang="en-IN" sz="1050" b="0" i="0" dirty="0">
                <a:effectLst/>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su</a:t>
            </a:r>
            <a:r>
              <a:rPr lang="en-IN" sz="1050" b="0" i="0" dirty="0">
                <a:effectLst/>
                <a:latin typeface="Times New Roman" panose="02020603050405020304" pitchFamily="18" charset="0"/>
                <a:cs typeface="Times New Roman" panose="02020603050405020304" pitchFamily="18" charset="0"/>
              </a:rPr>
              <a:t> – sugar</a:t>
            </a:r>
          </a:p>
          <a:p>
            <a:pPr marL="0" indent="0">
              <a:buNone/>
            </a:pPr>
            <a:r>
              <a:rPr lang="en-IN" sz="1050" b="0" i="0" dirty="0">
                <a:effectLst/>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rbc</a:t>
            </a:r>
            <a:r>
              <a:rPr lang="en-IN" sz="1050" b="0" i="0" dirty="0">
                <a:effectLst/>
                <a:latin typeface="Times New Roman" panose="02020603050405020304" pitchFamily="18" charset="0"/>
                <a:cs typeface="Times New Roman" panose="02020603050405020304" pitchFamily="18" charset="0"/>
              </a:rPr>
              <a:t> - red blood cells </a:t>
            </a:r>
          </a:p>
          <a:p>
            <a:pPr marL="0" indent="0">
              <a:buNone/>
            </a:pPr>
            <a:r>
              <a:rPr lang="en-IN" sz="1050" b="0" i="0" dirty="0">
                <a:effectLst/>
                <a:latin typeface="Times New Roman" panose="02020603050405020304" pitchFamily="18" charset="0"/>
                <a:cs typeface="Times New Roman" panose="02020603050405020304" pitchFamily="18" charset="0"/>
              </a:rPr>
              <a:t>                                                                                 pc - pus cell </a:t>
            </a:r>
          </a:p>
          <a:p>
            <a:pPr marL="0" indent="0">
              <a:buNone/>
            </a:pPr>
            <a:r>
              <a:rPr lang="en-IN" sz="1050" b="0" i="0" dirty="0">
                <a:effectLst/>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pcc</a:t>
            </a:r>
            <a:r>
              <a:rPr lang="en-IN" sz="1050" b="0" i="0" dirty="0">
                <a:effectLst/>
                <a:latin typeface="Times New Roman" panose="02020603050405020304" pitchFamily="18" charset="0"/>
                <a:cs typeface="Times New Roman" panose="02020603050405020304" pitchFamily="18" charset="0"/>
              </a:rPr>
              <a:t> - pus cell clumps </a:t>
            </a:r>
          </a:p>
          <a:p>
            <a:pPr marL="0" indent="0">
              <a:buNone/>
            </a:pPr>
            <a:r>
              <a:rPr lang="en-IN" sz="1050" b="0" i="0" dirty="0">
                <a:effectLst/>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ba</a:t>
            </a:r>
            <a:r>
              <a:rPr lang="en-IN" sz="1050" b="0" i="0" dirty="0">
                <a:effectLst/>
                <a:latin typeface="Times New Roman" panose="02020603050405020304" pitchFamily="18" charset="0"/>
                <a:cs typeface="Times New Roman" panose="02020603050405020304" pitchFamily="18" charset="0"/>
              </a:rPr>
              <a:t> - bacteria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bgr</a:t>
            </a:r>
            <a:r>
              <a:rPr lang="en-IN" sz="1050" b="0" i="0" dirty="0">
                <a:effectLst/>
                <a:latin typeface="Times New Roman" panose="02020603050405020304" pitchFamily="18" charset="0"/>
                <a:cs typeface="Times New Roman" panose="02020603050405020304" pitchFamily="18" charset="0"/>
              </a:rPr>
              <a:t> - blood glucose random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bu</a:t>
            </a:r>
            <a:r>
              <a:rPr lang="en-IN" sz="1050" b="0" i="0" dirty="0">
                <a:effectLst/>
                <a:latin typeface="Times New Roman" panose="02020603050405020304" pitchFamily="18" charset="0"/>
                <a:cs typeface="Times New Roman" panose="02020603050405020304" pitchFamily="18" charset="0"/>
              </a:rPr>
              <a:t> - blood urea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sc</a:t>
            </a:r>
            <a:r>
              <a:rPr lang="en-IN" sz="1050" b="0" i="0" dirty="0">
                <a:effectLst/>
                <a:latin typeface="Times New Roman" panose="02020603050405020304" pitchFamily="18" charset="0"/>
                <a:cs typeface="Times New Roman" panose="02020603050405020304" pitchFamily="18" charset="0"/>
              </a:rPr>
              <a:t> - serum creatinine</a:t>
            </a:r>
          </a:p>
          <a:p>
            <a:pPr marL="0" indent="0">
              <a:buNone/>
            </a:pPr>
            <a:r>
              <a:rPr lang="en-IN" sz="1050" b="0" i="0" dirty="0">
                <a:effectLst/>
                <a:latin typeface="Times New Roman" panose="02020603050405020304" pitchFamily="18" charset="0"/>
                <a:cs typeface="Times New Roman" panose="02020603050405020304" pitchFamily="18" charset="0"/>
              </a:rPr>
              <a:t>                                                                                 sod - sodium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a:effectLst/>
                <a:latin typeface="Times New Roman" panose="02020603050405020304" pitchFamily="18" charset="0"/>
                <a:cs typeface="Times New Roman" panose="02020603050405020304" pitchFamily="18" charset="0"/>
              </a:rPr>
              <a:t>pot – potassium</a:t>
            </a:r>
          </a:p>
          <a:p>
            <a:pPr marL="0" indent="0">
              <a:buNone/>
            </a:pPr>
            <a:r>
              <a:rPr lang="en-IN" sz="1050" b="0" i="0" dirty="0">
                <a:effectLst/>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hemo</a:t>
            </a:r>
            <a:r>
              <a:rPr lang="en-IN" sz="1050" b="0" i="0" dirty="0">
                <a:effectLst/>
                <a:latin typeface="Times New Roman" panose="02020603050405020304" pitchFamily="18" charset="0"/>
                <a:cs typeface="Times New Roman" panose="02020603050405020304" pitchFamily="18" charset="0"/>
              </a:rPr>
              <a:t> - </a:t>
            </a:r>
            <a:r>
              <a:rPr lang="en-IN" sz="1050" b="0" i="0" dirty="0" err="1">
                <a:effectLst/>
                <a:latin typeface="Times New Roman" panose="02020603050405020304" pitchFamily="18" charset="0"/>
                <a:cs typeface="Times New Roman" panose="02020603050405020304" pitchFamily="18" charset="0"/>
              </a:rPr>
              <a:t>hemoglobin</a:t>
            </a:r>
            <a:r>
              <a:rPr lang="en-IN" sz="1050" b="0" i="0" dirty="0">
                <a:effectLst/>
                <a:latin typeface="Times New Roman" panose="02020603050405020304" pitchFamily="18" charset="0"/>
                <a:cs typeface="Times New Roman" panose="02020603050405020304" pitchFamily="18" charset="0"/>
              </a:rPr>
              <a:t>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pcv</a:t>
            </a:r>
            <a:r>
              <a:rPr lang="en-IN" sz="1050" b="0" i="0" dirty="0">
                <a:effectLst/>
                <a:latin typeface="Times New Roman" panose="02020603050405020304" pitchFamily="18" charset="0"/>
                <a:cs typeface="Times New Roman" panose="02020603050405020304" pitchFamily="18" charset="0"/>
              </a:rPr>
              <a:t> - packed cell volume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wc</a:t>
            </a:r>
            <a:r>
              <a:rPr lang="en-IN" sz="1050" b="0" i="0" dirty="0">
                <a:effectLst/>
                <a:latin typeface="Times New Roman" panose="02020603050405020304" pitchFamily="18" charset="0"/>
                <a:cs typeface="Times New Roman" panose="02020603050405020304" pitchFamily="18" charset="0"/>
              </a:rPr>
              <a:t> - white blood cell count </a:t>
            </a:r>
          </a:p>
          <a:p>
            <a:pPr marL="0" indent="0">
              <a:buNone/>
            </a:pPr>
            <a:r>
              <a:rPr lang="en-IN" sz="1050" b="0" i="0" dirty="0">
                <a:effectLst/>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rc</a:t>
            </a:r>
            <a:r>
              <a:rPr lang="en-IN" sz="1050" b="0" i="0" dirty="0">
                <a:effectLst/>
                <a:latin typeface="Times New Roman" panose="02020603050405020304" pitchFamily="18" charset="0"/>
                <a:cs typeface="Times New Roman" panose="02020603050405020304" pitchFamily="18" charset="0"/>
              </a:rPr>
              <a:t> - red blood cell count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htn</a:t>
            </a:r>
            <a:r>
              <a:rPr lang="en-IN" sz="1050" b="0" i="0" dirty="0">
                <a:effectLst/>
                <a:latin typeface="Times New Roman" panose="02020603050405020304" pitchFamily="18" charset="0"/>
                <a:cs typeface="Times New Roman" panose="02020603050405020304" pitchFamily="18" charset="0"/>
              </a:rPr>
              <a:t> - hypertension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a:effectLst/>
                <a:latin typeface="Times New Roman" panose="02020603050405020304" pitchFamily="18" charset="0"/>
                <a:cs typeface="Times New Roman" panose="02020603050405020304" pitchFamily="18" charset="0"/>
              </a:rPr>
              <a:t>dm - diabetes mellitus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a:effectLst/>
                <a:latin typeface="Times New Roman" panose="02020603050405020304" pitchFamily="18" charset="0"/>
                <a:cs typeface="Times New Roman" panose="02020603050405020304" pitchFamily="18" charset="0"/>
              </a:rPr>
              <a:t>cad - coronary artery disease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appet</a:t>
            </a:r>
            <a:r>
              <a:rPr lang="en-IN" sz="1050" b="0" i="0" dirty="0">
                <a:effectLst/>
                <a:latin typeface="Times New Roman" panose="02020603050405020304" pitchFamily="18" charset="0"/>
                <a:cs typeface="Times New Roman" panose="02020603050405020304" pitchFamily="18" charset="0"/>
              </a:rPr>
              <a:t> - appetite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a:effectLst/>
                <a:latin typeface="Times New Roman" panose="02020603050405020304" pitchFamily="18" charset="0"/>
                <a:cs typeface="Times New Roman" panose="02020603050405020304" pitchFamily="18" charset="0"/>
              </a:rPr>
              <a:t>pe - pedal </a:t>
            </a:r>
            <a:r>
              <a:rPr lang="en-IN" sz="1050" b="0" i="0" dirty="0" err="1">
                <a:effectLst/>
                <a:latin typeface="Times New Roman" panose="02020603050405020304" pitchFamily="18" charset="0"/>
                <a:cs typeface="Times New Roman" panose="02020603050405020304" pitchFamily="18" charset="0"/>
              </a:rPr>
              <a:t>edema</a:t>
            </a:r>
            <a:r>
              <a:rPr lang="en-IN" sz="1050" b="0" i="0" dirty="0">
                <a:effectLst/>
                <a:latin typeface="Times New Roman" panose="02020603050405020304" pitchFamily="18" charset="0"/>
                <a:cs typeface="Times New Roman" panose="02020603050405020304" pitchFamily="18" charset="0"/>
              </a:rPr>
              <a:t> </a:t>
            </a: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err="1">
                <a:effectLst/>
                <a:latin typeface="Times New Roman" panose="02020603050405020304" pitchFamily="18" charset="0"/>
                <a:cs typeface="Times New Roman" panose="02020603050405020304" pitchFamily="18" charset="0"/>
              </a:rPr>
              <a:t>ane</a:t>
            </a:r>
            <a:r>
              <a:rPr lang="en-IN" sz="1050" b="0" i="0" dirty="0">
                <a:effectLst/>
                <a:latin typeface="Times New Roman" panose="02020603050405020304" pitchFamily="18" charset="0"/>
                <a:cs typeface="Times New Roman" panose="02020603050405020304" pitchFamily="18" charset="0"/>
              </a:rPr>
              <a:t> – </a:t>
            </a:r>
            <a:r>
              <a:rPr lang="en-IN" sz="1050" b="0" i="0" dirty="0" err="1">
                <a:effectLst/>
                <a:latin typeface="Times New Roman" panose="02020603050405020304" pitchFamily="18" charset="0"/>
                <a:cs typeface="Times New Roman" panose="02020603050405020304" pitchFamily="18" charset="0"/>
              </a:rPr>
              <a:t>anemia</a:t>
            </a:r>
            <a:endParaRPr lang="en-IN" sz="1050" b="0" i="0" dirty="0">
              <a:effectLst/>
              <a:latin typeface="Times New Roman" panose="02020603050405020304" pitchFamily="18" charset="0"/>
              <a:cs typeface="Times New Roman" panose="02020603050405020304" pitchFamily="18" charset="0"/>
            </a:endParaRPr>
          </a:p>
          <a:p>
            <a:pPr marL="0" indent="0">
              <a:buNone/>
            </a:pPr>
            <a:r>
              <a:rPr lang="en-IN" sz="1050" dirty="0">
                <a:latin typeface="Times New Roman" panose="02020603050405020304" pitchFamily="18" charset="0"/>
                <a:cs typeface="Times New Roman" panose="02020603050405020304" pitchFamily="18" charset="0"/>
              </a:rPr>
              <a:t>                                                                               </a:t>
            </a:r>
            <a:r>
              <a:rPr lang="en-IN" sz="1050" b="0" i="0" dirty="0">
                <a:effectLst/>
                <a:latin typeface="Times New Roman" panose="02020603050405020304" pitchFamily="18" charset="0"/>
                <a:cs typeface="Times New Roman" panose="02020603050405020304" pitchFamily="18" charset="0"/>
              </a:rPr>
              <a:t> class - class</a:t>
            </a:r>
            <a:endParaRPr lang="en-US" sz="105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54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   </a:t>
            </a:r>
          </a:p>
        </p:txBody>
      </p:sp>
      <p:sp>
        <p:nvSpPr>
          <p:cNvPr id="6" name="TextBox 5"/>
          <p:cNvSpPr txBox="1"/>
          <p:nvPr/>
        </p:nvSpPr>
        <p:spPr>
          <a:xfrm>
            <a:off x="259975" y="1690688"/>
            <a:ext cx="11564471" cy="4924425"/>
          </a:xfrm>
          <a:prstGeom prst="rect">
            <a:avLst/>
          </a:prstGeom>
          <a:noFill/>
        </p:spPr>
        <p:txBody>
          <a:bodyPr wrap="square">
            <a:spAutoFit/>
          </a:bodyPr>
          <a:lstStyle/>
          <a:p>
            <a:pPr marL="0" indent="0" algn="just">
              <a:buNone/>
            </a:pPr>
            <a:r>
              <a:rPr lang="en-US" sz="2000" b="1" dirty="0">
                <a:latin typeface="Times New Roman" panose="02020603050405020304" pitchFamily="18" charset="0"/>
                <a:cs typeface="Times New Roman" panose="02020603050405020304" pitchFamily="18" charset="0"/>
              </a:rPr>
              <a:t>Data Pre Processing Techniques</a:t>
            </a:r>
          </a:p>
          <a:p>
            <a:pPr marL="0" indent="0" algn="just">
              <a:buNone/>
            </a:pPr>
            <a:endParaRPr lang="en-US" sz="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Cleaning Noisy Data</a:t>
            </a:r>
            <a:r>
              <a:rPr lang="en-US" b="0" i="0" dirty="0">
                <a:effectLst/>
                <a:latin typeface="Times New Roman" panose="02020603050405020304" pitchFamily="18" charset="0"/>
                <a:cs typeface="Times New Roman" panose="02020603050405020304" pitchFamily="18" charset="0"/>
              </a:rPr>
              <a:t>: Removing outlier and smoothening noisy data is an important part of preprocessing. Outliers are values that lies away from the range of the rest of the values. In clinical data, outliers may arise from the natural variance of data. The potential outliers are the data points that fall above Q3 + 1.5(IQR) and below Q1 − 1.5 (IQR), where Q1 is the first quartile, Q3 is the third quartile, and IQR = Q3 − Q1 .</a:t>
            </a:r>
          </a:p>
          <a:p>
            <a:endParaRPr lang="en-US" sz="8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Handling Missing Values</a:t>
            </a:r>
            <a:r>
              <a:rPr lang="en-US" b="0" i="0" dirty="0">
                <a:effectLst/>
                <a:latin typeface="Times New Roman" panose="02020603050405020304" pitchFamily="18" charset="0"/>
                <a:cs typeface="Times New Roman" panose="02020603050405020304" pitchFamily="18" charset="0"/>
              </a:rPr>
              <a:t>: Data is not always available (or missed) due to equipment malfunction, inconsistent with other recorded data and thus deleted, not entered into the database due to misunderstanding, some data may not be considered important at the time of entry.</a:t>
            </a:r>
          </a:p>
          <a:p>
            <a:endParaRPr lang="en-US" sz="8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Handling Categorical Data</a:t>
            </a:r>
            <a:r>
              <a:rPr lang="en-US" b="0" i="0" dirty="0">
                <a:effectLst/>
                <a:latin typeface="Times New Roman" panose="02020603050405020304" pitchFamily="18" charset="0"/>
                <a:cs typeface="Times New Roman" panose="02020603050405020304" pitchFamily="18" charset="0"/>
              </a:rPr>
              <a:t>: In this step, data has been transformed into the required format. The nominal data converted into numerical data of the form 0 and 1. For instance, ‘Gender’ has the nominal value that can be labeled as 0-for female and 1-for male. After preprocessing the data then the resultant CSV file comprises all the integer and float values for different CKD related features.</a:t>
            </a: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TextBox 3"/>
          <p:cNvSpPr txBox="1"/>
          <p:nvPr/>
        </p:nvSpPr>
        <p:spPr>
          <a:xfrm>
            <a:off x="277906" y="1819834"/>
            <a:ext cx="11663082" cy="4673041"/>
          </a:xfrm>
          <a:prstGeom prst="rect">
            <a:avLst/>
          </a:prstGeom>
          <a:noFill/>
        </p:spPr>
        <p:txBody>
          <a:bodyPr wrap="square">
            <a:noAutofit/>
          </a:bodyPr>
          <a:lstStyle/>
          <a:p>
            <a:pPr marL="0" indent="0">
              <a:buNone/>
            </a:pPr>
            <a:r>
              <a:rPr lang="en-US" sz="2000" b="1" dirty="0">
                <a:latin typeface="Times New Roman" panose="02020603050405020304" pitchFamily="18" charset="0"/>
                <a:cs typeface="Times New Roman" panose="02020603050405020304" pitchFamily="18" charset="0"/>
              </a:rPr>
              <a:t>Model Selection-Model Development</a:t>
            </a:r>
          </a:p>
          <a:p>
            <a:pPr marL="0" indent="0">
              <a:buNone/>
            </a:pPr>
            <a:endParaRPr lang="en-US" sz="105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Random Forest Regression: </a:t>
            </a:r>
          </a:p>
          <a:p>
            <a:pPr marL="0" indent="0">
              <a:buNone/>
            </a:pPr>
            <a:endParaRPr lang="en-US" sz="1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algorithm constructs multiple decision trees to act as an ensemble of classification and regression process.</a:t>
            </a:r>
          </a:p>
          <a:p>
            <a:pPr marL="0" indent="0">
              <a:buNone/>
            </a:pPr>
            <a:endParaRPr lang="en-US" sz="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number of decision trees are constructed using a random subsets of the training data sets.</a:t>
            </a:r>
          </a:p>
          <a:p>
            <a:endParaRPr lang="en-US" sz="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large collection of decision trees provide higher accuracy of results. </a:t>
            </a:r>
          </a:p>
          <a:p>
            <a:pPr marL="285750" indent="-285750">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runtime of the algorithm is comparatively fast and also accommodates missing data. </a:t>
            </a:r>
          </a:p>
          <a:p>
            <a:pPr marL="285750" indent="-285750">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randomizes the algorithm and not the training data set. The decision class is the mode of classes generated by decision trees.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14" name="Picture 6">
            <a:extLst>
              <a:ext uri="{FF2B5EF4-FFF2-40B4-BE49-F238E27FC236}">
                <a16:creationId xmlns:a16="http://schemas.microsoft.com/office/drawing/2014/main" id="{65175F48-45B2-606C-2D38-58D959BD327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74058" y="1762872"/>
            <a:ext cx="5221942" cy="4243481"/>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14">
            <a:extLst>
              <a:ext uri="{FF2B5EF4-FFF2-40B4-BE49-F238E27FC236}">
                <a16:creationId xmlns:a16="http://schemas.microsoft.com/office/drawing/2014/main" id="{387AF8D8-DA7F-3041-3DCA-94B5A8400988}"/>
              </a:ext>
            </a:extLst>
          </p:cNvPr>
          <p:cNvSpPr>
            <a:spLocks noGrp="1"/>
          </p:cNvSpPr>
          <p:nvPr>
            <p:ph sz="half" idx="2"/>
          </p:nvPr>
        </p:nvSpPr>
        <p:spPr>
          <a:xfrm>
            <a:off x="6172200" y="1825625"/>
            <a:ext cx="5562600" cy="4351338"/>
          </a:xfrm>
        </p:spPr>
        <p:txBody>
          <a:bodyPr>
            <a:normAutofit/>
          </a:bodyPr>
          <a:lstStyle/>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r>
              <a:rPr lang="en-IN" sz="1000" dirty="0">
                <a:latin typeface="Times New Roman" panose="02020603050405020304" pitchFamily="18" charset="0"/>
                <a:cs typeface="Times New Roman" panose="02020603050405020304" pitchFamily="18" charset="0"/>
              </a:rPr>
              <a:t>                           </a:t>
            </a:r>
          </a:p>
          <a:p>
            <a:pPr marL="0" indent="0">
              <a:buNone/>
            </a:pPr>
            <a:r>
              <a:rPr lang="en-IN" sz="1000" dirty="0">
                <a:latin typeface="Times New Roman" panose="02020603050405020304" pitchFamily="18" charset="0"/>
                <a:cs typeface="Times New Roman" panose="02020603050405020304" pitchFamily="18" charset="0"/>
              </a:rPr>
              <a:t>                               </a:t>
            </a:r>
          </a:p>
          <a:p>
            <a:pPr marL="0" indent="0">
              <a:buNone/>
            </a:pPr>
            <a:r>
              <a:rPr lang="en-IN" sz="10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Fig: CKD prediction using machine learning models</a:t>
            </a:r>
          </a:p>
        </p:txBody>
      </p:sp>
      <p:pic>
        <p:nvPicPr>
          <p:cNvPr id="17" name="Picture 16">
            <a:extLst>
              <a:ext uri="{FF2B5EF4-FFF2-40B4-BE49-F238E27FC236}">
                <a16:creationId xmlns:a16="http://schemas.microsoft.com/office/drawing/2014/main" id="{548B67B2-50B5-7572-BBE9-3A09EB74A45E}"/>
              </a:ext>
            </a:extLst>
          </p:cNvPr>
          <p:cNvPicPr>
            <a:picLocks noChangeAspect="1"/>
          </p:cNvPicPr>
          <p:nvPr/>
        </p:nvPicPr>
        <p:blipFill>
          <a:blip r:embed="rId3"/>
          <a:stretch>
            <a:fillRect/>
          </a:stretch>
        </p:blipFill>
        <p:spPr>
          <a:xfrm>
            <a:off x="6243919" y="1909482"/>
            <a:ext cx="5562599" cy="3935506"/>
          </a:xfrm>
          <a:prstGeom prst="rect">
            <a:avLst/>
          </a:prstGeom>
        </p:spPr>
      </p:pic>
    </p:spTree>
    <p:extLst>
      <p:ext uri="{BB962C8B-B14F-4D97-AF65-F5344CB8AC3E}">
        <p14:creationId xmlns:p14="http://schemas.microsoft.com/office/powerpoint/2010/main" val="49499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TextBox 3"/>
          <p:cNvSpPr txBox="1"/>
          <p:nvPr/>
        </p:nvSpPr>
        <p:spPr>
          <a:xfrm>
            <a:off x="318247" y="1642968"/>
            <a:ext cx="11555506" cy="5062631"/>
          </a:xfrm>
          <a:prstGeom prst="rect">
            <a:avLst/>
          </a:prstGeom>
          <a:noFill/>
        </p:spPr>
        <p:txBody>
          <a:bodyPr wrap="square">
            <a:noAutofit/>
          </a:bodyPr>
          <a:lstStyle/>
          <a:p>
            <a:pPr marL="0" marR="0" lvl="0" indent="0" algn="just">
              <a:lnSpc>
                <a:spcPct val="150000"/>
              </a:lnSpc>
              <a:spcBef>
                <a:spcPts val="0"/>
              </a:spcBef>
              <a:spcAft>
                <a:spcPts val="0"/>
              </a:spcAft>
              <a:buNone/>
            </a:pPr>
            <a:r>
              <a:rPr lang="en-US" sz="2000" b="1" dirty="0">
                <a:effectLst/>
                <a:latin typeface="Times New Roman" panose="02020603050405020304" pitchFamily="18" charset="0"/>
                <a:cs typeface="Times New Roman" panose="02020603050405020304" pitchFamily="18" charset="0"/>
              </a:rPr>
              <a:t>Model Trainin</a:t>
            </a:r>
            <a:r>
              <a:rPr lang="en-US" sz="2000" b="1" dirty="0">
                <a:latin typeface="Times New Roman" panose="02020603050405020304" pitchFamily="18" charset="0"/>
                <a:cs typeface="Times New Roman" panose="02020603050405020304" pitchFamily="18" charset="0"/>
              </a:rPr>
              <a:t>g and Testing</a:t>
            </a:r>
            <a:endParaRPr lang="en-IN" sz="2000" b="1" dirty="0">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In machine learning projects, we generally divide the original dataset into training data and test data.</a:t>
            </a:r>
          </a:p>
          <a:p>
            <a:pPr marL="285750" marR="0" lvl="0" indent="-285750" algn="just">
              <a:lnSpc>
                <a:spcPct val="150000"/>
              </a:lnSpc>
              <a:spcBef>
                <a:spcPts val="0"/>
              </a:spcBef>
              <a:spcAft>
                <a:spcPts val="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train our model over a subset of the original dataset, i.e., the training dataset, and then evaluate whether it can generalize well to the new or unseen dataset or test set.</a:t>
            </a:r>
          </a:p>
          <a:p>
            <a:pPr marL="285750" marR="0" lvl="0" indent="-285750" algn="just">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Training data makes up for </a:t>
            </a:r>
            <a:r>
              <a:rPr lang="en-US" dirty="0">
                <a:latin typeface="Times New Roman" panose="02020603050405020304" pitchFamily="18" charset="0"/>
                <a:cs typeface="Times New Roman" panose="02020603050405020304" pitchFamily="18" charset="0"/>
              </a:rPr>
              <a:t>seventy</a:t>
            </a:r>
            <a:r>
              <a:rPr lang="en-US" sz="1800" dirty="0">
                <a:latin typeface="Times New Roman" panose="02020603050405020304" pitchFamily="18" charset="0"/>
                <a:cs typeface="Times New Roman" panose="02020603050405020304" pitchFamily="18" charset="0"/>
              </a:rPr>
              <a:t> percent of the whole data used, and the rest for test data. </a:t>
            </a:r>
          </a:p>
          <a:p>
            <a:pPr marR="0" lvl="0" algn="just">
              <a:lnSpc>
                <a:spcPct val="150000"/>
              </a:lnSpc>
              <a:spcBef>
                <a:spcPts val="0"/>
              </a:spcBef>
              <a:spcAft>
                <a:spcPts val="0"/>
              </a:spcAft>
            </a:pPr>
            <a:endParaRPr lang="en-US" altLang="en-IN" sz="1800" dirty="0">
              <a:effectLst/>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endParaRPr lang="en-US" altLang="en-IN" dirty="0">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endParaRPr lang="en-US" altLang="en-IN" sz="1800" dirty="0">
              <a:effectLst/>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endParaRPr lang="en-US" altLang="en-IN" dirty="0">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endParaRPr lang="en-US" altLang="en-IN" sz="1800" dirty="0">
              <a:effectLst/>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endParaRPr lang="en-US" altLang="en-IN" dirty="0">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r>
              <a:rPr lang="en-US" altLang="en-IN" sz="1400" b="1" dirty="0">
                <a:effectLst/>
                <a:latin typeface="Times New Roman" panose="02020603050405020304" pitchFamily="18" charset="0"/>
                <a:cs typeface="Times New Roman" panose="02020603050405020304" pitchFamily="18" charset="0"/>
              </a:rPr>
              <a:t>                                                                       </a:t>
            </a:r>
            <a:r>
              <a:rPr lang="en-US" altLang="en-IN" sz="1400" b="1" dirty="0" err="1">
                <a:effectLst/>
                <a:latin typeface="Times New Roman" panose="02020603050405020304" pitchFamily="18" charset="0"/>
                <a:cs typeface="Times New Roman" panose="02020603050405020304" pitchFamily="18" charset="0"/>
              </a:rPr>
              <a:t>Fig:Representation</a:t>
            </a:r>
            <a:r>
              <a:rPr lang="en-US" altLang="en-IN" sz="1400" b="1" dirty="0">
                <a:effectLst/>
                <a:latin typeface="Times New Roman" panose="02020603050405020304" pitchFamily="18" charset="0"/>
                <a:cs typeface="Times New Roman" panose="02020603050405020304" pitchFamily="18" charset="0"/>
              </a:rPr>
              <a:t> of Train-Test split using Random Forest</a:t>
            </a:r>
          </a:p>
        </p:txBody>
      </p:sp>
      <p:pic>
        <p:nvPicPr>
          <p:cNvPr id="5" name="Picture 4">
            <a:extLst>
              <a:ext uri="{FF2B5EF4-FFF2-40B4-BE49-F238E27FC236}">
                <a16:creationId xmlns:a16="http://schemas.microsoft.com/office/drawing/2014/main" id="{F5E6F030-0C7D-BD13-EE72-E0DA2000F766}"/>
              </a:ext>
            </a:extLst>
          </p:cNvPr>
          <p:cNvPicPr>
            <a:picLocks noChangeAspect="1"/>
          </p:cNvPicPr>
          <p:nvPr/>
        </p:nvPicPr>
        <p:blipFill>
          <a:blip r:embed="rId2"/>
          <a:stretch>
            <a:fillRect/>
          </a:stretch>
        </p:blipFill>
        <p:spPr>
          <a:xfrm>
            <a:off x="1622613" y="3911694"/>
            <a:ext cx="8283388" cy="24173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TextBox 3"/>
          <p:cNvSpPr txBox="1"/>
          <p:nvPr/>
        </p:nvSpPr>
        <p:spPr>
          <a:xfrm>
            <a:off x="614082" y="1690688"/>
            <a:ext cx="10358120" cy="5047536"/>
          </a:xfrm>
          <a:prstGeom prst="rect">
            <a:avLst/>
          </a:prstGeom>
          <a:noFill/>
        </p:spPr>
        <p:txBody>
          <a:bodyPr wrap="square">
            <a:spAutoFit/>
          </a:bodyPr>
          <a:lstStyle/>
          <a:p>
            <a:pPr marL="0" indent="0">
              <a:buNone/>
            </a:pPr>
            <a:r>
              <a:rPr lang="en-US" sz="2000" b="1" dirty="0">
                <a:latin typeface="Times New Roman" panose="02020603050405020304" pitchFamily="18" charset="0"/>
                <a:cs typeface="Times New Roman" panose="02020603050405020304" pitchFamily="18" charset="0"/>
              </a:rPr>
              <a:t>Model Evaluation Metrics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evaluation is the process that uses some metrics which help us to analyze the performance of the model. The evaluation also helps to analyze a model’s key </a:t>
            </a:r>
            <a:r>
              <a:rPr lang="en-US" dirty="0" err="1">
                <a:latin typeface="Times New Roman" panose="02020603050405020304" pitchFamily="18" charset="0"/>
                <a:cs typeface="Times New Roman" panose="02020603050405020304" pitchFamily="18" charset="0"/>
              </a:rPr>
              <a:t>weaknesses.There</a:t>
            </a:r>
            <a:r>
              <a:rPr lang="en-US" dirty="0">
                <a:latin typeface="Times New Roman" panose="02020603050405020304" pitchFamily="18" charset="0"/>
                <a:cs typeface="Times New Roman" panose="02020603050405020304" pitchFamily="18" charset="0"/>
              </a:rPr>
              <a:t> are many metrics like </a:t>
            </a:r>
            <a:r>
              <a:rPr lang="en-US" dirty="0" err="1">
                <a:latin typeface="Times New Roman" panose="02020603050405020304" pitchFamily="18" charset="0"/>
                <a:cs typeface="Times New Roman" panose="02020603050405020304" pitchFamily="18" charset="0"/>
              </a:rPr>
              <a:t>Accuracy,Precision,Confusion</a:t>
            </a:r>
            <a:r>
              <a:rPr lang="en-US" dirty="0">
                <a:latin typeface="Times New Roman" panose="02020603050405020304" pitchFamily="18" charset="0"/>
                <a:cs typeface="Times New Roman" panose="02020603050405020304" pitchFamily="18" charset="0"/>
              </a:rPr>
              <a:t> Matrix and Mean Square Error.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 Random Forest </a:t>
            </a:r>
            <a:r>
              <a:rPr lang="en-US" dirty="0" err="1">
                <a:latin typeface="Times New Roman" panose="02020603050405020304" pitchFamily="18" charset="0"/>
                <a:cs typeface="Times New Roman" panose="02020603050405020304" pitchFamily="18" charset="0"/>
              </a:rPr>
              <a:t>Algorithm,we</a:t>
            </a:r>
            <a:r>
              <a:rPr lang="en-US" dirty="0">
                <a:latin typeface="Times New Roman" panose="02020603050405020304" pitchFamily="18" charset="0"/>
                <a:cs typeface="Times New Roman" panose="02020603050405020304" pitchFamily="18" charset="0"/>
              </a:rPr>
              <a:t> obtain an accuracy of 97.5%.</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0" i="0" dirty="0">
                <a:solidFill>
                  <a:srgbClr val="FFFFFF"/>
                </a:solidFill>
                <a:effectLst/>
                <a:latin typeface="Nunito" pitchFamily="2" charset="0"/>
              </a:rPr>
              <a:t>Model evaluation is the process that uses some metrics which help us to analyze the perf</a:t>
            </a:r>
            <a:endParaRPr lang="en-US" sz="2000" b="1" dirty="0">
              <a:latin typeface="Times New Roman" panose="02020603050405020304" pitchFamily="18" charset="0"/>
              <a:cs typeface="Times New Roman" panose="02020603050405020304" pitchFamily="18" charset="0"/>
            </a:endParaRPr>
          </a:p>
          <a:p>
            <a:pPr marL="0" indent="0">
              <a:buNone/>
            </a:pPr>
            <a:r>
              <a:rPr lang="en-US" sz="2000" b="0" i="0" dirty="0">
                <a:solidFill>
                  <a:srgbClr val="FFFFFF"/>
                </a:solidFill>
                <a:effectLst/>
                <a:latin typeface="Nunito" pitchFamily="2" charset="0"/>
              </a:rPr>
              <a:t>Model evaluation is the process that uses some metrics which help us to analyze the performance of the model.</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35186EC-918D-6FC9-E1E0-51D087B763C5}"/>
              </a:ext>
            </a:extLst>
          </p:cNvPr>
          <p:cNvPicPr>
            <a:picLocks noChangeAspect="1"/>
          </p:cNvPicPr>
          <p:nvPr/>
        </p:nvPicPr>
        <p:blipFill>
          <a:blip r:embed="rId2"/>
          <a:stretch>
            <a:fillRect/>
          </a:stretch>
        </p:blipFill>
        <p:spPr>
          <a:xfrm>
            <a:off x="2004732" y="3233023"/>
            <a:ext cx="7368989" cy="35052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TextBox 3"/>
          <p:cNvSpPr txBox="1"/>
          <p:nvPr/>
        </p:nvSpPr>
        <p:spPr>
          <a:xfrm>
            <a:off x="681990" y="1876544"/>
            <a:ext cx="6096000" cy="368300"/>
          </a:xfrm>
          <a:prstGeom prst="rect">
            <a:avLst/>
          </a:prstGeom>
          <a:noFill/>
        </p:spPr>
        <p:txBody>
          <a:bodyPr wrap="square">
            <a:spAutoFit/>
          </a:bodyPr>
          <a:lstStyle/>
          <a:p>
            <a:pPr marL="0" indent="0">
              <a:buNone/>
            </a:pPr>
            <a:r>
              <a:rPr lang="en-US" sz="1800" b="1" dirty="0">
                <a:latin typeface="Times New Roman" panose="02020603050405020304" pitchFamily="18" charset="0"/>
                <a:cs typeface="Times New Roman" panose="02020603050405020304" pitchFamily="18" charset="0"/>
              </a:rPr>
              <a:t>Application Integration &amp; Model Deployment</a:t>
            </a:r>
            <a:endParaRPr lang="en-IN"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538E16-9AC4-4756-BA37-FEF653137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55434"/>
            <a:ext cx="10583752" cy="2667372"/>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1082</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Bookman Old Style</vt:lpstr>
      <vt:lpstr>Calibri</vt:lpstr>
      <vt:lpstr>Calibri Light</vt:lpstr>
      <vt:lpstr>Nunito</vt:lpstr>
      <vt:lpstr>Söhne</vt:lpstr>
      <vt:lpstr>Times New Roman</vt:lpstr>
      <vt:lpstr>ui-sans-serif</vt:lpstr>
      <vt:lpstr>1_Office Theme</vt:lpstr>
      <vt:lpstr>PowerPoint Presentation</vt:lpstr>
      <vt:lpstr>PowerPoint Presentation</vt:lpstr>
      <vt:lpstr>PowerPoint Presentation</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RUPASRI</dc:creator>
  <cp:lastModifiedBy>RISHI ESHWAR REDDY NEELAM</cp:lastModifiedBy>
  <cp:revision>45</cp:revision>
  <dcterms:created xsi:type="dcterms:W3CDTF">2023-03-25T13:20:00Z</dcterms:created>
  <dcterms:modified xsi:type="dcterms:W3CDTF">2023-11-17T15:20:52Z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C32469F00E0145C8934E1908848A8D6E_12</vt:lpwstr>
  </property>
  <property fmtid="{D5CDD505-2E9C-101B-9397-08002B2CF9AE}" pid="3" name="KSOProductBuildVer">
    <vt:lpwstr>1033-12.2.0.13306</vt:lpwstr>
  </property>
</Properties>
</file>