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7" r:id="rId5"/>
    <p:sldId id="284" r:id="rId6"/>
    <p:sldId id="285" r:id="rId7"/>
    <p:sldId id="279" r:id="rId8"/>
    <p:sldId id="280" r:id="rId9"/>
    <p:sldId id="281" r:id="rId10"/>
    <p:sldId id="282" r:id="rId11"/>
    <p:sldId id="283" r:id="rId12"/>
    <p:sldId id="257" r:id="rId13"/>
    <p:sldId id="260" r:id="rId14"/>
    <p:sldId id="258" r:id="rId15"/>
    <p:sldId id="259" r:id="rId16"/>
    <p:sldId id="261" r:id="rId17"/>
    <p:sldId id="262" r:id="rId18"/>
    <p:sldId id="263" r:id="rId19"/>
    <p:sldId id="264" r:id="rId20"/>
    <p:sldId id="265" r:id="rId21"/>
    <p:sldId id="300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49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3241-4A6A-4818-A3D7-1F47FBD07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7C7D-4BAD-4CCE-9550-6BF1F549AF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image" Target="../media/image34.png"/><Relationship Id="rId4" Type="http://schemas.openxmlformats.org/officeDocument/2006/relationships/tags" Target="../tags/tag46.xml"/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tags" Target="../tags/tag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0" Type="http://schemas.openxmlformats.org/officeDocument/2006/relationships/tags" Target="../tags/tag10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../media/image15.png"/><Relationship Id="rId6" Type="http://schemas.openxmlformats.org/officeDocument/2006/relationships/tags" Target="../tags/tag20.xml"/><Relationship Id="rId5" Type="http://schemas.openxmlformats.org/officeDocument/2006/relationships/image" Target="../media/image14.png"/><Relationship Id="rId4" Type="http://schemas.openxmlformats.org/officeDocument/2006/relationships/tags" Target="../tags/tag19.xml"/><Relationship Id="rId3" Type="http://schemas.openxmlformats.org/officeDocument/2006/relationships/image" Target="../media/image13.png"/><Relationship Id="rId2" Type="http://schemas.openxmlformats.org/officeDocument/2006/relationships/tags" Target="../tags/tag18.xml"/><Relationship Id="rId19" Type="http://schemas.openxmlformats.org/officeDocument/2006/relationships/vmlDrawing" Target="../drawings/vmlDrawing1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8.png"/><Relationship Id="rId16" Type="http://schemas.openxmlformats.org/officeDocument/2006/relationships/tags" Target="../tags/tag26.xml"/><Relationship Id="rId15" Type="http://schemas.openxmlformats.org/officeDocument/2006/relationships/image" Target="../media/image17.png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.bin"/><Relationship Id="rId10" Type="http://schemas.openxmlformats.org/officeDocument/2006/relationships/tags" Target="../tags/tag23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2.xml"/><Relationship Id="rId10" Type="http://schemas.openxmlformats.org/officeDocument/2006/relationships/image" Target="../media/image23.png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36.xml"/><Relationship Id="rId7" Type="http://schemas.openxmlformats.org/officeDocument/2006/relationships/image" Target="../media/image27.png"/><Relationship Id="rId6" Type="http://schemas.openxmlformats.org/officeDocument/2006/relationships/tags" Target="../tags/tag35.xml"/><Relationship Id="rId5" Type="http://schemas.openxmlformats.org/officeDocument/2006/relationships/image" Target="../media/image26.png"/><Relationship Id="rId4" Type="http://schemas.openxmlformats.org/officeDocument/2006/relationships/tags" Target="../tags/tag3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1.png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image" Target="../media/image30.png"/><Relationship Id="rId12" Type="http://schemas.openxmlformats.org/officeDocument/2006/relationships/tags" Target="../tags/tag38.xml"/><Relationship Id="rId11" Type="http://schemas.openxmlformats.org/officeDocument/2006/relationships/image" Target="../media/image29.png"/><Relationship Id="rId10" Type="http://schemas.openxmlformats.org/officeDocument/2006/relationships/tags" Target="../tags/tag37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tags" Target="../tags/tag44.xml"/><Relationship Id="rId2" Type="http://schemas.openxmlformats.org/officeDocument/2006/relationships/image" Target="../media/image25.png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Project 2: Motion Detection via Communication Signals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Group member: </a:t>
            </a:r>
            <a:r>
              <a:rPr lang="zh-CN" altLang="en-US" dirty="0">
                <a:sym typeface="+mn-ea"/>
              </a:rPr>
              <a:t>张怡程 马文骁 陈嘉祺 高进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dirty="0"/>
              <a:t>Ext. 1:  Further Refinement of the Time-Doppler Spectrum on the Scale.</a:t>
            </a:r>
            <a:endParaRPr lang="en-US" altLang="zh-CN" dirty="0"/>
          </a:p>
        </p:txBody>
      </p:sp>
      <p:pic>
        <p:nvPicPr>
          <p:cNvPr id="5" name="图片 4" descr="Time-Doppler Spectru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" y="1840230"/>
            <a:ext cx="3768090" cy="2825115"/>
          </a:xfrm>
          <a:prstGeom prst="rect">
            <a:avLst/>
          </a:prstGeom>
        </p:spPr>
      </p:pic>
      <p:pic>
        <p:nvPicPr>
          <p:cNvPr id="6" name="图片 5" descr="Time-Doppler Spectrum(0.05s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075" y="1840230"/>
            <a:ext cx="3790315" cy="2886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57210" y="1840230"/>
            <a:ext cx="3573145" cy="28251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6145" y="4984750"/>
            <a:ext cx="29857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Time precision</a:t>
            </a:r>
            <a:r>
              <a:rPr lang="en-US" altLang="zh-CN"/>
              <a:t>: 0.1s</a:t>
            </a:r>
            <a:endParaRPr lang="en-US" altLang="zh-CN"/>
          </a:p>
          <a:p>
            <a:r>
              <a:rPr lang="en-US" altLang="zh-CN"/>
              <a:t>Frequency precision: 2Hz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685665" y="4984750"/>
            <a:ext cx="29857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Time precision</a:t>
            </a:r>
            <a:r>
              <a:rPr lang="en-US" altLang="zh-CN"/>
              <a:t>: 0.05s</a:t>
            </a:r>
            <a:endParaRPr lang="en-US" altLang="zh-CN"/>
          </a:p>
          <a:p>
            <a:r>
              <a:rPr lang="en-US" altLang="zh-CN"/>
              <a:t>Frequency precision: 2Hz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8568055" y="4984750"/>
            <a:ext cx="29857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Time precision</a:t>
            </a:r>
            <a:r>
              <a:rPr lang="en-US" altLang="zh-CN"/>
              <a:t>: 0.1s</a:t>
            </a:r>
            <a:endParaRPr lang="en-US" altLang="zh-CN"/>
          </a:p>
          <a:p>
            <a:r>
              <a:rPr lang="en-US" altLang="zh-CN"/>
              <a:t>Frequency precision: 1Hz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r="11126"/>
          <a:stretch>
            <a:fillRect/>
          </a:stretch>
        </p:blipFill>
        <p:spPr>
          <a:xfrm>
            <a:off x="2696278" y="1454501"/>
            <a:ext cx="6799443" cy="51736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256" y="2232540"/>
            <a:ext cx="10425488" cy="2392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7433" y="4075083"/>
            <a:ext cx="10402752" cy="1448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33" y="1711293"/>
            <a:ext cx="11317279" cy="2191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3" y="5868554"/>
            <a:ext cx="7935432" cy="895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7433" y="1450109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`for` Loop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433" y="3839040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Matrix Operations (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`.*`, sum()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942" y="5514697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FFT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6" name="内容占位符 5" descr="图表, 直方图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07" y="2945266"/>
            <a:ext cx="3925993" cy="3636963"/>
          </a:xfrm>
        </p:spPr>
      </p:pic>
      <p:pic>
        <p:nvPicPr>
          <p:cNvPr id="10" name="图片 9" descr="图表, 直方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66" y="2876823"/>
            <a:ext cx="4123741" cy="3773848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88000" y="524182"/>
          <a:ext cx="551410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573"/>
                <a:gridCol w="2062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Method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Time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`for` Loop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701.6s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Matrix Operation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66.8s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FFT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9.90s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 descr="图表, 条形图, 直方图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5266"/>
            <a:ext cx="3883742" cy="37695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Recover the Object’s Movement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2686" y="2123903"/>
            <a:ext cx="5086627" cy="31546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23530" cy="1325880"/>
          </a:xfrm>
        </p:spPr>
        <p:txBody>
          <a:bodyPr/>
          <a:lstStyle/>
          <a:p>
            <a:r>
              <a:rPr lang="en-US" altLang="zh-CN" dirty="0"/>
              <a:t>Ext. 3: </a:t>
            </a:r>
            <a:r>
              <a:rPr lang="en-US" altLang="zh-CN" sz="4400" dirty="0"/>
              <a:t>Recover the Object’s Movement</a:t>
            </a:r>
            <a:endParaRPr lang="en-US" altLang="zh-CN" dirty="0"/>
          </a:p>
        </p:txBody>
      </p:sp>
      <p:pic>
        <p:nvPicPr>
          <p:cNvPr id="4" name="图片 3" descr="图表, 折线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83777"/>
            <a:ext cx="4286729" cy="3213822"/>
          </a:xfrm>
          <a:prstGeom prst="rect">
            <a:avLst/>
          </a:prstGeom>
        </p:spPr>
      </p:pic>
      <p:pic>
        <p:nvPicPr>
          <p:cNvPr id="5" name="图片 4" descr="图表, 折线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03" y="1827788"/>
            <a:ext cx="6048854" cy="4534912"/>
          </a:xfrm>
          <a:prstGeom prst="rect">
            <a:avLst/>
          </a:prstGeom>
        </p:spPr>
      </p:pic>
      <p:pic>
        <p:nvPicPr>
          <p:cNvPr id="6" name="图片 5" descr="图表, 折线图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3644178"/>
            <a:ext cx="4286729" cy="32138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4: Coding Habits</a:t>
            </a:r>
            <a:r>
              <a:rPr lang="en-US" altLang="zh-CN" sz="3600" dirty="0"/>
              <a:t>—Encapsulation, </a:t>
            </a:r>
            <a:r>
              <a:rPr lang="en-US" altLang="zh-CN" sz="3600" dirty="0" err="1">
                <a:latin typeface="Consolas" panose="020B0609020204030204" pitchFamily="49" charset="0"/>
              </a:rPr>
              <a:t>varargin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618" y="3738133"/>
            <a:ext cx="9896764" cy="28797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78" y="1885031"/>
            <a:ext cx="7106642" cy="282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 4: Coding Habits——Git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363" y="1520131"/>
            <a:ext cx="7335274" cy="4972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Bonus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Extension 1: </a:t>
            </a:r>
            <a:r>
              <a:rPr lang="en-US" altLang="zh-CN" dirty="0">
                <a:sym typeface="+mn-ea"/>
              </a:rPr>
              <a:t>Further Refinement of the Time-Doppler Spectrum</a:t>
            </a:r>
            <a:endParaRPr lang="en-US" altLang="zh-CN" dirty="0"/>
          </a:p>
          <a:p>
            <a:r>
              <a:rPr lang="en-US" altLang="zh-CN" dirty="0"/>
              <a:t>Extension 2: Optimization of Algorithm</a:t>
            </a:r>
            <a:endParaRPr lang="en-US" altLang="zh-CN" dirty="0"/>
          </a:p>
          <a:p>
            <a:r>
              <a:rPr lang="en-US" altLang="zh-CN" dirty="0"/>
              <a:t>Extension 3: v-t graph, x-t graph</a:t>
            </a:r>
            <a:endParaRPr lang="en-US" altLang="zh-CN" dirty="0"/>
          </a:p>
          <a:p>
            <a:r>
              <a:rPr lang="en-US" altLang="zh-CN" dirty="0"/>
              <a:t>Extension 4: Encapsulation, </a:t>
            </a:r>
            <a:r>
              <a:rPr lang="en-US" altLang="zh-CN" dirty="0" err="1"/>
              <a:t>varargin</a:t>
            </a:r>
            <a:r>
              <a:rPr lang="en-US" altLang="zh-CN" dirty="0"/>
              <a:t>, Git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Intro. 1: Time Domain Processing of Signal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altLang="zh-CN" dirty="0"/>
              <a:t>Digital Downconversion(DDC):</a:t>
            </a:r>
            <a:endParaRPr lang="fr-FR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Low-Pass Filter(LPF)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9213" y="2333655"/>
            <a:ext cx="2753574" cy="866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4229735"/>
            <a:ext cx="6282690" cy="574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0140" t="3206" r="9433"/>
          <a:stretch>
            <a:fillRect/>
          </a:stretch>
        </p:blipFill>
        <p:spPr>
          <a:xfrm>
            <a:off x="7270115" y="3326130"/>
            <a:ext cx="4555490" cy="30454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14805" y="2829560"/>
            <a:ext cx="89623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listening</a:t>
            </a:r>
            <a:endParaRPr lang="en-US" altLang="zh-CN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Intro. 2: Principles of Motion Detection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11" y="1978363"/>
            <a:ext cx="4959605" cy="326406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32" y="1791902"/>
            <a:ext cx="5822331" cy="11644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t="22736"/>
          <a:stretch>
            <a:fillRect/>
          </a:stretch>
        </p:blipFill>
        <p:spPr>
          <a:xfrm>
            <a:off x="5960745" y="3695700"/>
            <a:ext cx="5822315" cy="1083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35015" y="4872990"/>
            <a:ext cx="5948045" cy="3695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33135" y="335851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Cross-Correlation (Ambiguity Function)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Task 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10510" y="1911350"/>
            <a:ext cx="1533525" cy="914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Raw Data</a:t>
            </a:r>
            <a:endParaRPr lang="en-US" altLang="zh-CN" b="1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096000" y="1911350"/>
            <a:ext cx="1533525" cy="914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DDC</a:t>
            </a:r>
            <a:endParaRPr lang="en-US" altLang="zh-CN" b="1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9381490" y="1911350"/>
            <a:ext cx="1533525" cy="914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LPF</a:t>
            </a:r>
            <a:endParaRPr lang="en-US" altLang="zh-CN" b="1"/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 flipV="1">
            <a:off x="4344035" y="2367280"/>
            <a:ext cx="1742440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4"/>
            </p:custDataLst>
          </p:nvPr>
        </p:nvCxnSpPr>
        <p:spPr>
          <a:xfrm flipV="1">
            <a:off x="7629525" y="2368550"/>
            <a:ext cx="1742440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87295" y="3429000"/>
            <a:ext cx="2006600" cy="7810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233035" y="3375025"/>
            <a:ext cx="3258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Convert the signal 2110MHz-2135MHz to the frequency centered on 0Hz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829675" y="3429000"/>
            <a:ext cx="3524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b="1"/>
              <a:t>2110~2130MHz reserved</a:t>
            </a:r>
            <a:endParaRPr lang="en-US" altLang="zh-CN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b="1"/>
              <a:t>2130-2135MHz filtered out</a:t>
            </a:r>
            <a:endParaRPr lang="en-US" altLang="zh-CN" b="1"/>
          </a:p>
        </p:txBody>
      </p:sp>
      <p:sp>
        <p:nvSpPr>
          <p:cNvPr id="18" name="圆角矩形 17"/>
          <p:cNvSpPr/>
          <p:nvPr/>
        </p:nvSpPr>
        <p:spPr>
          <a:xfrm>
            <a:off x="415925" y="3375025"/>
            <a:ext cx="1400175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Data status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>
            <p:custDataLst>
              <p:tags r:id="rId7"/>
            </p:custDataLst>
          </p:nvPr>
        </p:nvSpPr>
        <p:spPr>
          <a:xfrm>
            <a:off x="370840" y="5034280"/>
            <a:ext cx="144526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Principle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92395" y="4937125"/>
            <a:ext cx="3299460" cy="5454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387975" y="5482590"/>
            <a:ext cx="1567815" cy="2641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085580" y="4937125"/>
            <a:ext cx="2675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Design a Butterworth filter with bandwidth = 9e6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Reference Signal data1"/>
          <p:cNvPicPr>
            <a:picLocks noChangeAspect="1"/>
          </p:cNvPicPr>
          <p:nvPr/>
        </p:nvPicPr>
        <p:blipFill>
          <a:blip r:embed="rId1"/>
          <a:srcRect l="6474" r="7614"/>
          <a:stretch>
            <a:fillRect/>
          </a:stretch>
        </p:blipFill>
        <p:spPr>
          <a:xfrm>
            <a:off x="2000885" y="2161540"/>
            <a:ext cx="4890770" cy="455422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/>
              <a:t>Task 1</a:t>
            </a:r>
            <a:endParaRPr lang="zh-CN" altLang="en-US" dirty="0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15595" y="2562860"/>
            <a:ext cx="1533525" cy="914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Raw Data</a:t>
            </a:r>
            <a:endParaRPr lang="en-US" altLang="zh-CN" b="1"/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315595" y="3981450"/>
            <a:ext cx="1533525" cy="914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After DDC</a:t>
            </a:r>
            <a:endParaRPr lang="en-US" altLang="zh-CN" b="1"/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315595" y="5400040"/>
            <a:ext cx="1533525" cy="914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After LPF</a:t>
            </a:r>
            <a:endParaRPr lang="en-US" altLang="zh-CN" b="1"/>
          </a:p>
        </p:txBody>
      </p:sp>
      <p:pic>
        <p:nvPicPr>
          <p:cNvPr id="9" name="图片 8" descr="Surveillance Signal data1"/>
          <p:cNvPicPr>
            <a:picLocks noChangeAspect="1"/>
          </p:cNvPicPr>
          <p:nvPr/>
        </p:nvPicPr>
        <p:blipFill>
          <a:blip r:embed="rId6"/>
          <a:srcRect l="6812" r="7685"/>
          <a:stretch>
            <a:fillRect/>
          </a:stretch>
        </p:blipFill>
        <p:spPr>
          <a:xfrm>
            <a:off x="7116445" y="2165350"/>
            <a:ext cx="4864100" cy="455041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2698115" y="1684020"/>
            <a:ext cx="3795395" cy="477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Reference Signal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>
          <a:xfrm>
            <a:off x="7722235" y="1684020"/>
            <a:ext cx="3795395" cy="477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Surveillance Signal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>
            <p:custDataLst>
              <p:tags r:id="rId8"/>
            </p:custDataLst>
          </p:nvPr>
        </p:nvSpPr>
        <p:spPr>
          <a:xfrm>
            <a:off x="5284470" y="633730"/>
            <a:ext cx="3795395" cy="477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data_1.mat (0.01s) as an example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" name="右大括号 2"/>
          <p:cNvSpPr/>
          <p:nvPr/>
        </p:nvSpPr>
        <p:spPr>
          <a:xfrm rot="16200000">
            <a:off x="6941185" y="-1096645"/>
            <a:ext cx="482600" cy="5071110"/>
          </a:xfrm>
          <a:prstGeom prst="rightBrace">
            <a:avLst>
              <a:gd name="adj1" fmla="val 8333"/>
              <a:gd name="adj2" fmla="val 49649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Task 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8670" y="2372995"/>
            <a:ext cx="4673600" cy="82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9140" y="3881120"/>
            <a:ext cx="5086350" cy="85725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2942590" y="3329940"/>
            <a:ext cx="464820" cy="52895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50670" y="6038850"/>
            <a:ext cx="3333750" cy="819150"/>
          </a:xfrm>
          <a:prstGeom prst="rect">
            <a:avLst/>
          </a:prstGeom>
        </p:spPr>
      </p:pic>
      <p:sp>
        <p:nvSpPr>
          <p:cNvPr id="11" name="下箭头 10"/>
          <p:cNvSpPr/>
          <p:nvPr>
            <p:custDataLst>
              <p:tags r:id="rId8"/>
            </p:custDataLst>
          </p:nvPr>
        </p:nvSpPr>
        <p:spPr>
          <a:xfrm>
            <a:off x="2942590" y="4911090"/>
            <a:ext cx="464820" cy="52895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>
            <a:off x="6303010" y="2552700"/>
            <a:ext cx="4244340" cy="1480820"/>
          </a:xfrm>
          <a:prstGeom prst="roundRect">
            <a:avLst>
              <a:gd name="adj" fmla="val 161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τ can only be a multiple of Ts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</a:rPr>
              <a:t>Nτ = 0:1:6 ←→ Range(m) = 0:12:72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6303010" y="4643755"/>
            <a:ext cx="4582795" cy="1445260"/>
          </a:xfrm>
          <a:prstGeom prst="roundRect">
            <a:avLst>
              <a:gd name="adj" fmla="val 161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fD could be both negative and positive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</a:rPr>
              <a:t>fD(Hz) = -40:2:40</a:t>
            </a:r>
            <a:endParaRPr lang="en-US" altLang="zh-CN" b="1">
              <a:solidFill>
                <a:schemeClr val="tx1"/>
              </a:solidFill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114300" imgH="215900" progId="Equation.KSEE3">
                  <p:embed/>
                </p:oleObj>
              </mc:Choice>
              <mc:Fallback>
                <p:oleObj name="" r:id="rId11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肘形连接符 15"/>
          <p:cNvCxnSpPr>
            <a:endCxn id="13" idx="1"/>
          </p:cNvCxnSpPr>
          <p:nvPr/>
        </p:nvCxnSpPr>
        <p:spPr>
          <a:xfrm flipV="1">
            <a:off x="4502785" y="3293110"/>
            <a:ext cx="1800225" cy="931545"/>
          </a:xfrm>
          <a:prstGeom prst="bentConnector3">
            <a:avLst>
              <a:gd name="adj1" fmla="val 3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4" idx="1"/>
          </p:cNvCxnSpPr>
          <p:nvPr/>
        </p:nvCxnSpPr>
        <p:spPr>
          <a:xfrm>
            <a:off x="5281295" y="4437380"/>
            <a:ext cx="1021715" cy="929005"/>
          </a:xfrm>
          <a:prstGeom prst="bentConnector3">
            <a:avLst>
              <a:gd name="adj1" fmla="val 6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>
            <p:custDataLst>
              <p:tags r:id="rId13"/>
            </p:custDataLst>
          </p:nvPr>
        </p:nvSpPr>
        <p:spPr>
          <a:xfrm>
            <a:off x="2942590" y="1864995"/>
            <a:ext cx="464820" cy="52895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431290" y="5631180"/>
            <a:ext cx="3572510" cy="4540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60805" y="1420495"/>
            <a:ext cx="3713480" cy="349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Task 2</a:t>
            </a:r>
            <a:endParaRPr lang="zh-CN" altLang="en-US" dirty="0"/>
          </a:p>
        </p:txBody>
      </p:sp>
      <p:pic>
        <p:nvPicPr>
          <p:cNvPr id="5" name="图片 4" descr="Range-Doppler Spectrum dat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31140"/>
            <a:ext cx="3752215" cy="2813050"/>
          </a:xfrm>
          <a:prstGeom prst="rect">
            <a:avLst/>
          </a:prstGeom>
        </p:spPr>
      </p:pic>
      <p:pic>
        <p:nvPicPr>
          <p:cNvPr id="6" name="图片 5" descr="Range-Doppler Spectrum data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140" y="231140"/>
            <a:ext cx="3716020" cy="2787015"/>
          </a:xfrm>
          <a:prstGeom prst="rect">
            <a:avLst/>
          </a:prstGeom>
        </p:spPr>
      </p:pic>
      <p:pic>
        <p:nvPicPr>
          <p:cNvPr id="7" name="图片 6" descr="Range-Doppler Spectrum data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165" y="3382645"/>
            <a:ext cx="3750310" cy="2812415"/>
          </a:xfrm>
          <a:prstGeom prst="rect">
            <a:avLst/>
          </a:prstGeom>
        </p:spPr>
      </p:pic>
      <p:pic>
        <p:nvPicPr>
          <p:cNvPr id="8" name="图片 7" descr="Range-Doppler Spectrum data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140" y="3429635"/>
            <a:ext cx="3624580" cy="271843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922655" y="2037080"/>
            <a:ext cx="2851785" cy="191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342900" indent="-342900" algn="ctr" fontAlgn="auto">
              <a:lnSpc>
                <a:spcPct val="150000"/>
              </a:lnSpc>
              <a:buFont typeface="+mj-ea"/>
              <a:buAutoNum type="circleNumDbPlain"/>
            </a:pPr>
            <a:endParaRPr lang="en-US" altLang="zh-CN" b="1">
              <a:solidFill>
                <a:schemeClr val="tx1"/>
              </a:solidFill>
            </a:endParaRPr>
          </a:p>
          <a:p>
            <a:pPr indent="0" algn="ctr" fontAlgn="auto">
              <a:lnSpc>
                <a:spcPct val="150000"/>
              </a:lnSpc>
              <a:buFont typeface="+mj-ea"/>
              <a:buNone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ctr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>
                <a:solidFill>
                  <a:schemeClr val="tx1"/>
                </a:solidFill>
              </a:rPr>
              <a:t>Δf = f' - f</a:t>
            </a:r>
            <a:endParaRPr lang="en-US" altLang="zh-CN" b="1">
              <a:solidFill>
                <a:schemeClr val="tx1"/>
              </a:solidFill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Closer: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Δf &gt;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Farther: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Δf &lt;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pPr marL="285750" lvl="0" indent="-285750" algn="ctr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>
                <a:solidFill>
                  <a:schemeClr val="tx1"/>
                </a:solidFill>
                <a:sym typeface="+mn-ea"/>
              </a:rPr>
              <a:t>Range = s-r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pPr marL="342900" lvl="0" indent="-342900" algn="ctr" fontAlgn="auto">
              <a:lnSpc>
                <a:spcPct val="150000"/>
              </a:lnSpc>
              <a:buAutoNum type="circleNumDbPlain"/>
            </a:pP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pPr algn="ctr" fontAlgn="auto">
              <a:lnSpc>
                <a:spcPct val="150000"/>
              </a:lnSpc>
            </a:pP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8798" y="414655"/>
            <a:ext cx="173291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Closer</a:t>
            </a:r>
            <a:endParaRPr lang="en-US" altLang="zh-CN" sz="2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≈ 12m</a:t>
            </a:r>
            <a:endParaRPr lang="en-US" altLang="zh-CN" sz="2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9384983" y="3621405"/>
            <a:ext cx="159194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Farther</a:t>
            </a:r>
            <a:endParaRPr lang="en-US" altLang="zh-CN" sz="2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≈ 0m</a:t>
            </a:r>
            <a:endParaRPr lang="en-US" altLang="zh-CN" sz="2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759768" y="3621405"/>
            <a:ext cx="159194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Farther</a:t>
            </a:r>
            <a:endParaRPr lang="en-US" altLang="zh-CN" sz="2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≈ 0m</a:t>
            </a:r>
            <a:endParaRPr lang="en-US" altLang="zh-CN" sz="2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9314498" y="414655"/>
            <a:ext cx="173291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Closer</a:t>
            </a:r>
            <a:endParaRPr lang="en-US" altLang="zh-CN" sz="2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≈ 12m</a:t>
            </a:r>
            <a:endParaRPr lang="en-US" altLang="zh-CN" sz="2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22655" y="4089400"/>
            <a:ext cx="2966720" cy="196659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08288" y="5111115"/>
            <a:ext cx="33591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1335088" y="4749800"/>
            <a:ext cx="31432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altLang="zh-CN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圆角矩形 25"/>
          <p:cNvSpPr/>
          <p:nvPr/>
        </p:nvSpPr>
        <p:spPr>
          <a:xfrm>
            <a:off x="5546725" y="101600"/>
            <a:ext cx="6450965" cy="6547485"/>
          </a:xfrm>
          <a:prstGeom prst="roundRect">
            <a:avLst>
              <a:gd name="adj" fmla="val 6516"/>
            </a:avLst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Task 3</a:t>
            </a:r>
            <a:endParaRPr lang="zh-CN" altLang="en-US" dirty="0"/>
          </a:p>
        </p:txBody>
      </p:sp>
      <p:pic>
        <p:nvPicPr>
          <p:cNvPr id="5" name="图片 4" descr="未命名绘图.drawio"/>
          <p:cNvPicPr>
            <a:picLocks noChangeAspect="1"/>
          </p:cNvPicPr>
          <p:nvPr/>
        </p:nvPicPr>
        <p:blipFill>
          <a:blip r:embed="rId2"/>
          <a:srcRect t="49260"/>
          <a:stretch>
            <a:fillRect/>
          </a:stretch>
        </p:blipFill>
        <p:spPr>
          <a:xfrm>
            <a:off x="838200" y="1242060"/>
            <a:ext cx="4344670" cy="1446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5395" y="1384300"/>
            <a:ext cx="42068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Method of signal segmentation (EX</a:t>
            </a:r>
            <a:r>
              <a:rPr lang="en-US" altLang="zh-CN" sz="1400"/>
              <a:t>.</a:t>
            </a:r>
            <a:r>
              <a:rPr lang="zh-CN" altLang="en-US" sz="1400"/>
              <a:t> 0.1s)</a:t>
            </a:r>
            <a:endParaRPr lang="zh-CN" altLang="en-US" sz="1400"/>
          </a:p>
        </p:txBody>
      </p:sp>
      <p:pic>
        <p:nvPicPr>
          <p:cNvPr id="8" name="图片 7" descr="Time-Doppler Spectrum"/>
          <p:cNvPicPr>
            <a:picLocks noChangeAspect="1"/>
          </p:cNvPicPr>
          <p:nvPr/>
        </p:nvPicPr>
        <p:blipFill>
          <a:blip r:embed="rId3"/>
          <a:srcRect l="2488" r="6645"/>
          <a:stretch>
            <a:fillRect/>
          </a:stretch>
        </p:blipFill>
        <p:spPr>
          <a:xfrm>
            <a:off x="760095" y="3066415"/>
            <a:ext cx="4500245" cy="371348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5400000">
            <a:off x="2825750" y="2795270"/>
            <a:ext cx="368300" cy="34798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38490" y="655955"/>
            <a:ext cx="2974340" cy="14998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35980" y="808355"/>
            <a:ext cx="2214245" cy="15563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t="11323"/>
          <a:stretch>
            <a:fillRect/>
          </a:stretch>
        </p:blipFill>
        <p:spPr>
          <a:xfrm>
            <a:off x="5864225" y="2364740"/>
            <a:ext cx="5262880" cy="10642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t="23131"/>
          <a:stretch>
            <a:fillRect/>
          </a:stretch>
        </p:blipFill>
        <p:spPr>
          <a:xfrm>
            <a:off x="5935980" y="3429000"/>
            <a:ext cx="2552065" cy="7264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651875" y="3819525"/>
            <a:ext cx="3152140" cy="2644775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14"/>
            </p:custDataLst>
          </p:nvPr>
        </p:nvSpPr>
        <p:spPr>
          <a:xfrm>
            <a:off x="9407526" y="4003675"/>
            <a:ext cx="811530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</a:t>
            </a:r>
            <a:endParaRPr lang="en-US" altLang="zh-CN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>
            <p:custDataLst>
              <p:tags r:id="rId15"/>
            </p:custDataLst>
          </p:nvPr>
        </p:nvSpPr>
        <p:spPr>
          <a:xfrm>
            <a:off x="8651559" y="5810250"/>
            <a:ext cx="101790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Reviewer</a:t>
            </a:r>
            <a:endParaRPr lang="en-US" altLang="zh-CN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10936924" y="5473065"/>
            <a:ext cx="78041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0972165" y="5547995"/>
            <a:ext cx="109855" cy="601345"/>
          </a:xfrm>
          <a:custGeom>
            <a:avLst/>
            <a:gdLst>
              <a:gd name="connisteX0" fmla="*/ 109996 w 109996"/>
              <a:gd name="connsiteY0" fmla="*/ 0 h 601264"/>
              <a:gd name="connisteX1" fmla="*/ 45226 w 109996"/>
              <a:gd name="connsiteY1" fmla="*/ 123190 h 601264"/>
              <a:gd name="connisteX2" fmla="*/ 16016 w 109996"/>
              <a:gd name="connsiteY2" fmla="*/ 224155 h 601264"/>
              <a:gd name="connisteX3" fmla="*/ 1411 w 109996"/>
              <a:gd name="connsiteY3" fmla="*/ 354330 h 601264"/>
              <a:gd name="connisteX4" fmla="*/ 1411 w 109996"/>
              <a:gd name="connsiteY4" fmla="*/ 484505 h 601264"/>
              <a:gd name="connisteX5" fmla="*/ 1411 w 109996"/>
              <a:gd name="connsiteY5" fmla="*/ 593090 h 601264"/>
              <a:gd name="connisteX6" fmla="*/ 9031 w 109996"/>
              <a:gd name="connsiteY6" fmla="*/ 586105 h 6012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09996" h="601264">
                <a:moveTo>
                  <a:pt x="109996" y="0"/>
                </a:moveTo>
                <a:cubicBezTo>
                  <a:pt x="97931" y="22860"/>
                  <a:pt x="64276" y="78105"/>
                  <a:pt x="45226" y="123190"/>
                </a:cubicBezTo>
                <a:cubicBezTo>
                  <a:pt x="26176" y="168275"/>
                  <a:pt x="24906" y="177800"/>
                  <a:pt x="16016" y="224155"/>
                </a:cubicBezTo>
                <a:cubicBezTo>
                  <a:pt x="7126" y="270510"/>
                  <a:pt x="4586" y="302260"/>
                  <a:pt x="1411" y="354330"/>
                </a:cubicBezTo>
                <a:cubicBezTo>
                  <a:pt x="-1764" y="406400"/>
                  <a:pt x="1411" y="436880"/>
                  <a:pt x="1411" y="484505"/>
                </a:cubicBezTo>
                <a:cubicBezTo>
                  <a:pt x="1411" y="532130"/>
                  <a:pt x="141" y="572770"/>
                  <a:pt x="1411" y="593090"/>
                </a:cubicBezTo>
                <a:cubicBezTo>
                  <a:pt x="2681" y="613410"/>
                  <a:pt x="7761" y="589915"/>
                  <a:pt x="9031" y="58610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299200" y="4339590"/>
            <a:ext cx="1729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β ≈ 90</a:t>
            </a:r>
            <a:r>
              <a:rPr lang="zh-CN" altLang="en-US">
                <a:solidFill>
                  <a:srgbClr val="FF0000"/>
                </a:solidFill>
              </a:rPr>
              <a:t>°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θ ≈ 0</a:t>
            </a:r>
            <a:r>
              <a:rPr lang="zh-CN" altLang="en-US">
                <a:solidFill>
                  <a:srgbClr val="FF0000"/>
                </a:solidFill>
              </a:rPr>
              <a:t>°</a:t>
            </a:r>
            <a:r>
              <a:rPr lang="en-US" altLang="zh-CN">
                <a:solidFill>
                  <a:srgbClr val="FF0000"/>
                </a:solidFill>
              </a:rPr>
              <a:t> or 180</a:t>
            </a:r>
            <a:r>
              <a:rPr lang="zh-CN" altLang="en-US">
                <a:solidFill>
                  <a:srgbClr val="FF0000"/>
                </a:solidFill>
              </a:rPr>
              <a:t>°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068695" y="5071745"/>
            <a:ext cx="1959610" cy="97218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0592435" y="5473065"/>
            <a:ext cx="410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β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23890" y="164465"/>
            <a:ext cx="6468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The relationship between velocity and Doppler </a:t>
            </a:r>
            <a:r>
              <a:rPr lang="en-US" altLang="zh-CN" b="1"/>
              <a:t>frequency</a:t>
            </a:r>
            <a:endParaRPr lang="en-US" altLang="zh-CN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Task 3</a:t>
            </a:r>
            <a:endParaRPr lang="zh-CN" altLang="en-US" dirty="0"/>
          </a:p>
        </p:txBody>
      </p:sp>
      <p:pic>
        <p:nvPicPr>
          <p:cNvPr id="8" name="图片 7" descr="Time-Doppler Spectrum"/>
          <p:cNvPicPr>
            <a:picLocks noChangeAspect="1"/>
          </p:cNvPicPr>
          <p:nvPr/>
        </p:nvPicPr>
        <p:blipFill>
          <a:blip r:embed="rId2"/>
          <a:srcRect l="2488" r="6645"/>
          <a:stretch>
            <a:fillRect/>
          </a:stretch>
        </p:blipFill>
        <p:spPr>
          <a:xfrm>
            <a:off x="6275070" y="1308735"/>
            <a:ext cx="5888990" cy="48952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228" r="5009"/>
          <a:stretch>
            <a:fillRect/>
          </a:stretch>
        </p:blipFill>
        <p:spPr>
          <a:xfrm>
            <a:off x="173355" y="1791335"/>
            <a:ext cx="6003925" cy="3862070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>
            <a:off x="8098790" y="1691005"/>
            <a:ext cx="2365375" cy="3962400"/>
          </a:xfrm>
          <a:custGeom>
            <a:avLst/>
            <a:gdLst>
              <a:gd name="connisteX0" fmla="*/ 935401 w 2458487"/>
              <a:gd name="connsiteY0" fmla="*/ 0 h 3962246"/>
              <a:gd name="connisteX1" fmla="*/ 617266 w 2458487"/>
              <a:gd name="connsiteY1" fmla="*/ 158750 h 3962246"/>
              <a:gd name="connisteX2" fmla="*/ 146731 w 2458487"/>
              <a:gd name="connsiteY2" fmla="*/ 448310 h 3962246"/>
              <a:gd name="connisteX3" fmla="*/ 9571 w 2458487"/>
              <a:gd name="connsiteY3" fmla="*/ 976630 h 3962246"/>
              <a:gd name="connisteX4" fmla="*/ 306116 w 2458487"/>
              <a:gd name="connsiteY4" fmla="*/ 1815465 h 3962246"/>
              <a:gd name="connisteX5" fmla="*/ 1470706 w 2458487"/>
              <a:gd name="connsiteY5" fmla="*/ 2249805 h 3962246"/>
              <a:gd name="connisteX6" fmla="*/ 2027601 w 2458487"/>
              <a:gd name="connsiteY6" fmla="*/ 2430145 h 3962246"/>
              <a:gd name="connisteX7" fmla="*/ 2251756 w 2458487"/>
              <a:gd name="connsiteY7" fmla="*/ 2589530 h 3962246"/>
              <a:gd name="connisteX8" fmla="*/ 2382566 w 2458487"/>
              <a:gd name="connsiteY8" fmla="*/ 2835275 h 3962246"/>
              <a:gd name="connisteX9" fmla="*/ 2454321 w 2458487"/>
              <a:gd name="connsiteY9" fmla="*/ 3067050 h 3962246"/>
              <a:gd name="connisteX10" fmla="*/ 2287951 w 2458487"/>
              <a:gd name="connsiteY10" fmla="*/ 3406775 h 3962246"/>
              <a:gd name="connisteX11" fmla="*/ 1919016 w 2458487"/>
              <a:gd name="connsiteY11" fmla="*/ 3703955 h 3962246"/>
              <a:gd name="connisteX12" fmla="*/ 1608501 w 2458487"/>
              <a:gd name="connsiteY12" fmla="*/ 3877310 h 3962246"/>
              <a:gd name="connisteX13" fmla="*/ 1282746 w 2458487"/>
              <a:gd name="connsiteY13" fmla="*/ 3956685 h 3962246"/>
              <a:gd name="connisteX14" fmla="*/ 1275761 w 2458487"/>
              <a:gd name="connsiteY14" fmla="*/ 3949700 h 396224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2458487" h="3962247">
                <a:moveTo>
                  <a:pt x="935401" y="0"/>
                </a:moveTo>
                <a:cubicBezTo>
                  <a:pt x="881426" y="26035"/>
                  <a:pt x="774746" y="69215"/>
                  <a:pt x="617266" y="158750"/>
                </a:cubicBezTo>
                <a:cubicBezTo>
                  <a:pt x="459786" y="248285"/>
                  <a:pt x="268016" y="284480"/>
                  <a:pt x="146731" y="448310"/>
                </a:cubicBezTo>
                <a:cubicBezTo>
                  <a:pt x="25446" y="612140"/>
                  <a:pt x="-22179" y="702945"/>
                  <a:pt x="9571" y="976630"/>
                </a:cubicBezTo>
                <a:cubicBezTo>
                  <a:pt x="41321" y="1250315"/>
                  <a:pt x="14016" y="1560830"/>
                  <a:pt x="306116" y="1815465"/>
                </a:cubicBezTo>
                <a:cubicBezTo>
                  <a:pt x="598216" y="2070100"/>
                  <a:pt x="1126536" y="2126615"/>
                  <a:pt x="1470706" y="2249805"/>
                </a:cubicBezTo>
                <a:cubicBezTo>
                  <a:pt x="1814876" y="2372995"/>
                  <a:pt x="1871391" y="2362200"/>
                  <a:pt x="2027601" y="2430145"/>
                </a:cubicBezTo>
                <a:cubicBezTo>
                  <a:pt x="2183811" y="2498090"/>
                  <a:pt x="2180636" y="2508250"/>
                  <a:pt x="2251756" y="2589530"/>
                </a:cubicBezTo>
                <a:cubicBezTo>
                  <a:pt x="2322876" y="2670810"/>
                  <a:pt x="2341926" y="2740025"/>
                  <a:pt x="2382566" y="2835275"/>
                </a:cubicBezTo>
                <a:cubicBezTo>
                  <a:pt x="2423206" y="2930525"/>
                  <a:pt x="2473371" y="2952750"/>
                  <a:pt x="2454321" y="3067050"/>
                </a:cubicBezTo>
                <a:cubicBezTo>
                  <a:pt x="2435271" y="3181350"/>
                  <a:pt x="2395266" y="3279140"/>
                  <a:pt x="2287951" y="3406775"/>
                </a:cubicBezTo>
                <a:cubicBezTo>
                  <a:pt x="2180636" y="3534410"/>
                  <a:pt x="2054906" y="3609975"/>
                  <a:pt x="1919016" y="3703955"/>
                </a:cubicBezTo>
                <a:cubicBezTo>
                  <a:pt x="1783126" y="3797935"/>
                  <a:pt x="1735501" y="3826510"/>
                  <a:pt x="1608501" y="3877310"/>
                </a:cubicBezTo>
                <a:cubicBezTo>
                  <a:pt x="1481501" y="3928110"/>
                  <a:pt x="1349421" y="3942080"/>
                  <a:pt x="1282746" y="3956685"/>
                </a:cubicBezTo>
                <a:cubicBezTo>
                  <a:pt x="1216071" y="3971290"/>
                  <a:pt x="1270681" y="3952875"/>
                  <a:pt x="1275761" y="3949700"/>
                </a:cubicBezTo>
              </a:path>
            </a:pathLst>
          </a:cu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commondata" val="eyJoZGlkIjoiY2JhMWFhN2Q1MGM0NGYzNGQzZDI2Nzc3ZmY2MmI5YWE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WPS 演示</Application>
  <PresentationFormat>宽屏</PresentationFormat>
  <Paragraphs>161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Wingdings</vt:lpstr>
      <vt:lpstr>等线 Light</vt:lpstr>
      <vt:lpstr>等线</vt:lpstr>
      <vt:lpstr>微软雅黑</vt:lpstr>
      <vt:lpstr>Arial Unicode MS</vt:lpstr>
      <vt:lpstr>Calibri</vt:lpstr>
      <vt:lpstr>Consolas</vt:lpstr>
      <vt:lpstr>Office 主题​​</vt:lpstr>
      <vt:lpstr>Equation.KSEE3</vt:lpstr>
      <vt:lpstr>Project 2: Motion Detection via Communication Signals</vt:lpstr>
      <vt:lpstr>Intro. 1: Time Domain Processing of Signal </vt:lpstr>
      <vt:lpstr>Intro. 2: Principles of Motion Detection</vt:lpstr>
      <vt:lpstr>Task 1</vt:lpstr>
      <vt:lpstr>Task 1</vt:lpstr>
      <vt:lpstr>Task 2</vt:lpstr>
      <vt:lpstr>Task 2</vt:lpstr>
      <vt:lpstr>Task 3</vt:lpstr>
      <vt:lpstr>Task 3</vt:lpstr>
      <vt:lpstr>Ext. 1:  Further Refinement of the Time-Doppler Spectrum on the Scale.</vt:lpstr>
      <vt:lpstr>Ext. 2: Optimization of Algorithm</vt:lpstr>
      <vt:lpstr>Ext. 2: Optimization of Algorithm</vt:lpstr>
      <vt:lpstr>Ext. 2: Optimization of Algorithm</vt:lpstr>
      <vt:lpstr>Ext. 2: Optimization of Algorithm</vt:lpstr>
      <vt:lpstr>Ext. 3: Recover the Object’s Movement</vt:lpstr>
      <vt:lpstr>Ext. 3: Recover the Object’s Movement</vt:lpstr>
      <vt:lpstr>Ext. 4: Coding Habits—Encapsulation, varargin</vt:lpstr>
      <vt:lpstr>Ext 4: Coding Habits——Git</vt:lpstr>
      <vt:lpstr>Bonus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Motion Detection via Communication Signals</dc:title>
  <dc:creator>怡程 张</dc:creator>
  <cp:lastModifiedBy>WPS_1660484358</cp:lastModifiedBy>
  <cp:revision>25</cp:revision>
  <dcterms:created xsi:type="dcterms:W3CDTF">2024-01-03T05:53:00Z</dcterms:created>
  <dcterms:modified xsi:type="dcterms:W3CDTF">2024-01-04T01:59:12Z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764D722E77CA4E49A77AA33FAD812DF6_13</vt:lpwstr>
  </property>
  <property fmtid="{D5CDD505-2E9C-101B-9397-08002B2CF9AE}" pid="3" name="KSOProductBuildVer">
    <vt:lpwstr>2052-12.1.0.15946</vt:lpwstr>
  </property>
</Properties>
</file>