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534E1B-F6B7-4081-BD06-EB2CF5A64A67}">
          <p14:sldIdLst>
            <p14:sldId id="256"/>
            <p14:sldId id="257"/>
            <p14:sldId id="258"/>
            <p14:sldId id="259"/>
            <p14:sldId id="260"/>
            <p14:sldId id="261"/>
            <p14:sldId id="262"/>
            <p14:sldId id="263"/>
            <p14:sldId id="264"/>
            <p14:sldId id="265"/>
            <p14:sldId id="266"/>
            <p14:sldId id="270"/>
            <p14:sldId id="267"/>
            <p14:sldId id="268"/>
            <p14:sldId id="269"/>
            <p14:sldId id="271"/>
            <p14:sldId id="272"/>
            <p14:sldId id="273"/>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02B71-D37B-4A13-AB46-5573116FC687}"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1AB2B-87A6-4699-83C8-8216704D5F11}" type="slidenum">
              <a:rPr lang="en-IN" smtClean="0"/>
              <a:t>‹#›</a:t>
            </a:fld>
            <a:endParaRPr lang="en-IN"/>
          </a:p>
        </p:txBody>
      </p:sp>
    </p:spTree>
    <p:extLst>
      <p:ext uri="{BB962C8B-B14F-4D97-AF65-F5344CB8AC3E}">
        <p14:creationId xmlns:p14="http://schemas.microsoft.com/office/powerpoint/2010/main" val="224484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22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BBB9C74-EB1D-4C2C-B835-80B524B820F2}"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69608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304825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5780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154143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040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2335402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2968404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9795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260737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9C74-EB1D-4C2C-B835-80B524B820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395523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B9C74-EB1D-4C2C-B835-80B524B820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106907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B9C74-EB1D-4C2C-B835-80B524B820F2}" type="datetimeFigureOut">
              <a:rPr lang="en-IN" smtClean="0"/>
              <a:t>24-05-2023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297457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B9C74-EB1D-4C2C-B835-80B524B820F2}"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146926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B9C74-EB1D-4C2C-B835-80B524B820F2}" type="datetimeFigureOut">
              <a:rPr lang="en-IN" smtClean="0"/>
              <a:t>24-05-2023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108562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B9C74-EB1D-4C2C-B835-80B524B820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377570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B9C74-EB1D-4C2C-B835-80B524B820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02575-C4ED-4356-8AED-EF3643911F71}" type="slidenum">
              <a:rPr lang="en-IN" smtClean="0"/>
              <a:t>‹#›</a:t>
            </a:fld>
            <a:endParaRPr lang="en-IN"/>
          </a:p>
        </p:txBody>
      </p:sp>
    </p:spTree>
    <p:extLst>
      <p:ext uri="{BB962C8B-B14F-4D97-AF65-F5344CB8AC3E}">
        <p14:creationId xmlns:p14="http://schemas.microsoft.com/office/powerpoint/2010/main" val="107175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BBB9C74-EB1D-4C2C-B835-80B524B820F2}" type="datetimeFigureOut">
              <a:rPr lang="en-IN" smtClean="0"/>
              <a:t>24-05-2023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D02575-C4ED-4356-8AED-EF3643911F71}" type="slidenum">
              <a:rPr lang="en-IN" smtClean="0"/>
              <a:t>‹#›</a:t>
            </a:fld>
            <a:endParaRPr lang="en-IN"/>
          </a:p>
        </p:txBody>
      </p:sp>
    </p:spTree>
    <p:extLst>
      <p:ext uri="{BB962C8B-B14F-4D97-AF65-F5344CB8AC3E}">
        <p14:creationId xmlns:p14="http://schemas.microsoft.com/office/powerpoint/2010/main" val="33175912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8A3AB1-7DD6-E757-09AB-D26F7243A089}"/>
              </a:ext>
            </a:extLst>
          </p:cNvPr>
          <p:cNvSpPr/>
          <p:nvPr/>
        </p:nvSpPr>
        <p:spPr>
          <a:xfrm>
            <a:off x="976191" y="1807027"/>
            <a:ext cx="10463139" cy="1754326"/>
          </a:xfrm>
          <a:prstGeom prst="rect">
            <a:avLst/>
          </a:prstGeom>
          <a:noFill/>
        </p:spPr>
        <p:txBody>
          <a:bodyPr wrap="square" lIns="91440" tIns="45720" rIns="91440" bIns="45720">
            <a:spAutoFit/>
          </a:bodyPr>
          <a:lstStyle/>
          <a:p>
            <a:pPr algn="ctr"/>
            <a:r>
              <a:rPr kumimoji="0" lang="en-US" altLang="en-US" sz="5400" b="1" i="1" u="none" strike="noStrike" cap="none" spc="0"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Calibri" panose="020F0502020204030204" pitchFamily="34" charset="0"/>
                <a:cs typeface="Arial" panose="020B0604020202020204" pitchFamily="34" charset="0"/>
              </a:rPr>
              <a:t>ENDECRYPTO</a:t>
            </a:r>
            <a:r>
              <a:rPr kumimoji="0" lang="en-US" altLang="en-US" sz="5400" b="1" i="0" u="none" strike="noStrike" cap="none" spc="0"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Calibri" panose="020F0502020204030204" pitchFamily="34" charset="0"/>
                <a:cs typeface="Arial" panose="020B0604020202020204" pitchFamily="34" charset="0"/>
              </a:rPr>
              <a:t> - AN </a:t>
            </a:r>
            <a:r>
              <a:rPr kumimoji="0" lang="en-US" altLang="en-US" sz="5400" b="1" i="1" u="none" strike="noStrike" cap="none" spc="0"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Calibri" panose="020F0502020204030204" pitchFamily="34" charset="0"/>
                <a:cs typeface="Arial" panose="020B0604020202020204" pitchFamily="34" charset="0"/>
              </a:rPr>
              <a:t>ALL</a:t>
            </a:r>
            <a:r>
              <a:rPr kumimoji="0" lang="en-US" altLang="en-US" sz="5400" b="1" i="0" u="none" strike="noStrike" cap="none" spc="0"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Calibri" panose="020F0502020204030204" pitchFamily="34" charset="0"/>
                <a:cs typeface="Arial" panose="020B0604020202020204" pitchFamily="34" charset="0"/>
              </a:rPr>
              <a:t> IN </a:t>
            </a:r>
            <a:r>
              <a:rPr kumimoji="0" lang="en-US" altLang="en-US" sz="5400" b="1" i="1" u="none" strike="noStrike" cap="none" spc="0"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Calibri" panose="020F0502020204030204" pitchFamily="34" charset="0"/>
                <a:cs typeface="Arial" panose="020B0604020202020204" pitchFamily="34" charset="0"/>
              </a:rPr>
              <a:t>1 </a:t>
            </a:r>
            <a:r>
              <a:rPr kumimoji="0" lang="en-US" altLang="en-US" sz="5400" b="1" i="0" u="none" strike="noStrike" cap="none" spc="0"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Calibri" panose="020F0502020204030204" pitchFamily="34" charset="0"/>
                <a:cs typeface="Arial" panose="020B0604020202020204" pitchFamily="34" charset="0"/>
              </a:rPr>
              <a:t>ENCRYPTION SOFTWARE</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468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0C08-897A-5CE9-7C14-719DDF49B4B4}"/>
              </a:ext>
            </a:extLst>
          </p:cNvPr>
          <p:cNvSpPr>
            <a:spLocks noGrp="1"/>
          </p:cNvSpPr>
          <p:nvPr>
            <p:ph type="title"/>
          </p:nvPr>
        </p:nvSpPr>
        <p:spPr>
          <a:xfrm>
            <a:off x="684213" y="685800"/>
            <a:ext cx="10400554" cy="508518"/>
          </a:xfrm>
        </p:spPr>
        <p:txBody>
          <a:bodyPr>
            <a:normAutofit fontScale="90000"/>
          </a:bodyPr>
          <a:lstStyle/>
          <a:p>
            <a:pPr algn="ct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WEAKNESS AND LIMITATIONS OF THE SOFTWARE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B727A0F-DC46-195A-05FE-9C9DBFCA7FC7}"/>
              </a:ext>
            </a:extLst>
          </p:cNvPr>
          <p:cNvSpPr>
            <a:spLocks noGrp="1"/>
          </p:cNvSpPr>
          <p:nvPr>
            <p:ph type="body" idx="1"/>
          </p:nvPr>
        </p:nvSpPr>
        <p:spPr>
          <a:xfrm>
            <a:off x="684212" y="989045"/>
            <a:ext cx="11119012" cy="5005355"/>
          </a:xfrm>
        </p:spPr>
        <p:txBody>
          <a:bodyPr>
            <a:normAutofit/>
          </a:bodyPr>
          <a:lstStyle/>
          <a:p>
            <a:r>
              <a:rPr lang="en-GB" dirty="0">
                <a:solidFill>
                  <a:schemeClr val="bg1"/>
                </a:solidFill>
              </a:rPr>
              <a:t>Our software has the following limitations:</a:t>
            </a:r>
          </a:p>
          <a:p>
            <a:endParaRPr lang="en-GB" dirty="0">
              <a:solidFill>
                <a:schemeClr val="bg1"/>
              </a:solidFill>
            </a:endParaRPr>
          </a:p>
          <a:p>
            <a:r>
              <a:rPr lang="en-GB" dirty="0">
                <a:solidFill>
                  <a:schemeClr val="bg1"/>
                </a:solidFill>
              </a:rPr>
              <a:t>1. Increased file size: Encrypted files are larger than the originals due to added encryption data.</a:t>
            </a:r>
          </a:p>
          <a:p>
            <a:endParaRPr lang="en-GB" dirty="0">
              <a:solidFill>
                <a:schemeClr val="bg1"/>
              </a:solidFill>
            </a:endParaRPr>
          </a:p>
          <a:p>
            <a:r>
              <a:rPr lang="en-GB" dirty="0">
                <a:solidFill>
                  <a:schemeClr val="bg1"/>
                </a:solidFill>
              </a:rPr>
              <a:t>2. Limited algorithm options: Currently, only Triple DES encryption is supported, which may not fulfil specific security requirements.</a:t>
            </a:r>
          </a:p>
          <a:p>
            <a:endParaRPr lang="en-GB" dirty="0">
              <a:solidFill>
                <a:schemeClr val="bg1"/>
              </a:solidFill>
            </a:endParaRPr>
          </a:p>
          <a:p>
            <a:r>
              <a:rPr lang="en-GB" dirty="0">
                <a:solidFill>
                  <a:schemeClr val="bg1"/>
                </a:solidFill>
              </a:rPr>
              <a:t>3. Dependency on external libraries: We faced challenges with encryption libraries during development, but selected stable and effective options for our software</a:t>
            </a:r>
            <a:r>
              <a:rPr lang="en-GB" dirty="0"/>
              <a:t>.</a:t>
            </a:r>
            <a:endParaRPr lang="en-IN" dirty="0"/>
          </a:p>
        </p:txBody>
      </p:sp>
    </p:spTree>
    <p:extLst>
      <p:ext uri="{BB962C8B-B14F-4D97-AF65-F5344CB8AC3E}">
        <p14:creationId xmlns:p14="http://schemas.microsoft.com/office/powerpoint/2010/main" val="373048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4B6B-75BC-7E01-1237-8CE2B436979E}"/>
              </a:ext>
            </a:extLst>
          </p:cNvPr>
          <p:cNvSpPr>
            <a:spLocks noGrp="1"/>
          </p:cNvSpPr>
          <p:nvPr>
            <p:ph type="title"/>
          </p:nvPr>
        </p:nvSpPr>
        <p:spPr>
          <a:xfrm>
            <a:off x="572246" y="310163"/>
            <a:ext cx="9523477" cy="891073"/>
          </a:xfrm>
        </p:spPr>
        <p:txBody>
          <a:bodyPr/>
          <a:lstStyle/>
          <a:p>
            <a:pPr algn="ctr"/>
            <a:r>
              <a:rPr lang="en-IN" dirty="0"/>
              <a:t>How this project works</a:t>
            </a:r>
          </a:p>
        </p:txBody>
      </p:sp>
      <p:pic>
        <p:nvPicPr>
          <p:cNvPr id="12" name="Picture 11">
            <a:extLst>
              <a:ext uri="{FF2B5EF4-FFF2-40B4-BE49-F238E27FC236}">
                <a16:creationId xmlns:a16="http://schemas.microsoft.com/office/drawing/2014/main" id="{9C31B6E0-5363-B9FC-432B-58FC75860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27" y="1287624"/>
            <a:ext cx="5643154" cy="3526971"/>
          </a:xfrm>
          <a:prstGeom prst="rect">
            <a:avLst/>
          </a:prstGeom>
        </p:spPr>
      </p:pic>
      <p:sp>
        <p:nvSpPr>
          <p:cNvPr id="13" name="TextBox 12">
            <a:extLst>
              <a:ext uri="{FF2B5EF4-FFF2-40B4-BE49-F238E27FC236}">
                <a16:creationId xmlns:a16="http://schemas.microsoft.com/office/drawing/2014/main" id="{06A78B31-A573-07C7-5B58-028D1622B132}"/>
              </a:ext>
            </a:extLst>
          </p:cNvPr>
          <p:cNvSpPr txBox="1"/>
          <p:nvPr/>
        </p:nvSpPr>
        <p:spPr>
          <a:xfrm>
            <a:off x="1035698" y="5393094"/>
            <a:ext cx="10273004" cy="369332"/>
          </a:xfrm>
          <a:prstGeom prst="rect">
            <a:avLst/>
          </a:prstGeom>
          <a:noFill/>
        </p:spPr>
        <p:txBody>
          <a:bodyPr wrap="square" rtlCol="0">
            <a:spAutoFit/>
          </a:bodyPr>
          <a:lstStyle/>
          <a:p>
            <a:pPr algn="ctr"/>
            <a:r>
              <a:rPr lang="en-IN" dirty="0">
                <a:solidFill>
                  <a:schemeClr val="bg1"/>
                </a:solidFill>
              </a:rPr>
              <a:t>Here we took this image file to encrypt</a:t>
            </a:r>
          </a:p>
        </p:txBody>
      </p:sp>
    </p:spTree>
    <p:extLst>
      <p:ext uri="{BB962C8B-B14F-4D97-AF65-F5344CB8AC3E}">
        <p14:creationId xmlns:p14="http://schemas.microsoft.com/office/powerpoint/2010/main" val="403555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CD807B-9E8A-B353-87B4-A22E3540D108}"/>
              </a:ext>
            </a:extLst>
          </p:cNvPr>
          <p:cNvPicPr>
            <a:picLocks noChangeAspect="1"/>
          </p:cNvPicPr>
          <p:nvPr/>
        </p:nvPicPr>
        <p:blipFill>
          <a:blip r:embed="rId2"/>
          <a:stretch>
            <a:fillRect/>
          </a:stretch>
        </p:blipFill>
        <p:spPr>
          <a:xfrm>
            <a:off x="2638899" y="527020"/>
            <a:ext cx="6111770" cy="3657917"/>
          </a:xfrm>
          <a:prstGeom prst="rect">
            <a:avLst/>
          </a:prstGeom>
        </p:spPr>
      </p:pic>
      <p:sp>
        <p:nvSpPr>
          <p:cNvPr id="5" name="Subtitle 4">
            <a:extLst>
              <a:ext uri="{FF2B5EF4-FFF2-40B4-BE49-F238E27FC236}">
                <a16:creationId xmlns:a16="http://schemas.microsoft.com/office/drawing/2014/main" id="{D2962C41-7544-945F-8E85-3959FCEF2168}"/>
              </a:ext>
            </a:extLst>
          </p:cNvPr>
          <p:cNvSpPr txBox="1">
            <a:spLocks noGrp="1"/>
          </p:cNvSpPr>
          <p:nvPr>
            <p:ph type="subTitle" idx="1"/>
          </p:nvPr>
        </p:nvSpPr>
        <p:spPr>
          <a:xfrm>
            <a:off x="2638899" y="4589787"/>
            <a:ext cx="6400800" cy="1668149"/>
          </a:xfrm>
          <a:prstGeom prst="rect">
            <a:avLst/>
          </a:prstGeom>
          <a:noFill/>
        </p:spPr>
        <p:txBody>
          <a:bodyPr wrap="square" rtlCol="0">
            <a:spAutoFit/>
          </a:bodyPr>
          <a:lstStyle/>
          <a:p>
            <a:pPr algn="ctr"/>
            <a:r>
              <a:rPr lang="en-IN" dirty="0">
                <a:solidFill>
                  <a:schemeClr val="bg1"/>
                </a:solidFill>
              </a:rPr>
              <a:t>Now put the address of that file in our </a:t>
            </a:r>
            <a:r>
              <a:rPr lang="en-IN" dirty="0" err="1">
                <a:solidFill>
                  <a:schemeClr val="bg1"/>
                </a:solidFill>
              </a:rPr>
              <a:t>Endecrypto</a:t>
            </a:r>
            <a:r>
              <a:rPr lang="en-IN" dirty="0">
                <a:solidFill>
                  <a:schemeClr val="bg1"/>
                </a:solidFill>
              </a:rPr>
              <a:t> application</a:t>
            </a:r>
          </a:p>
          <a:p>
            <a:pPr algn="ctr"/>
            <a:endParaRPr lang="en-IN" dirty="0">
              <a:solidFill>
                <a:schemeClr val="bg1"/>
              </a:solidFill>
            </a:endParaRPr>
          </a:p>
          <a:p>
            <a:pPr algn="ctr"/>
            <a:endParaRPr lang="en-IN" dirty="0">
              <a:solidFill>
                <a:schemeClr val="bg1"/>
              </a:solidFill>
            </a:endParaRPr>
          </a:p>
        </p:txBody>
      </p:sp>
    </p:spTree>
    <p:extLst>
      <p:ext uri="{BB962C8B-B14F-4D97-AF65-F5344CB8AC3E}">
        <p14:creationId xmlns:p14="http://schemas.microsoft.com/office/powerpoint/2010/main" val="323109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C91B73-C0F2-7B12-44A7-6FF79CB8C065}"/>
              </a:ext>
            </a:extLst>
          </p:cNvPr>
          <p:cNvSpPr>
            <a:spLocks noGrp="1"/>
          </p:cNvSpPr>
          <p:nvPr>
            <p:ph type="body" idx="1"/>
          </p:nvPr>
        </p:nvSpPr>
        <p:spPr>
          <a:xfrm>
            <a:off x="684212" y="4249166"/>
            <a:ext cx="11081690" cy="2164702"/>
          </a:xfrm>
        </p:spPr>
        <p:txBody>
          <a:bodyPr/>
          <a:lstStyle/>
          <a:p>
            <a:pPr algn="ctr"/>
            <a:r>
              <a:rPr lang="en-IN" dirty="0">
                <a:solidFill>
                  <a:schemeClr val="bg1"/>
                </a:solidFill>
              </a:rPr>
              <a:t>After clicking encrypt it will ask for a password</a:t>
            </a:r>
          </a:p>
          <a:p>
            <a:pPr algn="ctr"/>
            <a:r>
              <a:rPr lang="en-IN" dirty="0">
                <a:solidFill>
                  <a:schemeClr val="bg1"/>
                </a:solidFill>
              </a:rPr>
              <a:t>Now choose a password for minimum six character</a:t>
            </a:r>
          </a:p>
        </p:txBody>
      </p:sp>
      <p:pic>
        <p:nvPicPr>
          <p:cNvPr id="5" name="Picture 4">
            <a:extLst>
              <a:ext uri="{FF2B5EF4-FFF2-40B4-BE49-F238E27FC236}">
                <a16:creationId xmlns:a16="http://schemas.microsoft.com/office/drawing/2014/main" id="{2C22075F-10D9-1B3E-6D81-95BFC0D2A7EB}"/>
              </a:ext>
            </a:extLst>
          </p:cNvPr>
          <p:cNvPicPr>
            <a:picLocks noChangeAspect="1"/>
          </p:cNvPicPr>
          <p:nvPr/>
        </p:nvPicPr>
        <p:blipFill>
          <a:blip r:embed="rId2"/>
          <a:stretch>
            <a:fillRect/>
          </a:stretch>
        </p:blipFill>
        <p:spPr>
          <a:xfrm>
            <a:off x="2881495" y="472124"/>
            <a:ext cx="6111770" cy="3642676"/>
          </a:xfrm>
          <a:prstGeom prst="rect">
            <a:avLst/>
          </a:prstGeom>
        </p:spPr>
      </p:pic>
    </p:spTree>
    <p:extLst>
      <p:ext uri="{BB962C8B-B14F-4D97-AF65-F5344CB8AC3E}">
        <p14:creationId xmlns:p14="http://schemas.microsoft.com/office/powerpoint/2010/main" val="384465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214BB3-620D-1E17-EDFD-C69EAA24ACF2}"/>
              </a:ext>
            </a:extLst>
          </p:cNvPr>
          <p:cNvSpPr>
            <a:spLocks noGrp="1"/>
          </p:cNvSpPr>
          <p:nvPr>
            <p:ph type="body" idx="1"/>
          </p:nvPr>
        </p:nvSpPr>
        <p:spPr>
          <a:xfrm>
            <a:off x="1402669" y="4161453"/>
            <a:ext cx="8535988" cy="1879600"/>
          </a:xfrm>
        </p:spPr>
        <p:txBody>
          <a:bodyPr/>
          <a:lstStyle/>
          <a:p>
            <a:pPr algn="ctr"/>
            <a:r>
              <a:rPr lang="en-IN" dirty="0">
                <a:solidFill>
                  <a:schemeClr val="bg1"/>
                </a:solidFill>
              </a:rPr>
              <a:t>After entering the password your file will saved and also shows where your encrypted file is saved in your device</a:t>
            </a:r>
          </a:p>
        </p:txBody>
      </p:sp>
      <p:pic>
        <p:nvPicPr>
          <p:cNvPr id="5" name="Picture 4">
            <a:extLst>
              <a:ext uri="{FF2B5EF4-FFF2-40B4-BE49-F238E27FC236}">
                <a16:creationId xmlns:a16="http://schemas.microsoft.com/office/drawing/2014/main" id="{3A8D2F0F-189F-4546-42ED-E9BF71E0025B}"/>
              </a:ext>
            </a:extLst>
          </p:cNvPr>
          <p:cNvPicPr>
            <a:picLocks noChangeAspect="1"/>
          </p:cNvPicPr>
          <p:nvPr/>
        </p:nvPicPr>
        <p:blipFill>
          <a:blip r:embed="rId2"/>
          <a:stretch>
            <a:fillRect/>
          </a:stretch>
        </p:blipFill>
        <p:spPr>
          <a:xfrm>
            <a:off x="2359934" y="1158103"/>
            <a:ext cx="6084269" cy="2515960"/>
          </a:xfrm>
          <a:prstGeom prst="rect">
            <a:avLst/>
          </a:prstGeom>
        </p:spPr>
      </p:pic>
    </p:spTree>
    <p:extLst>
      <p:ext uri="{BB962C8B-B14F-4D97-AF65-F5344CB8AC3E}">
        <p14:creationId xmlns:p14="http://schemas.microsoft.com/office/powerpoint/2010/main" val="230578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0AE1F0-F83D-0B1E-2AD5-63762878F4E2}"/>
              </a:ext>
            </a:extLst>
          </p:cNvPr>
          <p:cNvSpPr>
            <a:spLocks noGrp="1"/>
          </p:cNvSpPr>
          <p:nvPr>
            <p:ph type="body" idx="1"/>
          </p:nvPr>
        </p:nvSpPr>
        <p:spPr>
          <a:xfrm>
            <a:off x="1747902" y="4086808"/>
            <a:ext cx="8535988" cy="1879600"/>
          </a:xfrm>
        </p:spPr>
        <p:txBody>
          <a:bodyPr/>
          <a:lstStyle/>
          <a:p>
            <a:pPr algn="ctr"/>
            <a:r>
              <a:rPr lang="en-IN" dirty="0">
                <a:solidFill>
                  <a:schemeClr val="bg1"/>
                </a:solidFill>
              </a:rPr>
              <a:t>After encryption your encrypted file will look like this.</a:t>
            </a:r>
          </a:p>
          <a:p>
            <a:pPr algn="ctr"/>
            <a:endParaRPr lang="en-IN" dirty="0">
              <a:solidFill>
                <a:schemeClr val="bg1"/>
              </a:solidFill>
            </a:endParaRPr>
          </a:p>
          <a:p>
            <a:pPr algn="ctr"/>
            <a:r>
              <a:rPr lang="en-IN" dirty="0">
                <a:solidFill>
                  <a:schemeClr val="bg1"/>
                </a:solidFill>
              </a:rPr>
              <a:t>This is the process of file encryption, now we see how we decrypt this file  </a:t>
            </a:r>
          </a:p>
        </p:txBody>
      </p:sp>
      <p:pic>
        <p:nvPicPr>
          <p:cNvPr id="5" name="Picture 4">
            <a:extLst>
              <a:ext uri="{FF2B5EF4-FFF2-40B4-BE49-F238E27FC236}">
                <a16:creationId xmlns:a16="http://schemas.microsoft.com/office/drawing/2014/main" id="{B40F573E-1582-781C-CC9C-B89E40611836}"/>
              </a:ext>
            </a:extLst>
          </p:cNvPr>
          <p:cNvPicPr>
            <a:picLocks noChangeAspect="1"/>
          </p:cNvPicPr>
          <p:nvPr/>
        </p:nvPicPr>
        <p:blipFill>
          <a:blip r:embed="rId2"/>
          <a:stretch>
            <a:fillRect/>
          </a:stretch>
        </p:blipFill>
        <p:spPr>
          <a:xfrm>
            <a:off x="3443361" y="1067292"/>
            <a:ext cx="5145070" cy="2874648"/>
          </a:xfrm>
          <a:prstGeom prst="rect">
            <a:avLst/>
          </a:prstGeom>
        </p:spPr>
      </p:pic>
    </p:spTree>
    <p:extLst>
      <p:ext uri="{BB962C8B-B14F-4D97-AF65-F5344CB8AC3E}">
        <p14:creationId xmlns:p14="http://schemas.microsoft.com/office/powerpoint/2010/main" val="345189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55DAD9-9C3B-5358-37E5-DCB694347FB8}"/>
              </a:ext>
            </a:extLst>
          </p:cNvPr>
          <p:cNvSpPr>
            <a:spLocks noGrp="1"/>
          </p:cNvSpPr>
          <p:nvPr>
            <p:ph type="body" idx="1"/>
          </p:nvPr>
        </p:nvSpPr>
        <p:spPr/>
        <p:txBody>
          <a:bodyPr/>
          <a:lstStyle/>
          <a:p>
            <a:pPr algn="ctr"/>
            <a:r>
              <a:rPr lang="en-IN" dirty="0">
                <a:solidFill>
                  <a:schemeClr val="bg1"/>
                </a:solidFill>
              </a:rPr>
              <a:t>Now jump back to our application</a:t>
            </a:r>
          </a:p>
        </p:txBody>
      </p:sp>
      <p:pic>
        <p:nvPicPr>
          <p:cNvPr id="5" name="Picture 4">
            <a:extLst>
              <a:ext uri="{FF2B5EF4-FFF2-40B4-BE49-F238E27FC236}">
                <a16:creationId xmlns:a16="http://schemas.microsoft.com/office/drawing/2014/main" id="{51F4970F-3BE4-34E0-66B7-40917B5B92B6}"/>
              </a:ext>
            </a:extLst>
          </p:cNvPr>
          <p:cNvPicPr>
            <a:picLocks noChangeAspect="1"/>
          </p:cNvPicPr>
          <p:nvPr/>
        </p:nvPicPr>
        <p:blipFill>
          <a:blip r:embed="rId2"/>
          <a:stretch>
            <a:fillRect/>
          </a:stretch>
        </p:blipFill>
        <p:spPr>
          <a:xfrm>
            <a:off x="2540072" y="621647"/>
            <a:ext cx="6104149" cy="3711262"/>
          </a:xfrm>
          <a:prstGeom prst="rect">
            <a:avLst/>
          </a:prstGeom>
        </p:spPr>
      </p:pic>
    </p:spTree>
    <p:extLst>
      <p:ext uri="{BB962C8B-B14F-4D97-AF65-F5344CB8AC3E}">
        <p14:creationId xmlns:p14="http://schemas.microsoft.com/office/powerpoint/2010/main" val="351647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AD3E3-09EE-CA49-9A64-C8321E2A662E}"/>
              </a:ext>
            </a:extLst>
          </p:cNvPr>
          <p:cNvPicPr>
            <a:picLocks noChangeAspect="1"/>
          </p:cNvPicPr>
          <p:nvPr/>
        </p:nvPicPr>
        <p:blipFill>
          <a:blip r:embed="rId2"/>
          <a:stretch>
            <a:fillRect/>
          </a:stretch>
        </p:blipFill>
        <p:spPr>
          <a:xfrm>
            <a:off x="2898056" y="392582"/>
            <a:ext cx="6134632" cy="3665538"/>
          </a:xfrm>
          <a:prstGeom prst="rect">
            <a:avLst/>
          </a:prstGeom>
        </p:spPr>
      </p:pic>
      <p:sp>
        <p:nvSpPr>
          <p:cNvPr id="6" name="TextBox 5">
            <a:extLst>
              <a:ext uri="{FF2B5EF4-FFF2-40B4-BE49-F238E27FC236}">
                <a16:creationId xmlns:a16="http://schemas.microsoft.com/office/drawing/2014/main" id="{C9181A57-2535-0E49-B99F-E60E98F59136}"/>
              </a:ext>
            </a:extLst>
          </p:cNvPr>
          <p:cNvSpPr txBox="1"/>
          <p:nvPr/>
        </p:nvSpPr>
        <p:spPr>
          <a:xfrm>
            <a:off x="727788" y="4973216"/>
            <a:ext cx="10954139" cy="369332"/>
          </a:xfrm>
          <a:prstGeom prst="rect">
            <a:avLst/>
          </a:prstGeom>
          <a:noFill/>
        </p:spPr>
        <p:txBody>
          <a:bodyPr wrap="square" rtlCol="0">
            <a:spAutoFit/>
          </a:bodyPr>
          <a:lstStyle/>
          <a:p>
            <a:pPr algn="ctr"/>
            <a:r>
              <a:rPr lang="en-IN" dirty="0">
                <a:solidFill>
                  <a:schemeClr val="bg1"/>
                </a:solidFill>
              </a:rPr>
              <a:t>Now enter your encrypted file and click decrypt</a:t>
            </a:r>
          </a:p>
        </p:txBody>
      </p:sp>
    </p:spTree>
    <p:extLst>
      <p:ext uri="{BB962C8B-B14F-4D97-AF65-F5344CB8AC3E}">
        <p14:creationId xmlns:p14="http://schemas.microsoft.com/office/powerpoint/2010/main" val="311288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795F90-C626-C4C8-BA04-0A3B6DD56BBF}"/>
              </a:ext>
            </a:extLst>
          </p:cNvPr>
          <p:cNvSpPr>
            <a:spLocks noGrp="1"/>
          </p:cNvSpPr>
          <p:nvPr>
            <p:ph type="body" idx="1"/>
          </p:nvPr>
        </p:nvSpPr>
        <p:spPr>
          <a:xfrm>
            <a:off x="1669386" y="4114800"/>
            <a:ext cx="8535988" cy="1879600"/>
          </a:xfrm>
        </p:spPr>
        <p:txBody>
          <a:bodyPr/>
          <a:lstStyle/>
          <a:p>
            <a:pPr algn="ctr"/>
            <a:r>
              <a:rPr lang="en-IN" dirty="0">
                <a:solidFill>
                  <a:schemeClr val="bg1"/>
                </a:solidFill>
              </a:rPr>
              <a:t>After that it will ask for your password that you have chosen before</a:t>
            </a:r>
          </a:p>
        </p:txBody>
      </p:sp>
      <p:pic>
        <p:nvPicPr>
          <p:cNvPr id="5" name="Picture 4">
            <a:extLst>
              <a:ext uri="{FF2B5EF4-FFF2-40B4-BE49-F238E27FC236}">
                <a16:creationId xmlns:a16="http://schemas.microsoft.com/office/drawing/2014/main" id="{1661EAE2-E0F3-BB40-63FD-8F947FF4C586}"/>
              </a:ext>
            </a:extLst>
          </p:cNvPr>
          <p:cNvPicPr>
            <a:picLocks noChangeAspect="1"/>
          </p:cNvPicPr>
          <p:nvPr/>
        </p:nvPicPr>
        <p:blipFill>
          <a:blip r:embed="rId2"/>
          <a:stretch>
            <a:fillRect/>
          </a:stretch>
        </p:blipFill>
        <p:spPr>
          <a:xfrm>
            <a:off x="2900547" y="211491"/>
            <a:ext cx="6073666" cy="3673158"/>
          </a:xfrm>
          <a:prstGeom prst="rect">
            <a:avLst/>
          </a:prstGeom>
        </p:spPr>
      </p:pic>
    </p:spTree>
    <p:extLst>
      <p:ext uri="{BB962C8B-B14F-4D97-AF65-F5344CB8AC3E}">
        <p14:creationId xmlns:p14="http://schemas.microsoft.com/office/powerpoint/2010/main" val="217426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41016D-6ABB-2430-A48F-0E7CE4A677FF}"/>
              </a:ext>
            </a:extLst>
          </p:cNvPr>
          <p:cNvSpPr>
            <a:spLocks noGrp="1"/>
          </p:cNvSpPr>
          <p:nvPr>
            <p:ph type="body" idx="1"/>
          </p:nvPr>
        </p:nvSpPr>
        <p:spPr>
          <a:xfrm>
            <a:off x="1421331" y="4063482"/>
            <a:ext cx="8535988" cy="1879600"/>
          </a:xfrm>
        </p:spPr>
        <p:txBody>
          <a:bodyPr/>
          <a:lstStyle/>
          <a:p>
            <a:pPr algn="ctr"/>
            <a:r>
              <a:rPr lang="en-IN" dirty="0">
                <a:solidFill>
                  <a:schemeClr val="bg1"/>
                </a:solidFill>
              </a:rPr>
              <a:t>Now select your key file that is saved in your device </a:t>
            </a:r>
          </a:p>
        </p:txBody>
      </p:sp>
      <p:pic>
        <p:nvPicPr>
          <p:cNvPr id="5" name="Picture 4">
            <a:extLst>
              <a:ext uri="{FF2B5EF4-FFF2-40B4-BE49-F238E27FC236}">
                <a16:creationId xmlns:a16="http://schemas.microsoft.com/office/drawing/2014/main" id="{D55B74E9-BAAE-6E2E-B1F4-970A87747EA1}"/>
              </a:ext>
            </a:extLst>
          </p:cNvPr>
          <p:cNvPicPr>
            <a:picLocks noChangeAspect="1"/>
          </p:cNvPicPr>
          <p:nvPr/>
        </p:nvPicPr>
        <p:blipFill>
          <a:blip r:embed="rId2"/>
          <a:stretch>
            <a:fillRect/>
          </a:stretch>
        </p:blipFill>
        <p:spPr>
          <a:xfrm>
            <a:off x="4420502" y="914918"/>
            <a:ext cx="1675498" cy="2130795"/>
          </a:xfrm>
          <a:prstGeom prst="rect">
            <a:avLst/>
          </a:prstGeom>
        </p:spPr>
      </p:pic>
    </p:spTree>
    <p:extLst>
      <p:ext uri="{BB962C8B-B14F-4D97-AF65-F5344CB8AC3E}">
        <p14:creationId xmlns:p14="http://schemas.microsoft.com/office/powerpoint/2010/main" val="314455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29708A-2542-33B5-45D4-829B8295EB14}"/>
              </a:ext>
            </a:extLst>
          </p:cNvPr>
          <p:cNvSpPr txBox="1"/>
          <p:nvPr/>
        </p:nvSpPr>
        <p:spPr>
          <a:xfrm>
            <a:off x="102636" y="2551837"/>
            <a:ext cx="11691257" cy="3693319"/>
          </a:xfrm>
          <a:prstGeom prst="rect">
            <a:avLst/>
          </a:prstGeom>
          <a:noFill/>
        </p:spPr>
        <p:txBody>
          <a:bodyPr wrap="square" rtlCol="0">
            <a:spAutoFit/>
          </a:bodyPr>
          <a:lstStyle/>
          <a:p>
            <a:pPr algn="ctr"/>
            <a:endParaRPr lang="en-IN" dirty="0">
              <a:solidFill>
                <a:schemeClr val="bg1"/>
              </a:solidFill>
            </a:endParaRPr>
          </a:p>
          <a:p>
            <a:pPr algn="ctr"/>
            <a:r>
              <a:rPr lang="en-GB" dirty="0">
                <a:solidFill>
                  <a:schemeClr val="bg1"/>
                </a:solidFill>
              </a:rPr>
              <a:t>The requirement for safe data transmission and storage is critical in today's digital world. Encryption and decryption systems are critical in protecting sensitive data from unauthorised access. Our project's goal was to create an encryption-decryption system that could handle any sort of file, regardless of size, and ensure its secure translation.</a:t>
            </a:r>
          </a:p>
          <a:p>
            <a:pPr algn="ctr"/>
            <a:endParaRPr lang="en-GB" dirty="0">
              <a:solidFill>
                <a:schemeClr val="bg1"/>
              </a:solidFill>
            </a:endParaRPr>
          </a:p>
          <a:p>
            <a:pPr algn="ctr"/>
            <a:endParaRPr lang="en-GB" dirty="0">
              <a:solidFill>
                <a:schemeClr val="bg1"/>
              </a:solidFill>
            </a:endParaRPr>
          </a:p>
          <a:p>
            <a:pPr algn="ctr"/>
            <a:r>
              <a:rPr lang="en-GB" dirty="0">
                <a:solidFill>
                  <a:schemeClr val="bg1"/>
                </a:solidFill>
              </a:rPr>
              <a:t>Traditional file encryptors on the market frequently rely entirely on passwords for encryption, posing a considerable risk to the information' secrecy. If an unauthorised person cracks the password, they will be able to simply decode the encrypted file, jeopardising its security. Recognising this vulnerability, we set out to develop strong encryption-decryption software that goes beyond the constraints of traditional systems.</a:t>
            </a:r>
          </a:p>
          <a:p>
            <a:pPr algn="ctr"/>
            <a:endParaRPr lang="en-IN" dirty="0">
              <a:solidFill>
                <a:schemeClr val="bg1"/>
              </a:solidFill>
            </a:endParaRPr>
          </a:p>
        </p:txBody>
      </p:sp>
      <p:sp>
        <p:nvSpPr>
          <p:cNvPr id="5" name="TextBox 4">
            <a:extLst>
              <a:ext uri="{FF2B5EF4-FFF2-40B4-BE49-F238E27FC236}">
                <a16:creationId xmlns:a16="http://schemas.microsoft.com/office/drawing/2014/main" id="{1459A0FE-A11D-74DF-A9A2-D4686192301F}"/>
              </a:ext>
            </a:extLst>
          </p:cNvPr>
          <p:cNvSpPr txBox="1"/>
          <p:nvPr/>
        </p:nvSpPr>
        <p:spPr>
          <a:xfrm>
            <a:off x="690465" y="643812"/>
            <a:ext cx="10991462" cy="369332"/>
          </a:xfrm>
          <a:prstGeom prst="rect">
            <a:avLst/>
          </a:prstGeom>
          <a:noFill/>
        </p:spPr>
        <p:txBody>
          <a:bodyPr wrap="square" rtlCol="0">
            <a:spAutoFit/>
          </a:bodyPr>
          <a:lstStyle/>
          <a:p>
            <a:pPr algn="ctr"/>
            <a:r>
              <a:rPr lang="en-IN" dirty="0">
                <a:solidFill>
                  <a:schemeClr val="bg1"/>
                </a:solidFill>
              </a:rPr>
              <a:t>Introduction</a:t>
            </a:r>
          </a:p>
        </p:txBody>
      </p:sp>
    </p:spTree>
    <p:extLst>
      <p:ext uri="{BB962C8B-B14F-4D97-AF65-F5344CB8AC3E}">
        <p14:creationId xmlns:p14="http://schemas.microsoft.com/office/powerpoint/2010/main" val="2251577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92D84E-D2B4-C419-733E-224FE63C21AF}"/>
              </a:ext>
            </a:extLst>
          </p:cNvPr>
          <p:cNvSpPr>
            <a:spLocks noGrp="1"/>
          </p:cNvSpPr>
          <p:nvPr>
            <p:ph type="body" idx="1"/>
          </p:nvPr>
        </p:nvSpPr>
        <p:spPr/>
        <p:txBody>
          <a:bodyPr/>
          <a:lstStyle/>
          <a:p>
            <a:pPr algn="ctr"/>
            <a:r>
              <a:rPr lang="en-IN" dirty="0">
                <a:solidFill>
                  <a:schemeClr val="bg1"/>
                </a:solidFill>
              </a:rPr>
              <a:t>After entering key file it will show that your file is successfully decrypted</a:t>
            </a:r>
          </a:p>
        </p:txBody>
      </p:sp>
      <p:pic>
        <p:nvPicPr>
          <p:cNvPr id="5" name="Picture 4">
            <a:extLst>
              <a:ext uri="{FF2B5EF4-FFF2-40B4-BE49-F238E27FC236}">
                <a16:creationId xmlns:a16="http://schemas.microsoft.com/office/drawing/2014/main" id="{EB544A3C-6031-D628-486C-25087138C023}"/>
              </a:ext>
            </a:extLst>
          </p:cNvPr>
          <p:cNvPicPr>
            <a:picLocks noChangeAspect="1"/>
          </p:cNvPicPr>
          <p:nvPr/>
        </p:nvPicPr>
        <p:blipFill>
          <a:blip r:embed="rId2"/>
          <a:stretch>
            <a:fillRect/>
          </a:stretch>
        </p:blipFill>
        <p:spPr>
          <a:xfrm>
            <a:off x="3804563" y="1078091"/>
            <a:ext cx="3444538" cy="1417443"/>
          </a:xfrm>
          <a:prstGeom prst="rect">
            <a:avLst/>
          </a:prstGeom>
        </p:spPr>
      </p:pic>
    </p:spTree>
    <p:extLst>
      <p:ext uri="{BB962C8B-B14F-4D97-AF65-F5344CB8AC3E}">
        <p14:creationId xmlns:p14="http://schemas.microsoft.com/office/powerpoint/2010/main" val="403036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922A-FF1D-959D-20D5-1624BDDCC900}"/>
              </a:ext>
            </a:extLst>
          </p:cNvPr>
          <p:cNvSpPr>
            <a:spLocks noGrp="1"/>
          </p:cNvSpPr>
          <p:nvPr>
            <p:ph type="title"/>
          </p:nvPr>
        </p:nvSpPr>
        <p:spPr>
          <a:xfrm>
            <a:off x="684213" y="685801"/>
            <a:ext cx="9290211" cy="956388"/>
          </a:xfrm>
        </p:spPr>
        <p:txBody>
          <a:bodyPr>
            <a:normAutofit fontScale="90000"/>
          </a:bodyPr>
          <a:lstStyle/>
          <a:p>
            <a:pPr algn="ctr">
              <a:lnSpc>
                <a:spcPct val="107000"/>
              </a:lnSpc>
              <a:spcAft>
                <a:spcPts val="800"/>
              </a:spcAft>
            </a:pPr>
            <a:r>
              <a:rPr lang="en-IN" sz="2300" b="1" kern="100" dirty="0">
                <a:effectLst/>
                <a:latin typeface="Arial" panose="020B0604020202020204" pitchFamily="34" charset="0"/>
                <a:ea typeface="Calibri" panose="020F0502020204030204" pitchFamily="34" charset="0"/>
                <a:cs typeface="Times New Roman" panose="02020603050405020304" pitchFamily="18" charset="0"/>
              </a:rPr>
              <a:t>METHODOLOGY</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23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300" b="1" kern="100" dirty="0">
                <a:effectLst/>
                <a:latin typeface="Arial" panose="020B0604020202020204" pitchFamily="34" charset="0"/>
                <a:ea typeface="Calibri" panose="020F0502020204030204" pitchFamily="34" charset="0"/>
                <a:cs typeface="Times New Roman" panose="02020603050405020304" pitchFamily="18" charset="0"/>
              </a:rPr>
              <a:t>ENCRYPTION PROCESS				</a:t>
            </a:r>
            <a:r>
              <a:rPr lang="en-IN" sz="1100" b="1" kern="100" dirty="0">
                <a:effectLst/>
                <a:latin typeface="Arial" panose="020B0604020202020204" pitchFamily="34" charset="0"/>
                <a:ea typeface="Calibri" panose="020F0502020204030204" pitchFamily="34" charset="0"/>
                <a:cs typeface="Times New Roman" panose="02020603050405020304" pitchFamily="18" charset="0"/>
              </a:rPr>
              <a:t> DECRYPTION PROCESS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3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300"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6C18684E-0A23-078D-7FA8-F0C8A3FAD0A7}"/>
              </a:ext>
            </a:extLst>
          </p:cNvPr>
          <p:cNvSpPr>
            <a:spLocks noGrp="1"/>
          </p:cNvSpPr>
          <p:nvPr>
            <p:ph type="body" idx="1"/>
          </p:nvPr>
        </p:nvSpPr>
        <p:spPr>
          <a:xfrm>
            <a:off x="513184" y="1642189"/>
            <a:ext cx="11252718" cy="4352211"/>
          </a:xfrm>
        </p:spPr>
        <p:txBody>
          <a:bodyPr>
            <a:normAutofit fontScale="85000" lnSpcReduction="10000"/>
          </a:bodyPr>
          <a:lstStyle/>
          <a:p>
            <a:r>
              <a:rPr lang="en-GB" dirty="0">
                <a:solidFill>
                  <a:schemeClr val="bg1"/>
                </a:solidFill>
              </a:rPr>
              <a:t>Our encryption-decryption software uses advanced algorithms and techniques to secure file transformation. Triple DES-CBC is our primary encryption algorithm, known for its strength and wide adoption in different industries, ensuring a high level of security.</a:t>
            </a:r>
          </a:p>
          <a:p>
            <a:endParaRPr lang="en-GB" dirty="0">
              <a:solidFill>
                <a:schemeClr val="bg1"/>
              </a:solidFill>
            </a:endParaRPr>
          </a:p>
          <a:p>
            <a:r>
              <a:rPr lang="en-GB" dirty="0">
                <a:solidFill>
                  <a:schemeClr val="bg1"/>
                </a:solidFill>
              </a:rPr>
              <a:t>To handle encryption and decryption, we rely on the cryptography library. The Fernet class generates keys and performs symmetric encryption/decryption, guaranteeing secure key management.</a:t>
            </a:r>
          </a:p>
          <a:p>
            <a:endParaRPr lang="en-GB" dirty="0">
              <a:solidFill>
                <a:schemeClr val="bg1"/>
              </a:solidFill>
            </a:endParaRPr>
          </a:p>
          <a:p>
            <a:r>
              <a:rPr lang="en-GB" dirty="0">
                <a:solidFill>
                  <a:schemeClr val="bg1"/>
                </a:solidFill>
              </a:rPr>
              <a:t>For a user-friendly experience, we utilize the Tkinter library to create a graphical interface. This allows users to interact with the software, select files, enter passwords securely, and browse for key files.</a:t>
            </a:r>
          </a:p>
          <a:p>
            <a:endParaRPr lang="en-GB" dirty="0">
              <a:solidFill>
                <a:schemeClr val="bg1"/>
              </a:solidFill>
            </a:endParaRPr>
          </a:p>
          <a:p>
            <a:r>
              <a:rPr lang="en-GB" dirty="0">
                <a:solidFill>
                  <a:schemeClr val="bg1"/>
                </a:solidFill>
              </a:rPr>
              <a:t>Our software addresses the limitations of existing encryption solutions by combining Triple DES-CBC encryption with secure key generation and management. This results in a robust and secure encryption-decryption system capable of handling files of any size and format</a:t>
            </a:r>
            <a:r>
              <a:rPr lang="en-GB" dirty="0"/>
              <a:t>.</a:t>
            </a:r>
            <a:endParaRPr lang="en-IN" dirty="0"/>
          </a:p>
        </p:txBody>
      </p:sp>
    </p:spTree>
    <p:extLst>
      <p:ext uri="{BB962C8B-B14F-4D97-AF65-F5344CB8AC3E}">
        <p14:creationId xmlns:p14="http://schemas.microsoft.com/office/powerpoint/2010/main" val="318745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C340-C401-76F3-72D8-F5C1C3E026AF}"/>
              </a:ext>
            </a:extLst>
          </p:cNvPr>
          <p:cNvSpPr>
            <a:spLocks noGrp="1"/>
          </p:cNvSpPr>
          <p:nvPr>
            <p:ph type="title"/>
          </p:nvPr>
        </p:nvSpPr>
        <p:spPr>
          <a:xfrm>
            <a:off x="684213" y="685800"/>
            <a:ext cx="10279256" cy="629816"/>
          </a:xfrm>
        </p:spPr>
        <p:txBody>
          <a:bodyPr/>
          <a:lstStyle/>
          <a:p>
            <a:pPr algn="ctr"/>
            <a:r>
              <a:rPr lang="en-IN" dirty="0"/>
              <a:t>Encryption process</a:t>
            </a:r>
          </a:p>
        </p:txBody>
      </p:sp>
      <p:sp>
        <p:nvSpPr>
          <p:cNvPr id="3" name="Text Placeholder 2">
            <a:extLst>
              <a:ext uri="{FF2B5EF4-FFF2-40B4-BE49-F238E27FC236}">
                <a16:creationId xmlns:a16="http://schemas.microsoft.com/office/drawing/2014/main" id="{F4C8C05B-3A48-1439-00BB-7CCDD8DD3148}"/>
              </a:ext>
            </a:extLst>
          </p:cNvPr>
          <p:cNvSpPr>
            <a:spLocks noGrp="1"/>
          </p:cNvSpPr>
          <p:nvPr>
            <p:ph type="body" idx="1"/>
          </p:nvPr>
        </p:nvSpPr>
        <p:spPr>
          <a:xfrm>
            <a:off x="404293" y="1549399"/>
            <a:ext cx="11585543" cy="4963367"/>
          </a:xfrm>
        </p:spPr>
        <p:txBody>
          <a:bodyPr>
            <a:normAutofit fontScale="92500" lnSpcReduction="20000"/>
          </a:bodyPr>
          <a:lstStyle/>
          <a:p>
            <a:r>
              <a:rPr lang="en-GB" dirty="0">
                <a:solidFill>
                  <a:schemeClr val="bg1"/>
                </a:solidFill>
              </a:rPr>
              <a:t>Here are the key steps of our encryption process:</a:t>
            </a:r>
          </a:p>
          <a:p>
            <a:endParaRPr lang="en-GB" dirty="0">
              <a:solidFill>
                <a:schemeClr val="bg1"/>
              </a:solidFill>
            </a:endParaRPr>
          </a:p>
          <a:p>
            <a:r>
              <a:rPr lang="en-GB" dirty="0">
                <a:solidFill>
                  <a:schemeClr val="bg1"/>
                </a:solidFill>
              </a:rPr>
              <a:t>1. The user chooses a file through the graphical interface.</a:t>
            </a:r>
          </a:p>
          <a:p>
            <a:r>
              <a:rPr lang="en-GB" dirty="0">
                <a:solidFill>
                  <a:schemeClr val="bg1"/>
                </a:solidFill>
              </a:rPr>
              <a:t>2. A password is required from the user, ensuring it meets a minimum length of 6 characters.</a:t>
            </a:r>
          </a:p>
          <a:p>
            <a:r>
              <a:rPr lang="en-GB" dirty="0">
                <a:solidFill>
                  <a:schemeClr val="bg1"/>
                </a:solidFill>
              </a:rPr>
              <a:t>3. Using the Fernet class from the cryptography library, a 256-bit encryption key (Fernet key) is generated. This key is used to encrypt the file contents.</a:t>
            </a:r>
          </a:p>
          <a:p>
            <a:r>
              <a:rPr lang="en-GB" dirty="0">
                <a:solidFill>
                  <a:schemeClr val="bg1"/>
                </a:solidFill>
              </a:rPr>
              <a:t>4. An 8-byte random Initialization Vector (IV) is created.</a:t>
            </a:r>
          </a:p>
          <a:p>
            <a:r>
              <a:rPr lang="en-GB" dirty="0">
                <a:solidFill>
                  <a:schemeClr val="bg1"/>
                </a:solidFill>
              </a:rPr>
              <a:t>5. The Fernet key is encrypted using the Triple DES-CBC algorithm with the IV and user-provided password. The resulting encrypted key is saved in a separate key file with the ".key" extension.</a:t>
            </a:r>
          </a:p>
          <a:p>
            <a:r>
              <a:rPr lang="en-GB" dirty="0">
                <a:solidFill>
                  <a:schemeClr val="bg1"/>
                </a:solidFill>
              </a:rPr>
              <a:t>6. The selected file is read as binary data.</a:t>
            </a:r>
          </a:p>
          <a:p>
            <a:r>
              <a:rPr lang="en-GB" dirty="0">
                <a:solidFill>
                  <a:schemeClr val="bg1"/>
                </a:solidFill>
              </a:rPr>
              <a:t>7. The file is divided into chunks, and each chunk is encrypted using the Fernet key.</a:t>
            </a:r>
          </a:p>
          <a:p>
            <a:r>
              <a:rPr lang="en-GB" dirty="0">
                <a:solidFill>
                  <a:schemeClr val="bg1"/>
                </a:solidFill>
              </a:rPr>
              <a:t>8. The encrypted file chunks are written to a new file with the ".enc" extension.</a:t>
            </a:r>
          </a:p>
          <a:p>
            <a:r>
              <a:rPr lang="en-GB" dirty="0">
                <a:solidFill>
                  <a:schemeClr val="bg1"/>
                </a:solidFill>
              </a:rPr>
              <a:t>9. A message is displayed to the user, confirming the successful encryption and providing the paths to the encrypted file and the key file.</a:t>
            </a:r>
            <a:endParaRPr lang="en-IN" dirty="0">
              <a:solidFill>
                <a:schemeClr val="bg1"/>
              </a:solidFill>
            </a:endParaRPr>
          </a:p>
        </p:txBody>
      </p:sp>
    </p:spTree>
    <p:extLst>
      <p:ext uri="{BB962C8B-B14F-4D97-AF65-F5344CB8AC3E}">
        <p14:creationId xmlns:p14="http://schemas.microsoft.com/office/powerpoint/2010/main" val="359859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AFC7-0F2E-8188-4963-FCF004ADBFD1}"/>
              </a:ext>
            </a:extLst>
          </p:cNvPr>
          <p:cNvSpPr>
            <a:spLocks noGrp="1"/>
          </p:cNvSpPr>
          <p:nvPr>
            <p:ph type="title"/>
          </p:nvPr>
        </p:nvSpPr>
        <p:spPr>
          <a:xfrm>
            <a:off x="684213" y="685800"/>
            <a:ext cx="11063028" cy="564502"/>
          </a:xfrm>
        </p:spPr>
        <p:txBody>
          <a:bodyPr>
            <a:normAutofit fontScale="90000"/>
          </a:bodyPr>
          <a:lstStyle/>
          <a:p>
            <a:pPr algn="ctr"/>
            <a:r>
              <a:rPr lang="en-IN" dirty="0"/>
              <a:t>Decryption process</a:t>
            </a:r>
          </a:p>
        </p:txBody>
      </p:sp>
      <p:sp>
        <p:nvSpPr>
          <p:cNvPr id="3" name="Text Placeholder 2">
            <a:extLst>
              <a:ext uri="{FF2B5EF4-FFF2-40B4-BE49-F238E27FC236}">
                <a16:creationId xmlns:a16="http://schemas.microsoft.com/office/drawing/2014/main" id="{2929774E-7B84-8B4D-524C-0BC3A1E8EA52}"/>
              </a:ext>
            </a:extLst>
          </p:cNvPr>
          <p:cNvSpPr>
            <a:spLocks noGrp="1"/>
          </p:cNvSpPr>
          <p:nvPr>
            <p:ph type="body" idx="1"/>
          </p:nvPr>
        </p:nvSpPr>
        <p:spPr>
          <a:xfrm>
            <a:off x="289249" y="1464906"/>
            <a:ext cx="11653935" cy="4529494"/>
          </a:xfrm>
        </p:spPr>
        <p:txBody>
          <a:bodyPr>
            <a:normAutofit fontScale="92500" lnSpcReduction="20000"/>
          </a:bodyPr>
          <a:lstStyle/>
          <a:p>
            <a:r>
              <a:rPr lang="en-GB" dirty="0">
                <a:solidFill>
                  <a:schemeClr val="bg1"/>
                </a:solidFill>
              </a:rPr>
              <a:t>Here are the key steps of our decryption process:</a:t>
            </a:r>
          </a:p>
          <a:p>
            <a:endParaRPr lang="en-GB" dirty="0">
              <a:solidFill>
                <a:schemeClr val="bg1"/>
              </a:solidFill>
            </a:endParaRPr>
          </a:p>
          <a:p>
            <a:r>
              <a:rPr lang="en-GB" dirty="0">
                <a:solidFill>
                  <a:schemeClr val="bg1"/>
                </a:solidFill>
              </a:rPr>
              <a:t>1. The user selects an encrypted file (with the ".enc" extension) using the graphical interface.</a:t>
            </a:r>
          </a:p>
          <a:p>
            <a:r>
              <a:rPr lang="en-GB" dirty="0">
                <a:solidFill>
                  <a:schemeClr val="bg1"/>
                </a:solidFill>
              </a:rPr>
              <a:t>2. A password is required from the user, ensuring it meets a minimum length of 6 characters.</a:t>
            </a:r>
          </a:p>
          <a:p>
            <a:r>
              <a:rPr lang="en-GB" dirty="0">
                <a:solidFill>
                  <a:schemeClr val="bg1"/>
                </a:solidFill>
              </a:rPr>
              <a:t>3. The user is prompted to choose the corresponding key file (with the ".key" extension) associated with the encrypted file.</a:t>
            </a:r>
          </a:p>
          <a:p>
            <a:r>
              <a:rPr lang="en-GB" dirty="0">
                <a:solidFill>
                  <a:schemeClr val="bg1"/>
                </a:solidFill>
              </a:rPr>
              <a:t>4. The key file is decrypted using the Triple DES-CBC algorithm with the IV and user-provided password. The decrypted key is used to decrypt the file contents.</a:t>
            </a:r>
          </a:p>
          <a:p>
            <a:r>
              <a:rPr lang="en-GB" dirty="0">
                <a:solidFill>
                  <a:schemeClr val="bg1"/>
                </a:solidFill>
              </a:rPr>
              <a:t>5. The encrypted file is read as binary data.</a:t>
            </a:r>
          </a:p>
          <a:p>
            <a:r>
              <a:rPr lang="en-GB" dirty="0">
                <a:solidFill>
                  <a:schemeClr val="bg1"/>
                </a:solidFill>
              </a:rPr>
              <a:t>6. The file is processed in chunks, and each chunk is decrypted using the decrypted key.</a:t>
            </a:r>
          </a:p>
          <a:p>
            <a:r>
              <a:rPr lang="en-GB" dirty="0">
                <a:solidFill>
                  <a:schemeClr val="bg1"/>
                </a:solidFill>
              </a:rPr>
              <a:t>7. The decrypted file chunks are written to a new file with the original file extension.</a:t>
            </a:r>
          </a:p>
          <a:p>
            <a:r>
              <a:rPr lang="en-GB" dirty="0">
                <a:solidFill>
                  <a:schemeClr val="bg1"/>
                </a:solidFill>
              </a:rPr>
              <a:t>8. A message is displayed to the user, confirming the successful decryption and providing the path to the decrypted file.</a:t>
            </a:r>
            <a:endParaRPr lang="en-IN" dirty="0">
              <a:solidFill>
                <a:schemeClr val="bg1"/>
              </a:solidFill>
            </a:endParaRPr>
          </a:p>
        </p:txBody>
      </p:sp>
    </p:spTree>
    <p:extLst>
      <p:ext uri="{BB962C8B-B14F-4D97-AF65-F5344CB8AC3E}">
        <p14:creationId xmlns:p14="http://schemas.microsoft.com/office/powerpoint/2010/main" val="318040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D0E9-0DB5-8C2D-757E-4489465987C0}"/>
              </a:ext>
            </a:extLst>
          </p:cNvPr>
          <p:cNvSpPr>
            <a:spLocks noGrp="1"/>
          </p:cNvSpPr>
          <p:nvPr>
            <p:ph type="title"/>
          </p:nvPr>
        </p:nvSpPr>
        <p:spPr>
          <a:xfrm>
            <a:off x="684212" y="685800"/>
            <a:ext cx="10988383" cy="331237"/>
          </a:xfrm>
        </p:spPr>
        <p:txBody>
          <a:bodyPr>
            <a:normAutofit fontScale="90000"/>
          </a:bodyPr>
          <a:lstStyle/>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SYSTEM DESIGN AND IMPLEMENTATION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540A59C-ABD2-6034-1C0B-5799865E7F5F}"/>
              </a:ext>
            </a:extLst>
          </p:cNvPr>
          <p:cNvSpPr>
            <a:spLocks noGrp="1"/>
          </p:cNvSpPr>
          <p:nvPr>
            <p:ph type="body" idx="1"/>
          </p:nvPr>
        </p:nvSpPr>
        <p:spPr>
          <a:xfrm>
            <a:off x="519405" y="1091682"/>
            <a:ext cx="11330473" cy="4809412"/>
          </a:xfrm>
        </p:spPr>
        <p:txBody>
          <a:bodyPr/>
          <a:lstStyle/>
          <a:p>
            <a:r>
              <a:rPr lang="en-GB" dirty="0"/>
              <a:t>Our software follows a client-server architecture with a GUI for user interactions and a server for encryption and decryption. The GUI is created using tkinter library. The encryption engine uses Triple DES-CBC algorithm, and file handling is handled by the File Handler component. Key management encrypts the Fernet key using Triple DES-CBC and stores it in a separate key file. PyInstaller converts the script into a standalone executable for easy distribution.</a:t>
            </a:r>
            <a:endParaRPr lang="en-IN" dirty="0"/>
          </a:p>
        </p:txBody>
      </p:sp>
    </p:spTree>
    <p:extLst>
      <p:ext uri="{BB962C8B-B14F-4D97-AF65-F5344CB8AC3E}">
        <p14:creationId xmlns:p14="http://schemas.microsoft.com/office/powerpoint/2010/main" val="22191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A0940B-63A4-FF45-EDE5-83E04A1CD40E}"/>
              </a:ext>
            </a:extLst>
          </p:cNvPr>
          <p:cNvSpPr>
            <a:spLocks noGrp="1"/>
          </p:cNvSpPr>
          <p:nvPr>
            <p:ph type="body" idx="1"/>
          </p:nvPr>
        </p:nvSpPr>
        <p:spPr>
          <a:xfrm>
            <a:off x="205273" y="195943"/>
            <a:ext cx="11840547" cy="6503437"/>
          </a:xfrm>
        </p:spPr>
        <p:txBody>
          <a:bodyPr>
            <a:normAutofit lnSpcReduction="10000"/>
          </a:bodyPr>
          <a:lstStyle/>
          <a:p>
            <a:r>
              <a:rPr lang="en-GB" dirty="0">
                <a:solidFill>
                  <a:schemeClr val="bg1"/>
                </a:solidFill>
              </a:rPr>
              <a:t>The software consists of the following components: </a:t>
            </a:r>
          </a:p>
          <a:p>
            <a:endParaRPr lang="en-GB" dirty="0">
              <a:solidFill>
                <a:schemeClr val="bg1"/>
              </a:solidFill>
            </a:endParaRPr>
          </a:p>
          <a:p>
            <a:r>
              <a:rPr lang="en-GB" dirty="0">
                <a:solidFill>
                  <a:schemeClr val="bg1"/>
                </a:solidFill>
              </a:rPr>
              <a:t>1. GUI: Developed using tkinter in Python, it allows users to interact with the software, select files, enter passwords, and initiate encryption or decryption operations.</a:t>
            </a:r>
          </a:p>
          <a:p>
            <a:endParaRPr lang="en-GB" dirty="0">
              <a:solidFill>
                <a:schemeClr val="bg1"/>
              </a:solidFill>
            </a:endParaRPr>
          </a:p>
          <a:p>
            <a:r>
              <a:rPr lang="en-GB" dirty="0">
                <a:solidFill>
                  <a:schemeClr val="bg1"/>
                </a:solidFill>
              </a:rPr>
              <a:t>2. Encryption Engine: Implements Triple DES-CBC algorithm for encryption and decryption. It utilizes the cryptography library in Python for key generation and cryptographic operations.</a:t>
            </a:r>
          </a:p>
          <a:p>
            <a:endParaRPr lang="en-GB" dirty="0">
              <a:solidFill>
                <a:schemeClr val="bg1"/>
              </a:solidFill>
            </a:endParaRPr>
          </a:p>
          <a:p>
            <a:r>
              <a:rPr lang="en-GB" dirty="0">
                <a:solidFill>
                  <a:schemeClr val="bg1"/>
                </a:solidFill>
              </a:rPr>
              <a:t>3. File Handler: Handles file operations, including reading, writing, and manipulation. It efficiently manages large files by dividing them into smaller chunks for encryption and decryption.</a:t>
            </a:r>
          </a:p>
          <a:p>
            <a:endParaRPr lang="en-GB" dirty="0">
              <a:solidFill>
                <a:schemeClr val="bg1"/>
              </a:solidFill>
            </a:endParaRPr>
          </a:p>
          <a:p>
            <a:r>
              <a:rPr lang="en-GB" dirty="0">
                <a:solidFill>
                  <a:schemeClr val="bg1"/>
                </a:solidFill>
              </a:rPr>
              <a:t>4. Key Management: Manages encryption and decryption of the Fernet key. It encrypts the key using Triple DES-CBC with the user-provided password and securely stores it in a separate key file.</a:t>
            </a:r>
          </a:p>
          <a:p>
            <a:endParaRPr lang="en-GB" dirty="0">
              <a:solidFill>
                <a:schemeClr val="bg1"/>
              </a:solidFill>
            </a:endParaRPr>
          </a:p>
          <a:p>
            <a:r>
              <a:rPr lang="en-GB" dirty="0">
                <a:solidFill>
                  <a:schemeClr val="bg1"/>
                </a:solidFill>
              </a:rPr>
              <a:t>5. PyInstaller: Converts the Python script into a standalone executable, making it easy to distribute and install on different platforms.</a:t>
            </a:r>
            <a:endParaRPr lang="en-IN" dirty="0">
              <a:solidFill>
                <a:schemeClr val="bg1"/>
              </a:solidFill>
            </a:endParaRPr>
          </a:p>
        </p:txBody>
      </p:sp>
    </p:spTree>
    <p:extLst>
      <p:ext uri="{BB962C8B-B14F-4D97-AF65-F5344CB8AC3E}">
        <p14:creationId xmlns:p14="http://schemas.microsoft.com/office/powerpoint/2010/main" val="20708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8201-8677-A548-A381-32D2DB073594}"/>
              </a:ext>
            </a:extLst>
          </p:cNvPr>
          <p:cNvSpPr>
            <a:spLocks noGrp="1"/>
          </p:cNvSpPr>
          <p:nvPr>
            <p:ph type="title"/>
          </p:nvPr>
        </p:nvSpPr>
        <p:spPr>
          <a:xfrm>
            <a:off x="684212" y="685800"/>
            <a:ext cx="10195281" cy="433873"/>
          </a:xfrm>
        </p:spPr>
        <p:txBody>
          <a:bodyPr/>
          <a:lstStyle/>
          <a:p>
            <a:pPr algn="ctr"/>
            <a:r>
              <a:rPr lang="en-IN" sz="1800" b="1" kern="0" dirty="0">
                <a:effectLst/>
                <a:latin typeface="Arial" panose="020B0604020202020204" pitchFamily="34" charset="0"/>
                <a:ea typeface="Calibri" panose="020F0502020204030204" pitchFamily="34" charset="0"/>
              </a:rPr>
              <a:t>TESTING AND EVALUATION</a:t>
            </a:r>
            <a:endParaRPr lang="en-IN" dirty="0"/>
          </a:p>
        </p:txBody>
      </p:sp>
      <p:sp>
        <p:nvSpPr>
          <p:cNvPr id="3" name="Text Placeholder 2">
            <a:extLst>
              <a:ext uri="{FF2B5EF4-FFF2-40B4-BE49-F238E27FC236}">
                <a16:creationId xmlns:a16="http://schemas.microsoft.com/office/drawing/2014/main" id="{FAB7638C-1905-A243-AA1E-8BDFEC60ACEA}"/>
              </a:ext>
            </a:extLst>
          </p:cNvPr>
          <p:cNvSpPr>
            <a:spLocks noGrp="1"/>
          </p:cNvSpPr>
          <p:nvPr>
            <p:ph type="body" idx="1"/>
          </p:nvPr>
        </p:nvSpPr>
        <p:spPr>
          <a:xfrm>
            <a:off x="432285" y="1119673"/>
            <a:ext cx="11566882" cy="5505062"/>
          </a:xfrm>
        </p:spPr>
        <p:txBody>
          <a:bodyPr>
            <a:normAutofit/>
          </a:bodyPr>
          <a:lstStyle/>
          <a:p>
            <a:r>
              <a:rPr lang="en-GB" dirty="0">
                <a:solidFill>
                  <a:schemeClr val="bg1"/>
                </a:solidFill>
              </a:rPr>
              <a:t>We employed the following testing methodologies to ensure software effectiveness and reliability: </a:t>
            </a:r>
          </a:p>
          <a:p>
            <a:r>
              <a:rPr lang="en-GB" dirty="0">
                <a:solidFill>
                  <a:schemeClr val="bg1"/>
                </a:solidFill>
              </a:rPr>
              <a:t>1. Unit Testing: Testing individual components and functions.</a:t>
            </a:r>
          </a:p>
          <a:p>
            <a:r>
              <a:rPr lang="en-GB" dirty="0">
                <a:solidFill>
                  <a:schemeClr val="bg1"/>
                </a:solidFill>
              </a:rPr>
              <a:t>2. Integration Testing: Testing the integration of software components.</a:t>
            </a:r>
          </a:p>
          <a:p>
            <a:r>
              <a:rPr lang="en-GB" dirty="0">
                <a:solidFill>
                  <a:schemeClr val="bg1"/>
                </a:solidFill>
              </a:rPr>
              <a:t>3. Functional Testing: Testing software functionalities for accuracy.</a:t>
            </a:r>
          </a:p>
          <a:p>
            <a:r>
              <a:rPr lang="en-GB" dirty="0">
                <a:solidFill>
                  <a:schemeClr val="bg1"/>
                </a:solidFill>
              </a:rPr>
              <a:t>4. Performance Testing: Testing software performance under various scenarios.</a:t>
            </a:r>
            <a:endParaRPr lang="en-IN" dirty="0">
              <a:solidFill>
                <a:schemeClr val="bg1"/>
              </a:solidFill>
            </a:endParaRPr>
          </a:p>
        </p:txBody>
      </p:sp>
    </p:spTree>
    <p:extLst>
      <p:ext uri="{BB962C8B-B14F-4D97-AF65-F5344CB8AC3E}">
        <p14:creationId xmlns:p14="http://schemas.microsoft.com/office/powerpoint/2010/main" val="282269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5F8D-C60F-9B28-B96A-D52B4E8226D8}"/>
              </a:ext>
            </a:extLst>
          </p:cNvPr>
          <p:cNvSpPr>
            <a:spLocks noGrp="1"/>
          </p:cNvSpPr>
          <p:nvPr>
            <p:ph type="title"/>
          </p:nvPr>
        </p:nvSpPr>
        <p:spPr>
          <a:xfrm>
            <a:off x="684212" y="685800"/>
            <a:ext cx="10232603" cy="545841"/>
          </a:xfrm>
        </p:spPr>
        <p:txBody>
          <a:bodyPr>
            <a:normAutofit fontScale="90000"/>
          </a:bodyPr>
          <a:lstStyle/>
          <a:p>
            <a:pPr algn="ct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TEST SCENARIOS AND DATA SETS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83E809B-AD6B-6104-4C11-B72993CC8D01}"/>
              </a:ext>
            </a:extLst>
          </p:cNvPr>
          <p:cNvSpPr>
            <a:spLocks noGrp="1"/>
          </p:cNvSpPr>
          <p:nvPr>
            <p:ph type="body" idx="1"/>
          </p:nvPr>
        </p:nvSpPr>
        <p:spPr>
          <a:xfrm>
            <a:off x="292326" y="1166326"/>
            <a:ext cx="11650858" cy="5393093"/>
          </a:xfrm>
        </p:spPr>
        <p:txBody>
          <a:bodyPr/>
          <a:lstStyle/>
          <a:p>
            <a:pPr algn="ctr"/>
            <a:r>
              <a:rPr lang="en-GB" dirty="0">
                <a:solidFill>
                  <a:schemeClr val="bg1"/>
                </a:solidFill>
              </a:rPr>
              <a:t>We conducted the following test scenarios to evaluate the software:</a:t>
            </a:r>
          </a:p>
          <a:p>
            <a:pPr algn="ctr"/>
            <a:endParaRPr lang="en-GB" dirty="0">
              <a:solidFill>
                <a:schemeClr val="bg1"/>
              </a:solidFill>
            </a:endParaRPr>
          </a:p>
          <a:p>
            <a:pPr algn="ctr"/>
            <a:r>
              <a:rPr lang="en-GB" dirty="0">
                <a:solidFill>
                  <a:schemeClr val="bg1"/>
                </a:solidFill>
              </a:rPr>
              <a:t>1. Encryption and Decryption of Different File Types: Tested encryption and decryption for various file types without data loss or corruption.</a:t>
            </a:r>
          </a:p>
          <a:p>
            <a:pPr algn="ctr"/>
            <a:endParaRPr lang="en-GB" dirty="0">
              <a:solidFill>
                <a:schemeClr val="bg1"/>
              </a:solidFill>
            </a:endParaRPr>
          </a:p>
          <a:p>
            <a:pPr algn="ctr"/>
            <a:r>
              <a:rPr lang="en-GB" dirty="0">
                <a:solidFill>
                  <a:schemeClr val="bg1"/>
                </a:solidFill>
              </a:rPr>
              <a:t>2. Handling Large File Sizes: Assessed the software's efficiency in encrypting and decrypting large files without significant impact on processing time or resource utilization.</a:t>
            </a:r>
            <a:endParaRPr lang="en-IN" dirty="0">
              <a:solidFill>
                <a:schemeClr val="bg1"/>
              </a:solidFill>
            </a:endParaRPr>
          </a:p>
        </p:txBody>
      </p:sp>
    </p:spTree>
    <p:extLst>
      <p:ext uri="{BB962C8B-B14F-4D97-AF65-F5344CB8AC3E}">
        <p14:creationId xmlns:p14="http://schemas.microsoft.com/office/powerpoint/2010/main" val="21714515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102</TotalTime>
  <Words>1274</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Berlin Sans FB Demi</vt:lpstr>
      <vt:lpstr>Calibri</vt:lpstr>
      <vt:lpstr>Century Gothic</vt:lpstr>
      <vt:lpstr>Wingdings 3</vt:lpstr>
      <vt:lpstr>Slice</vt:lpstr>
      <vt:lpstr>PowerPoint Presentation</vt:lpstr>
      <vt:lpstr>PowerPoint Presentation</vt:lpstr>
      <vt:lpstr>METHODOLOGY   ENCRYPTION PROCESS     DECRYPTION PROCESS      </vt:lpstr>
      <vt:lpstr>Encryption process</vt:lpstr>
      <vt:lpstr>Decryption process</vt:lpstr>
      <vt:lpstr>SYSTEM DESIGN AND IMPLEMENTATION   </vt:lpstr>
      <vt:lpstr>PowerPoint Presentation</vt:lpstr>
      <vt:lpstr>TESTING AND EVALUATION</vt:lpstr>
      <vt:lpstr>TEST SCENARIOS AND DATA SETS </vt:lpstr>
      <vt:lpstr>WEAKNESS AND LIMITATIONS OF THE SOFTWARE </vt:lpstr>
      <vt:lpstr>How this project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HATI</dc:creator>
  <cp:lastModifiedBy>ARIJIT HATI</cp:lastModifiedBy>
  <cp:revision>4</cp:revision>
  <dcterms:created xsi:type="dcterms:W3CDTF">2023-05-24T08:48:04Z</dcterms:created>
  <dcterms:modified xsi:type="dcterms:W3CDTF">2023-05-24T10:30:10Z</dcterms:modified>
</cp:coreProperties>
</file>