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70" r:id="rId5"/>
    <p:sldId id="271" r:id="rId6"/>
    <p:sldId id="278" r:id="rId7"/>
    <p:sldId id="267" r:id="rId8"/>
    <p:sldId id="259" r:id="rId9"/>
    <p:sldId id="281" r:id="rId10"/>
    <p:sldId id="283" r:id="rId11"/>
    <p:sldId id="282" r:id="rId12"/>
    <p:sldId id="279" r:id="rId13"/>
    <p:sldId id="272" r:id="rId14"/>
    <p:sldId id="275" r:id="rId15"/>
    <p:sldId id="276" r:id="rId16"/>
    <p:sldId id="277" r:id="rId17"/>
    <p:sldId id="273" r:id="rId18"/>
    <p:sldId id="260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7" autoAdjust="0"/>
  </p:normalViewPr>
  <p:slideViewPr>
    <p:cSldViewPr>
      <p:cViewPr>
        <p:scale>
          <a:sx n="66" d="100"/>
          <a:sy n="66" d="100"/>
        </p:scale>
        <p:origin x="-140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#2">
  <dgm:title val=""/>
  <dgm:desc val=""/>
  <dgm:catLst>
    <dgm:cat type="accent3" pri="11300"/>
  </dgm:catLst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5692B-B7B9-4CD1-9BB8-7BB716B6D589}" type="doc">
      <dgm:prSet loTypeId="urn:microsoft.com/office/officeart/2005/8/layout/process4" loCatId="process" qsTypeId="urn:microsoft.com/office/officeart/2005/8/quickstyle/simple1#2" qsCatId="simple" csTypeId="urn:microsoft.com/office/officeart/2005/8/colors/accent3_3#2" csCatId="accent3" phldr="1"/>
      <dgm:spPr/>
      <dgm:t>
        <a:bodyPr/>
        <a:lstStyle/>
        <a:p>
          <a:endParaRPr lang="en-GB"/>
        </a:p>
      </dgm:t>
    </dgm:pt>
    <dgm:pt modelId="{3D19FBB3-3592-4276-B330-75DEE6815429}">
      <dgm:prSet phldrT="[Text]"/>
      <dgm:spPr/>
      <dgm:t>
        <a:bodyPr/>
        <a:lstStyle/>
        <a:p>
          <a:r>
            <a:rPr lang="en-GB" b="1" i="1" dirty="0" smtClean="0"/>
            <a:t>RUNNING VEHICLE/ FOOTSTEPS OF HUMANS</a:t>
          </a:r>
          <a:endParaRPr lang="en-GB" b="1" i="1" dirty="0"/>
        </a:p>
      </dgm:t>
    </dgm:pt>
    <dgm:pt modelId="{7EEB4CA3-54F6-49C4-A19F-4E4B08B53E47}" type="parTrans" cxnId="{3D6A59E3-9386-4E21-8891-F94599626F30}">
      <dgm:prSet/>
      <dgm:spPr/>
      <dgm:t>
        <a:bodyPr/>
        <a:lstStyle/>
        <a:p>
          <a:endParaRPr lang="en-GB"/>
        </a:p>
      </dgm:t>
    </dgm:pt>
    <dgm:pt modelId="{5BEA78DE-F85D-4282-B892-3F27D0B8699B}" type="sibTrans" cxnId="{3D6A59E3-9386-4E21-8891-F94599626F30}">
      <dgm:prSet/>
      <dgm:spPr/>
      <dgm:t>
        <a:bodyPr/>
        <a:lstStyle/>
        <a:p>
          <a:endParaRPr lang="en-GB"/>
        </a:p>
      </dgm:t>
    </dgm:pt>
    <dgm:pt modelId="{F89766FD-A602-43AF-9507-80B539942D7A}">
      <dgm:prSet phldrT="[Text]"/>
      <dgm:spPr/>
      <dgm:t>
        <a:bodyPr/>
        <a:lstStyle/>
        <a:p>
          <a:r>
            <a:rPr lang="en-GB" b="1" i="1" dirty="0" smtClean="0"/>
            <a:t>CREATING PRESSURE ON A PEIZOELECTRIC PLATE</a:t>
          </a:r>
          <a:endParaRPr lang="en-GB" b="1" i="1" dirty="0"/>
        </a:p>
      </dgm:t>
    </dgm:pt>
    <dgm:pt modelId="{07D6C22F-611B-4F64-AB0C-C85C159E23F0}" type="parTrans" cxnId="{10D7C8B0-426D-418D-8B60-B199BBF5E2FE}">
      <dgm:prSet/>
      <dgm:spPr/>
      <dgm:t>
        <a:bodyPr/>
        <a:lstStyle/>
        <a:p>
          <a:endParaRPr lang="en-GB"/>
        </a:p>
      </dgm:t>
    </dgm:pt>
    <dgm:pt modelId="{13408AA1-E898-46CA-9ACE-A34309A4A848}" type="sibTrans" cxnId="{10D7C8B0-426D-418D-8B60-B199BBF5E2FE}">
      <dgm:prSet/>
      <dgm:spPr/>
      <dgm:t>
        <a:bodyPr/>
        <a:lstStyle/>
        <a:p>
          <a:endParaRPr lang="en-GB"/>
        </a:p>
      </dgm:t>
    </dgm:pt>
    <dgm:pt modelId="{126699E6-9067-4CF6-AB38-AD8B87633952}">
      <dgm:prSet phldrT="[Text]"/>
      <dgm:spPr/>
      <dgm:t>
        <a:bodyPr/>
        <a:lstStyle/>
        <a:p>
          <a:r>
            <a:rPr lang="en-GB" b="1" i="1" dirty="0" smtClean="0"/>
            <a:t>RESULT: GENERATION OF VIBRATIONS ON QUARTZ </a:t>
          </a:r>
          <a:endParaRPr lang="en-GB" b="1" i="1" dirty="0"/>
        </a:p>
      </dgm:t>
    </dgm:pt>
    <dgm:pt modelId="{E1411034-B4A7-4EA9-B8F8-D0EDC6CD34F8}" type="parTrans" cxnId="{3803140D-2F0B-47FC-B1E2-7DDF85514F6D}">
      <dgm:prSet/>
      <dgm:spPr/>
      <dgm:t>
        <a:bodyPr/>
        <a:lstStyle/>
        <a:p>
          <a:endParaRPr lang="en-GB"/>
        </a:p>
      </dgm:t>
    </dgm:pt>
    <dgm:pt modelId="{BC76A800-E046-48D9-BE9A-07B4795C4B45}" type="sibTrans" cxnId="{3803140D-2F0B-47FC-B1E2-7DDF85514F6D}">
      <dgm:prSet/>
      <dgm:spPr/>
      <dgm:t>
        <a:bodyPr/>
        <a:lstStyle/>
        <a:p>
          <a:endParaRPr lang="en-GB"/>
        </a:p>
      </dgm:t>
    </dgm:pt>
    <dgm:pt modelId="{43F99BA7-FD3E-4D50-BA2B-E7127D5C4EEC}">
      <dgm:prSet phldrT="[Text]"/>
      <dgm:spPr/>
      <dgm:t>
        <a:bodyPr/>
        <a:lstStyle/>
        <a:p>
          <a:r>
            <a:rPr lang="en-GB" b="1" i="1" dirty="0" smtClean="0"/>
            <a:t> VOLTAGE IS INDUCED BY TRANSDUCER</a:t>
          </a:r>
          <a:endParaRPr lang="en-GB" b="1" i="1" dirty="0"/>
        </a:p>
      </dgm:t>
    </dgm:pt>
    <dgm:pt modelId="{7CEADA7A-B6D7-4D02-A6DF-2A3FE2B36B13}" type="parTrans" cxnId="{BB53149C-2351-438A-9CF5-B9D05B8E6775}">
      <dgm:prSet/>
      <dgm:spPr/>
      <dgm:t>
        <a:bodyPr/>
        <a:lstStyle/>
        <a:p>
          <a:endParaRPr lang="en-GB"/>
        </a:p>
      </dgm:t>
    </dgm:pt>
    <dgm:pt modelId="{35D990C3-9163-4751-921B-8C98415A7DE3}" type="sibTrans" cxnId="{BB53149C-2351-438A-9CF5-B9D05B8E6775}">
      <dgm:prSet/>
      <dgm:spPr/>
      <dgm:t>
        <a:bodyPr/>
        <a:lstStyle/>
        <a:p>
          <a:endParaRPr lang="en-GB"/>
        </a:p>
      </dgm:t>
    </dgm:pt>
    <dgm:pt modelId="{08AFD92F-EEB9-4962-AEB5-AC2820CC5FA8}">
      <dgm:prSet phldrT="[Text]"/>
      <dgm:spPr/>
      <dgm:t>
        <a:bodyPr/>
        <a:lstStyle/>
        <a:p>
          <a:r>
            <a:rPr lang="en-GB" b="1" i="1" dirty="0" smtClean="0"/>
            <a:t>STORING ENERGY IN A RECHARGEABLE BATTERY</a:t>
          </a:r>
          <a:endParaRPr lang="en-GB" b="1" i="1" dirty="0"/>
        </a:p>
      </dgm:t>
    </dgm:pt>
    <dgm:pt modelId="{648C79B6-AA9C-4D49-A34F-8873C065086C}" type="parTrans" cxnId="{5BC627B6-D899-4250-96E2-5468DBFA955C}">
      <dgm:prSet/>
      <dgm:spPr/>
      <dgm:t>
        <a:bodyPr/>
        <a:lstStyle/>
        <a:p>
          <a:endParaRPr lang="en-GB"/>
        </a:p>
      </dgm:t>
    </dgm:pt>
    <dgm:pt modelId="{594320CD-4661-4F4F-A401-2351D5881C3E}" type="sibTrans" cxnId="{5BC627B6-D899-4250-96E2-5468DBFA955C}">
      <dgm:prSet/>
      <dgm:spPr/>
      <dgm:t>
        <a:bodyPr/>
        <a:lstStyle/>
        <a:p>
          <a:endParaRPr lang="en-GB"/>
        </a:p>
      </dgm:t>
    </dgm:pt>
    <dgm:pt modelId="{45CC2703-B94C-422E-A243-32D910113BBF}">
      <dgm:prSet phldrT="[Text]"/>
      <dgm:spPr/>
      <dgm:t>
        <a:bodyPr/>
        <a:lstStyle/>
        <a:p>
          <a:r>
            <a:rPr lang="en-GB" b="1" i="1" dirty="0" smtClean="0"/>
            <a:t>POWER CONVERT INTO AC IF REQUIRED </a:t>
          </a:r>
          <a:endParaRPr lang="en-GB" b="1" i="1" dirty="0"/>
        </a:p>
      </dgm:t>
    </dgm:pt>
    <dgm:pt modelId="{50552BDE-1461-4F30-9312-695C7589BC4B}" type="parTrans" cxnId="{35DC3C2F-9381-4A9F-A326-1C39121FCB15}">
      <dgm:prSet/>
      <dgm:spPr/>
      <dgm:t>
        <a:bodyPr/>
        <a:lstStyle/>
        <a:p>
          <a:endParaRPr lang="en-GB"/>
        </a:p>
      </dgm:t>
    </dgm:pt>
    <dgm:pt modelId="{DFC203D3-C017-453A-8586-72739EFFB6F9}" type="sibTrans" cxnId="{35DC3C2F-9381-4A9F-A326-1C39121FCB15}">
      <dgm:prSet/>
      <dgm:spPr/>
      <dgm:t>
        <a:bodyPr/>
        <a:lstStyle/>
        <a:p>
          <a:endParaRPr lang="en-GB"/>
        </a:p>
      </dgm:t>
    </dgm:pt>
    <dgm:pt modelId="{D8A47636-10E9-44DF-8B72-9E1FD7ECE3CD}">
      <dgm:prSet phldrT="[Text]"/>
      <dgm:spPr/>
      <dgm:t>
        <a:bodyPr/>
        <a:lstStyle/>
        <a:p>
          <a:r>
            <a:rPr lang="en-GB" b="1" i="1" dirty="0" smtClean="0"/>
            <a:t>LIGHTING OF BULBS</a:t>
          </a:r>
          <a:endParaRPr lang="en-GB" b="1" i="1" dirty="0"/>
        </a:p>
      </dgm:t>
    </dgm:pt>
    <dgm:pt modelId="{86253EB0-1535-4713-800F-86BE99B839D0}" type="parTrans" cxnId="{D2EABB77-7C2A-4B35-B1C4-01A7DC603B74}">
      <dgm:prSet/>
      <dgm:spPr/>
      <dgm:t>
        <a:bodyPr/>
        <a:lstStyle/>
        <a:p>
          <a:endParaRPr lang="en-GB"/>
        </a:p>
      </dgm:t>
    </dgm:pt>
    <dgm:pt modelId="{9FFE5A11-258E-4317-B964-7E92A08E2F1A}" type="sibTrans" cxnId="{D2EABB77-7C2A-4B35-B1C4-01A7DC603B74}">
      <dgm:prSet/>
      <dgm:spPr/>
      <dgm:t>
        <a:bodyPr/>
        <a:lstStyle/>
        <a:p>
          <a:endParaRPr lang="en-GB"/>
        </a:p>
      </dgm:t>
    </dgm:pt>
    <dgm:pt modelId="{FB2A2304-EE37-49EC-85A3-B26AE42D6A58}" type="pres">
      <dgm:prSet presAssocID="{8D75692B-B7B9-4CD1-9BB8-7BB716B6D5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FEA0E5-57DA-4EBC-A720-B2025120B556}" type="pres">
      <dgm:prSet presAssocID="{D8A47636-10E9-44DF-8B72-9E1FD7ECE3CD}" presName="boxAndChildren" presStyleCnt="0"/>
      <dgm:spPr/>
    </dgm:pt>
    <dgm:pt modelId="{35FEB6D6-6EF5-42D9-AC34-29E73BC815B4}" type="pres">
      <dgm:prSet presAssocID="{D8A47636-10E9-44DF-8B72-9E1FD7ECE3CD}" presName="parentTextBox" presStyleLbl="node1" presStyleIdx="0" presStyleCnt="7"/>
      <dgm:spPr/>
      <dgm:t>
        <a:bodyPr/>
        <a:lstStyle/>
        <a:p>
          <a:endParaRPr lang="en-GB"/>
        </a:p>
      </dgm:t>
    </dgm:pt>
    <dgm:pt modelId="{121542E1-586D-4A15-8FAE-9BA5BE597688}" type="pres">
      <dgm:prSet presAssocID="{DFC203D3-C017-453A-8586-72739EFFB6F9}" presName="sp" presStyleCnt="0"/>
      <dgm:spPr/>
    </dgm:pt>
    <dgm:pt modelId="{72C06C30-0BE3-4071-B233-5EC04C5FB6A3}" type="pres">
      <dgm:prSet presAssocID="{45CC2703-B94C-422E-A243-32D910113BBF}" presName="arrowAndChildren" presStyleCnt="0"/>
      <dgm:spPr/>
    </dgm:pt>
    <dgm:pt modelId="{3D47FE3E-ABC1-4D70-BB0A-1DF0F5AE3604}" type="pres">
      <dgm:prSet presAssocID="{45CC2703-B94C-422E-A243-32D910113BBF}" presName="parentTextArrow" presStyleLbl="node1" presStyleIdx="1" presStyleCnt="7"/>
      <dgm:spPr/>
      <dgm:t>
        <a:bodyPr/>
        <a:lstStyle/>
        <a:p>
          <a:endParaRPr lang="en-GB"/>
        </a:p>
      </dgm:t>
    </dgm:pt>
    <dgm:pt modelId="{E8DADAAE-DDD7-42A8-881B-D911AE7C8B42}" type="pres">
      <dgm:prSet presAssocID="{594320CD-4661-4F4F-A401-2351D5881C3E}" presName="sp" presStyleCnt="0"/>
      <dgm:spPr/>
    </dgm:pt>
    <dgm:pt modelId="{01E54BAA-AF2B-443B-B35D-D9346877B94D}" type="pres">
      <dgm:prSet presAssocID="{08AFD92F-EEB9-4962-AEB5-AC2820CC5FA8}" presName="arrowAndChildren" presStyleCnt="0"/>
      <dgm:spPr/>
    </dgm:pt>
    <dgm:pt modelId="{FA902A64-4E07-45F3-9FA4-23AAF23778BD}" type="pres">
      <dgm:prSet presAssocID="{08AFD92F-EEB9-4962-AEB5-AC2820CC5FA8}" presName="parentTextArrow" presStyleLbl="node1" presStyleIdx="2" presStyleCnt="7"/>
      <dgm:spPr/>
      <dgm:t>
        <a:bodyPr/>
        <a:lstStyle/>
        <a:p>
          <a:endParaRPr lang="en-GB"/>
        </a:p>
      </dgm:t>
    </dgm:pt>
    <dgm:pt modelId="{99A90AB3-4F63-48B8-966E-D1CB36CBF186}" type="pres">
      <dgm:prSet presAssocID="{35D990C3-9163-4751-921B-8C98415A7DE3}" presName="sp" presStyleCnt="0"/>
      <dgm:spPr/>
    </dgm:pt>
    <dgm:pt modelId="{2674B9D2-533E-49A5-B948-4E4E90386474}" type="pres">
      <dgm:prSet presAssocID="{43F99BA7-FD3E-4D50-BA2B-E7127D5C4EEC}" presName="arrowAndChildren" presStyleCnt="0"/>
      <dgm:spPr/>
    </dgm:pt>
    <dgm:pt modelId="{ED294DB9-9E1E-4013-8C88-86AFB94F1A1F}" type="pres">
      <dgm:prSet presAssocID="{43F99BA7-FD3E-4D50-BA2B-E7127D5C4EEC}" presName="parentTextArrow" presStyleLbl="node1" presStyleIdx="3" presStyleCnt="7"/>
      <dgm:spPr/>
      <dgm:t>
        <a:bodyPr/>
        <a:lstStyle/>
        <a:p>
          <a:endParaRPr lang="en-GB"/>
        </a:p>
      </dgm:t>
    </dgm:pt>
    <dgm:pt modelId="{31AECADA-3A3F-4544-BE8D-5B271896AC16}" type="pres">
      <dgm:prSet presAssocID="{BC76A800-E046-48D9-BE9A-07B4795C4B45}" presName="sp" presStyleCnt="0"/>
      <dgm:spPr/>
    </dgm:pt>
    <dgm:pt modelId="{22458A5D-F7F2-45C5-9E5F-9011BA0AE850}" type="pres">
      <dgm:prSet presAssocID="{126699E6-9067-4CF6-AB38-AD8B87633952}" presName="arrowAndChildren" presStyleCnt="0"/>
      <dgm:spPr/>
    </dgm:pt>
    <dgm:pt modelId="{2D82B90D-49AB-416A-9C86-A5493FBFFE83}" type="pres">
      <dgm:prSet presAssocID="{126699E6-9067-4CF6-AB38-AD8B87633952}" presName="parentTextArrow" presStyleLbl="node1" presStyleIdx="4" presStyleCnt="7"/>
      <dgm:spPr/>
      <dgm:t>
        <a:bodyPr/>
        <a:lstStyle/>
        <a:p>
          <a:endParaRPr lang="en-GB"/>
        </a:p>
      </dgm:t>
    </dgm:pt>
    <dgm:pt modelId="{E2EA0B7B-3209-483A-BEE8-97A988E67598}" type="pres">
      <dgm:prSet presAssocID="{13408AA1-E898-46CA-9ACE-A34309A4A848}" presName="sp" presStyleCnt="0"/>
      <dgm:spPr/>
    </dgm:pt>
    <dgm:pt modelId="{9E9F7366-0CEB-4412-A276-383281131019}" type="pres">
      <dgm:prSet presAssocID="{F89766FD-A602-43AF-9507-80B539942D7A}" presName="arrowAndChildren" presStyleCnt="0"/>
      <dgm:spPr/>
    </dgm:pt>
    <dgm:pt modelId="{E04B7874-C7DF-4E61-B8C2-44813D387698}" type="pres">
      <dgm:prSet presAssocID="{F89766FD-A602-43AF-9507-80B539942D7A}" presName="parentTextArrow" presStyleLbl="node1" presStyleIdx="5" presStyleCnt="7"/>
      <dgm:spPr/>
      <dgm:t>
        <a:bodyPr/>
        <a:lstStyle/>
        <a:p>
          <a:endParaRPr lang="en-GB"/>
        </a:p>
      </dgm:t>
    </dgm:pt>
    <dgm:pt modelId="{D0CC4BA7-898A-4578-B6C8-1FA0DAA1773C}" type="pres">
      <dgm:prSet presAssocID="{5BEA78DE-F85D-4282-B892-3F27D0B8699B}" presName="sp" presStyleCnt="0"/>
      <dgm:spPr/>
    </dgm:pt>
    <dgm:pt modelId="{CD5A35E2-6EAF-4B69-A2A3-F9D35BA646CB}" type="pres">
      <dgm:prSet presAssocID="{3D19FBB3-3592-4276-B330-75DEE6815429}" presName="arrowAndChildren" presStyleCnt="0"/>
      <dgm:spPr/>
    </dgm:pt>
    <dgm:pt modelId="{AAB002F1-C917-4116-9202-1B9EFFB87AB8}" type="pres">
      <dgm:prSet presAssocID="{3D19FBB3-3592-4276-B330-75DEE6815429}" presName="parentTextArrow" presStyleLbl="node1" presStyleIdx="6" presStyleCnt="7"/>
      <dgm:spPr/>
      <dgm:t>
        <a:bodyPr/>
        <a:lstStyle/>
        <a:p>
          <a:endParaRPr lang="en-GB"/>
        </a:p>
      </dgm:t>
    </dgm:pt>
  </dgm:ptLst>
  <dgm:cxnLst>
    <dgm:cxn modelId="{35DC3C2F-9381-4A9F-A326-1C39121FCB15}" srcId="{8D75692B-B7B9-4CD1-9BB8-7BB716B6D589}" destId="{45CC2703-B94C-422E-A243-32D910113BBF}" srcOrd="5" destOrd="0" parTransId="{50552BDE-1461-4F30-9312-695C7589BC4B}" sibTransId="{DFC203D3-C017-453A-8586-72739EFFB6F9}"/>
    <dgm:cxn modelId="{29CBBA41-6195-4161-AB66-4CCC9593FC37}" type="presOf" srcId="{D8A47636-10E9-44DF-8B72-9E1FD7ECE3CD}" destId="{35FEB6D6-6EF5-42D9-AC34-29E73BC815B4}" srcOrd="0" destOrd="0" presId="urn:microsoft.com/office/officeart/2005/8/layout/process4"/>
    <dgm:cxn modelId="{BB53149C-2351-438A-9CF5-B9D05B8E6775}" srcId="{8D75692B-B7B9-4CD1-9BB8-7BB716B6D589}" destId="{43F99BA7-FD3E-4D50-BA2B-E7127D5C4EEC}" srcOrd="3" destOrd="0" parTransId="{7CEADA7A-B6D7-4D02-A6DF-2A3FE2B36B13}" sibTransId="{35D990C3-9163-4751-921B-8C98415A7DE3}"/>
    <dgm:cxn modelId="{D2EABB77-7C2A-4B35-B1C4-01A7DC603B74}" srcId="{8D75692B-B7B9-4CD1-9BB8-7BB716B6D589}" destId="{D8A47636-10E9-44DF-8B72-9E1FD7ECE3CD}" srcOrd="6" destOrd="0" parTransId="{86253EB0-1535-4713-800F-86BE99B839D0}" sibTransId="{9FFE5A11-258E-4317-B964-7E92A08E2F1A}"/>
    <dgm:cxn modelId="{1839A140-106B-4C52-BFB3-3EDB59828961}" type="presOf" srcId="{08AFD92F-EEB9-4962-AEB5-AC2820CC5FA8}" destId="{FA902A64-4E07-45F3-9FA4-23AAF23778BD}" srcOrd="0" destOrd="0" presId="urn:microsoft.com/office/officeart/2005/8/layout/process4"/>
    <dgm:cxn modelId="{86ABE00E-079B-492A-86CE-9D2559142E3F}" type="presOf" srcId="{43F99BA7-FD3E-4D50-BA2B-E7127D5C4EEC}" destId="{ED294DB9-9E1E-4013-8C88-86AFB94F1A1F}" srcOrd="0" destOrd="0" presId="urn:microsoft.com/office/officeart/2005/8/layout/process4"/>
    <dgm:cxn modelId="{3803140D-2F0B-47FC-B1E2-7DDF85514F6D}" srcId="{8D75692B-B7B9-4CD1-9BB8-7BB716B6D589}" destId="{126699E6-9067-4CF6-AB38-AD8B87633952}" srcOrd="2" destOrd="0" parTransId="{E1411034-B4A7-4EA9-B8F8-D0EDC6CD34F8}" sibTransId="{BC76A800-E046-48D9-BE9A-07B4795C4B45}"/>
    <dgm:cxn modelId="{5BC627B6-D899-4250-96E2-5468DBFA955C}" srcId="{8D75692B-B7B9-4CD1-9BB8-7BB716B6D589}" destId="{08AFD92F-EEB9-4962-AEB5-AC2820CC5FA8}" srcOrd="4" destOrd="0" parTransId="{648C79B6-AA9C-4D49-A34F-8873C065086C}" sibTransId="{594320CD-4661-4F4F-A401-2351D5881C3E}"/>
    <dgm:cxn modelId="{C7CAE2F3-860F-4FA8-B4AE-5CE3AB1529BC}" type="presOf" srcId="{F89766FD-A602-43AF-9507-80B539942D7A}" destId="{E04B7874-C7DF-4E61-B8C2-44813D387698}" srcOrd="0" destOrd="0" presId="urn:microsoft.com/office/officeart/2005/8/layout/process4"/>
    <dgm:cxn modelId="{541445A5-5CD7-4614-AAC0-7050C2FD23D2}" type="presOf" srcId="{126699E6-9067-4CF6-AB38-AD8B87633952}" destId="{2D82B90D-49AB-416A-9C86-A5493FBFFE83}" srcOrd="0" destOrd="0" presId="urn:microsoft.com/office/officeart/2005/8/layout/process4"/>
    <dgm:cxn modelId="{3D6A59E3-9386-4E21-8891-F94599626F30}" srcId="{8D75692B-B7B9-4CD1-9BB8-7BB716B6D589}" destId="{3D19FBB3-3592-4276-B330-75DEE6815429}" srcOrd="0" destOrd="0" parTransId="{7EEB4CA3-54F6-49C4-A19F-4E4B08B53E47}" sibTransId="{5BEA78DE-F85D-4282-B892-3F27D0B8699B}"/>
    <dgm:cxn modelId="{10D7C8B0-426D-418D-8B60-B199BBF5E2FE}" srcId="{8D75692B-B7B9-4CD1-9BB8-7BB716B6D589}" destId="{F89766FD-A602-43AF-9507-80B539942D7A}" srcOrd="1" destOrd="0" parTransId="{07D6C22F-611B-4F64-AB0C-C85C159E23F0}" sibTransId="{13408AA1-E898-46CA-9ACE-A34309A4A848}"/>
    <dgm:cxn modelId="{7D914169-21AD-4827-9E70-998B497FF129}" type="presOf" srcId="{3D19FBB3-3592-4276-B330-75DEE6815429}" destId="{AAB002F1-C917-4116-9202-1B9EFFB87AB8}" srcOrd="0" destOrd="0" presId="urn:microsoft.com/office/officeart/2005/8/layout/process4"/>
    <dgm:cxn modelId="{C51310ED-6650-463B-867D-E615ED896F49}" type="presOf" srcId="{45CC2703-B94C-422E-A243-32D910113BBF}" destId="{3D47FE3E-ABC1-4D70-BB0A-1DF0F5AE3604}" srcOrd="0" destOrd="0" presId="urn:microsoft.com/office/officeart/2005/8/layout/process4"/>
    <dgm:cxn modelId="{6907D26E-82AE-4E81-BC18-E688222965F9}" type="presOf" srcId="{8D75692B-B7B9-4CD1-9BB8-7BB716B6D589}" destId="{FB2A2304-EE37-49EC-85A3-B26AE42D6A58}" srcOrd="0" destOrd="0" presId="urn:microsoft.com/office/officeart/2005/8/layout/process4"/>
    <dgm:cxn modelId="{FD242E55-143B-4423-AC9F-4BA13E2FAFD4}" type="presParOf" srcId="{FB2A2304-EE37-49EC-85A3-B26AE42D6A58}" destId="{AFFEA0E5-57DA-4EBC-A720-B2025120B556}" srcOrd="0" destOrd="0" presId="urn:microsoft.com/office/officeart/2005/8/layout/process4"/>
    <dgm:cxn modelId="{A45DD3D6-8EFE-404A-A918-FBC342F3E37A}" type="presParOf" srcId="{AFFEA0E5-57DA-4EBC-A720-B2025120B556}" destId="{35FEB6D6-6EF5-42D9-AC34-29E73BC815B4}" srcOrd="0" destOrd="0" presId="urn:microsoft.com/office/officeart/2005/8/layout/process4"/>
    <dgm:cxn modelId="{6AFD8E06-4030-4612-8E03-64E398DB5351}" type="presParOf" srcId="{FB2A2304-EE37-49EC-85A3-B26AE42D6A58}" destId="{121542E1-586D-4A15-8FAE-9BA5BE597688}" srcOrd="1" destOrd="0" presId="urn:microsoft.com/office/officeart/2005/8/layout/process4"/>
    <dgm:cxn modelId="{4C31847F-9B37-4E98-8204-A0871029FA0A}" type="presParOf" srcId="{FB2A2304-EE37-49EC-85A3-B26AE42D6A58}" destId="{72C06C30-0BE3-4071-B233-5EC04C5FB6A3}" srcOrd="2" destOrd="0" presId="urn:microsoft.com/office/officeart/2005/8/layout/process4"/>
    <dgm:cxn modelId="{D1D3401D-44FE-4E48-9CF5-5D18BCD5D740}" type="presParOf" srcId="{72C06C30-0BE3-4071-B233-5EC04C5FB6A3}" destId="{3D47FE3E-ABC1-4D70-BB0A-1DF0F5AE3604}" srcOrd="0" destOrd="0" presId="urn:microsoft.com/office/officeart/2005/8/layout/process4"/>
    <dgm:cxn modelId="{8E0744EA-7FEB-42C5-AA0A-68F165EC2FD8}" type="presParOf" srcId="{FB2A2304-EE37-49EC-85A3-B26AE42D6A58}" destId="{E8DADAAE-DDD7-42A8-881B-D911AE7C8B42}" srcOrd="3" destOrd="0" presId="urn:microsoft.com/office/officeart/2005/8/layout/process4"/>
    <dgm:cxn modelId="{0717AE24-5C65-4AEB-A105-2AA8A01DF3BD}" type="presParOf" srcId="{FB2A2304-EE37-49EC-85A3-B26AE42D6A58}" destId="{01E54BAA-AF2B-443B-B35D-D9346877B94D}" srcOrd="4" destOrd="0" presId="urn:microsoft.com/office/officeart/2005/8/layout/process4"/>
    <dgm:cxn modelId="{0D53E650-C08B-4321-9038-4C737A0782D5}" type="presParOf" srcId="{01E54BAA-AF2B-443B-B35D-D9346877B94D}" destId="{FA902A64-4E07-45F3-9FA4-23AAF23778BD}" srcOrd="0" destOrd="0" presId="urn:microsoft.com/office/officeart/2005/8/layout/process4"/>
    <dgm:cxn modelId="{A29EBF77-AA38-464C-BF7D-ED2AC40052B0}" type="presParOf" srcId="{FB2A2304-EE37-49EC-85A3-B26AE42D6A58}" destId="{99A90AB3-4F63-48B8-966E-D1CB36CBF186}" srcOrd="5" destOrd="0" presId="urn:microsoft.com/office/officeart/2005/8/layout/process4"/>
    <dgm:cxn modelId="{90AD9234-0A3F-47B5-96D8-E38C6F18BABC}" type="presParOf" srcId="{FB2A2304-EE37-49EC-85A3-B26AE42D6A58}" destId="{2674B9D2-533E-49A5-B948-4E4E90386474}" srcOrd="6" destOrd="0" presId="urn:microsoft.com/office/officeart/2005/8/layout/process4"/>
    <dgm:cxn modelId="{9051D8BB-4BBA-4EFB-88B4-648682A0349C}" type="presParOf" srcId="{2674B9D2-533E-49A5-B948-4E4E90386474}" destId="{ED294DB9-9E1E-4013-8C88-86AFB94F1A1F}" srcOrd="0" destOrd="0" presId="urn:microsoft.com/office/officeart/2005/8/layout/process4"/>
    <dgm:cxn modelId="{7FE8FC8C-43C9-49F3-9A8E-D648347DDCD6}" type="presParOf" srcId="{FB2A2304-EE37-49EC-85A3-B26AE42D6A58}" destId="{31AECADA-3A3F-4544-BE8D-5B271896AC16}" srcOrd="7" destOrd="0" presId="urn:microsoft.com/office/officeart/2005/8/layout/process4"/>
    <dgm:cxn modelId="{B85B3C8A-C0D0-4783-A175-8B6EB56423D5}" type="presParOf" srcId="{FB2A2304-EE37-49EC-85A3-B26AE42D6A58}" destId="{22458A5D-F7F2-45C5-9E5F-9011BA0AE850}" srcOrd="8" destOrd="0" presId="urn:microsoft.com/office/officeart/2005/8/layout/process4"/>
    <dgm:cxn modelId="{B76EBFF5-D8F3-4663-9B02-AA3CD1B6581F}" type="presParOf" srcId="{22458A5D-F7F2-45C5-9E5F-9011BA0AE850}" destId="{2D82B90D-49AB-416A-9C86-A5493FBFFE83}" srcOrd="0" destOrd="0" presId="urn:microsoft.com/office/officeart/2005/8/layout/process4"/>
    <dgm:cxn modelId="{E1687D75-640B-4633-841C-562FC4A9B8E5}" type="presParOf" srcId="{FB2A2304-EE37-49EC-85A3-B26AE42D6A58}" destId="{E2EA0B7B-3209-483A-BEE8-97A988E67598}" srcOrd="9" destOrd="0" presId="urn:microsoft.com/office/officeart/2005/8/layout/process4"/>
    <dgm:cxn modelId="{5376B921-F8D8-4808-B93D-E80357267D9E}" type="presParOf" srcId="{FB2A2304-EE37-49EC-85A3-B26AE42D6A58}" destId="{9E9F7366-0CEB-4412-A276-383281131019}" srcOrd="10" destOrd="0" presId="urn:microsoft.com/office/officeart/2005/8/layout/process4"/>
    <dgm:cxn modelId="{3026A87C-5748-4A86-82D3-99E686847DB2}" type="presParOf" srcId="{9E9F7366-0CEB-4412-A276-383281131019}" destId="{E04B7874-C7DF-4E61-B8C2-44813D387698}" srcOrd="0" destOrd="0" presId="urn:microsoft.com/office/officeart/2005/8/layout/process4"/>
    <dgm:cxn modelId="{54F9D044-A7C7-407C-940E-A9DD0D8D91D2}" type="presParOf" srcId="{FB2A2304-EE37-49EC-85A3-B26AE42D6A58}" destId="{D0CC4BA7-898A-4578-B6C8-1FA0DAA1773C}" srcOrd="11" destOrd="0" presId="urn:microsoft.com/office/officeart/2005/8/layout/process4"/>
    <dgm:cxn modelId="{DE50928F-5128-4E1B-B581-7F38CD0D30AB}" type="presParOf" srcId="{FB2A2304-EE37-49EC-85A3-B26AE42D6A58}" destId="{CD5A35E2-6EAF-4B69-A2A3-F9D35BA646CB}" srcOrd="12" destOrd="0" presId="urn:microsoft.com/office/officeart/2005/8/layout/process4"/>
    <dgm:cxn modelId="{39A58429-D052-4E3B-8592-85FE59A84F64}" type="presParOf" srcId="{CD5A35E2-6EAF-4B69-A2A3-F9D35BA646CB}" destId="{AAB002F1-C917-4116-9202-1B9EFFB87AB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FEB6D6-6EF5-42D9-AC34-29E73BC815B4}">
      <dsp:nvSpPr>
        <dsp:cNvPr id="0" name=""/>
        <dsp:cNvSpPr/>
      </dsp:nvSpPr>
      <dsp:spPr>
        <a:xfrm>
          <a:off x="0" y="3959134"/>
          <a:ext cx="8183562" cy="43324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/>
            <a:t>LIGHTING OF BULBS</a:t>
          </a:r>
          <a:endParaRPr lang="en-GB" sz="1500" b="1" i="1" kern="1200" dirty="0"/>
        </a:p>
      </dsp:txBody>
      <dsp:txXfrm>
        <a:off x="0" y="3959134"/>
        <a:ext cx="8183562" cy="433245"/>
      </dsp:txXfrm>
    </dsp:sp>
    <dsp:sp modelId="{3D47FE3E-ABC1-4D70-BB0A-1DF0F5AE3604}">
      <dsp:nvSpPr>
        <dsp:cNvPr id="0" name=""/>
        <dsp:cNvSpPr/>
      </dsp:nvSpPr>
      <dsp:spPr>
        <a:xfrm rot="10800000">
          <a:off x="0" y="3299300"/>
          <a:ext cx="8183562" cy="666332"/>
        </a:xfrm>
        <a:prstGeom prst="upArrowCallout">
          <a:avLst/>
        </a:prstGeom>
        <a:solidFill>
          <a:schemeClr val="accent3">
            <a:shade val="80000"/>
            <a:hueOff val="88911"/>
            <a:satOff val="-8464"/>
            <a:lumOff val="6299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/>
            <a:t>POWER CONVERT INTO AC IF REQUIRED </a:t>
          </a:r>
          <a:endParaRPr lang="en-GB" sz="1500" b="1" i="1" kern="1200" dirty="0"/>
        </a:p>
      </dsp:txBody>
      <dsp:txXfrm rot="10800000">
        <a:off x="0" y="3299300"/>
        <a:ext cx="8183562" cy="666332"/>
      </dsp:txXfrm>
    </dsp:sp>
    <dsp:sp modelId="{FA902A64-4E07-45F3-9FA4-23AAF23778BD}">
      <dsp:nvSpPr>
        <dsp:cNvPr id="0" name=""/>
        <dsp:cNvSpPr/>
      </dsp:nvSpPr>
      <dsp:spPr>
        <a:xfrm rot="10800000">
          <a:off x="0" y="2639467"/>
          <a:ext cx="8183562" cy="666332"/>
        </a:xfrm>
        <a:prstGeom prst="upArrowCallout">
          <a:avLst/>
        </a:prstGeom>
        <a:solidFill>
          <a:schemeClr val="accent3">
            <a:shade val="80000"/>
            <a:hueOff val="177823"/>
            <a:satOff val="-16927"/>
            <a:lumOff val="12598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/>
            <a:t>STORING ENERGY IN A RECHARGEABLE BATTERY</a:t>
          </a:r>
          <a:endParaRPr lang="en-GB" sz="1500" b="1" i="1" kern="1200" dirty="0"/>
        </a:p>
      </dsp:txBody>
      <dsp:txXfrm rot="10800000">
        <a:off x="0" y="2639467"/>
        <a:ext cx="8183562" cy="666332"/>
      </dsp:txXfrm>
    </dsp:sp>
    <dsp:sp modelId="{ED294DB9-9E1E-4013-8C88-86AFB94F1A1F}">
      <dsp:nvSpPr>
        <dsp:cNvPr id="0" name=""/>
        <dsp:cNvSpPr/>
      </dsp:nvSpPr>
      <dsp:spPr>
        <a:xfrm rot="10800000">
          <a:off x="0" y="1979633"/>
          <a:ext cx="8183562" cy="666332"/>
        </a:xfrm>
        <a:prstGeom prst="upArrowCallout">
          <a:avLst/>
        </a:prstGeom>
        <a:solidFill>
          <a:schemeClr val="accent3">
            <a:shade val="80000"/>
            <a:hueOff val="266734"/>
            <a:satOff val="-25391"/>
            <a:lumOff val="18897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/>
            <a:t> VOLTAGE IS INDUCED BY TRANSDUCER</a:t>
          </a:r>
          <a:endParaRPr lang="en-GB" sz="1500" b="1" i="1" kern="1200" dirty="0"/>
        </a:p>
      </dsp:txBody>
      <dsp:txXfrm rot="10800000">
        <a:off x="0" y="1979633"/>
        <a:ext cx="8183562" cy="666332"/>
      </dsp:txXfrm>
    </dsp:sp>
    <dsp:sp modelId="{2D82B90D-49AB-416A-9C86-A5493FBFFE83}">
      <dsp:nvSpPr>
        <dsp:cNvPr id="0" name=""/>
        <dsp:cNvSpPr/>
      </dsp:nvSpPr>
      <dsp:spPr>
        <a:xfrm rot="10800000">
          <a:off x="0" y="1319800"/>
          <a:ext cx="8183562" cy="666332"/>
        </a:xfrm>
        <a:prstGeom prst="upArrowCallout">
          <a:avLst/>
        </a:prstGeom>
        <a:solidFill>
          <a:schemeClr val="accent3">
            <a:shade val="80000"/>
            <a:hueOff val="355646"/>
            <a:satOff val="-33855"/>
            <a:lumOff val="25196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/>
            <a:t>RESULT: GENERATION OF VIBRATIONS ON QUARTZ </a:t>
          </a:r>
          <a:endParaRPr lang="en-GB" sz="1500" b="1" i="1" kern="1200" dirty="0"/>
        </a:p>
      </dsp:txBody>
      <dsp:txXfrm rot="10800000">
        <a:off x="0" y="1319800"/>
        <a:ext cx="8183562" cy="666332"/>
      </dsp:txXfrm>
    </dsp:sp>
    <dsp:sp modelId="{E04B7874-C7DF-4E61-B8C2-44813D387698}">
      <dsp:nvSpPr>
        <dsp:cNvPr id="0" name=""/>
        <dsp:cNvSpPr/>
      </dsp:nvSpPr>
      <dsp:spPr>
        <a:xfrm rot="10800000">
          <a:off x="0" y="659966"/>
          <a:ext cx="8183562" cy="666332"/>
        </a:xfrm>
        <a:prstGeom prst="upArrowCallout">
          <a:avLst/>
        </a:prstGeom>
        <a:solidFill>
          <a:schemeClr val="accent3">
            <a:shade val="80000"/>
            <a:hueOff val="444557"/>
            <a:satOff val="-42318"/>
            <a:lumOff val="31495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/>
            <a:t>CREATING PRESSURE ON A PEIZOELECTRIC PLATE</a:t>
          </a:r>
          <a:endParaRPr lang="en-GB" sz="1500" b="1" i="1" kern="1200" dirty="0"/>
        </a:p>
      </dsp:txBody>
      <dsp:txXfrm rot="10800000">
        <a:off x="0" y="659966"/>
        <a:ext cx="8183562" cy="666332"/>
      </dsp:txXfrm>
    </dsp:sp>
    <dsp:sp modelId="{AAB002F1-C917-4116-9202-1B9EFFB87AB8}">
      <dsp:nvSpPr>
        <dsp:cNvPr id="0" name=""/>
        <dsp:cNvSpPr/>
      </dsp:nvSpPr>
      <dsp:spPr>
        <a:xfrm rot="10800000">
          <a:off x="0" y="132"/>
          <a:ext cx="8183562" cy="666332"/>
        </a:xfrm>
        <a:prstGeom prst="upArrowCallout">
          <a:avLst/>
        </a:prstGeom>
        <a:solidFill>
          <a:schemeClr val="accent3">
            <a:shade val="80000"/>
            <a:hueOff val="533469"/>
            <a:satOff val="-50782"/>
            <a:lumOff val="37794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i="1" kern="1200" dirty="0" smtClean="0"/>
            <a:t>RUNNING VEHICLE/ FOOTSTEPS OF HUMANS</a:t>
          </a:r>
          <a:endParaRPr lang="en-GB" sz="1500" b="1" i="1" kern="1200" dirty="0"/>
        </a:p>
      </dsp:txBody>
      <dsp:txXfrm rot="10800000">
        <a:off x="0" y="132"/>
        <a:ext cx="8183562" cy="666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BEB4B654-22EA-44A8-B757-5A63C61159D1}" type="datetimeFigureOut">
              <a:rPr lang="en-GB" smtClean="0"/>
              <a:pPr/>
              <a:t>15/09/2019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F35D9F88-11B2-477B-8CA1-E4EDFE8E67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shish\Desktop\hackathon\model%20video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ectabuzz.netlif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82880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ELECTABUZZ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C:\Users\Ashish\Downloads\20190914_121729.jpg"/>
          <p:cNvPicPr>
            <a:picLocks noChangeAspect="1" noChangeArrowheads="1"/>
          </p:cNvPicPr>
          <p:nvPr/>
        </p:nvPicPr>
        <p:blipFill>
          <a:blip r:embed="rId2" cstate="print"/>
          <a:srcRect l="30719"/>
          <a:stretch>
            <a:fillRect/>
          </a:stretch>
        </p:blipFill>
        <p:spPr bwMode="auto">
          <a:xfrm flipH="1">
            <a:off x="3563888" y="3645024"/>
            <a:ext cx="1656184" cy="1735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9" name="Picture 5" descr="C:\Users\Ashish\Downloads\IMG_20190915_0234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160412" y="3928820"/>
            <a:ext cx="1863736" cy="14401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C:\Users\Ashish\Downloads\IMG_20190915_023831.jpg"/>
          <p:cNvPicPr>
            <a:picLocks noChangeAspect="1" noChangeArrowheads="1"/>
          </p:cNvPicPr>
          <p:nvPr/>
        </p:nvPicPr>
        <p:blipFill>
          <a:blip r:embed="rId4" cstate="print"/>
          <a:srcRect l="8442" t="9948" r="18391" b="11256"/>
          <a:stretch>
            <a:fillRect/>
          </a:stretch>
        </p:blipFill>
        <p:spPr bwMode="auto">
          <a:xfrm rot="5400000">
            <a:off x="1084112" y="3820544"/>
            <a:ext cx="1863208" cy="1368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395536" y="5589240"/>
            <a:ext cx="84249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Rutuja</a:t>
            </a:r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Lahoti</a:t>
            </a:r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</a:t>
            </a:r>
            <a:r>
              <a:rPr lang="en-US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Ankit</a:t>
            </a:r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Dongre</a:t>
            </a:r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</a:t>
            </a:r>
            <a:r>
              <a:rPr lang="en-US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Tanishq</a:t>
            </a:r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More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949280"/>
            <a:ext cx="84249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TE-IT           </a:t>
            </a:r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TE-EEP</a:t>
            </a:r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  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TE-IT</a:t>
            </a:r>
            <a:endPara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183880" cy="10515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ANDRIOD APP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2088232" cy="418795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INTENSITY CONTROL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3968" y="1628800"/>
            <a:ext cx="4104456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430" marR="0" lvl="0" indent="-26543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2000" dirty="0" smtClean="0"/>
              <a:t>VOLTAGE &amp; CURRENT DISPLAY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 descr="C:\Users\Ashish\Downloads\WhatsApp Image 2019-09-15 at 11.10.22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132856"/>
            <a:ext cx="2088232" cy="3670468"/>
          </a:xfrm>
          <a:prstGeom prst="rect">
            <a:avLst/>
          </a:prstGeom>
          <a:noFill/>
        </p:spPr>
      </p:pic>
      <p:pic>
        <p:nvPicPr>
          <p:cNvPr id="2052" name="Picture 4" descr="C:\Users\Ashish\Downloads\WhatsApp Image 2019-09-15 at 11.10.2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132856"/>
            <a:ext cx="1907061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183880" cy="1051560"/>
          </a:xfrm>
        </p:spPr>
        <p:txBody>
          <a:bodyPr>
            <a:normAutofit/>
          </a:bodyPr>
          <a:lstStyle/>
          <a:p>
            <a:r>
              <a:rPr lang="en-GB" sz="5400" i="1" dirty="0" smtClean="0">
                <a:solidFill>
                  <a:schemeClr val="tx1"/>
                </a:solidFill>
                <a:latin typeface="Arial Black" pitchFamily="34" charset="0"/>
              </a:rPr>
              <a:t>DEMO</a:t>
            </a:r>
            <a:endParaRPr lang="en-GB" sz="5400" i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  <p:pic>
        <p:nvPicPr>
          <p:cNvPr id="8" name="model vide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412776"/>
            <a:ext cx="5472608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FEATURES OF OUR MODEL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latin typeface="Bookman Old Style" pitchFamily="18" charset="0"/>
              </a:rPr>
              <a:t>Generation of voltage </a:t>
            </a:r>
          </a:p>
          <a:p>
            <a:r>
              <a:rPr lang="en-GB" sz="2400" i="1" dirty="0" smtClean="0">
                <a:latin typeface="Bookman Old Style" pitchFamily="18" charset="0"/>
              </a:rPr>
              <a:t>Lightning of LEDs</a:t>
            </a:r>
          </a:p>
          <a:p>
            <a:r>
              <a:rPr lang="en-GB" sz="2400" i="1" dirty="0" smtClean="0">
                <a:latin typeface="Bookman Old Style" pitchFamily="18" charset="0"/>
              </a:rPr>
              <a:t>Regulating  intensity of LEDs</a:t>
            </a:r>
          </a:p>
          <a:p>
            <a:r>
              <a:rPr lang="en-GB" sz="2400" i="1" dirty="0" smtClean="0">
                <a:latin typeface="Bookman Old Style" pitchFamily="18" charset="0"/>
              </a:rPr>
              <a:t>Intensity-distance mechanism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 (PART 1/2)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397192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Factors affecting electricity generation:</a:t>
            </a:r>
          </a:p>
          <a:p>
            <a:pPr lvl="5">
              <a:buFont typeface="Wingdings" charset="2"/>
              <a:buChar char="v"/>
            </a:pPr>
            <a:r>
              <a:rPr lang="en-GB" sz="2400" i="1" dirty="0" smtClean="0"/>
              <a:t>Dimensions of road</a:t>
            </a:r>
          </a:p>
          <a:p>
            <a:pPr lvl="5">
              <a:buFont typeface="Wingdings" charset="2"/>
              <a:buChar char="v"/>
            </a:pPr>
            <a:r>
              <a:rPr lang="en-AU" altLang="en-GB" sz="2400" i="1" dirty="0" smtClean="0"/>
              <a:t>Traffic Road</a:t>
            </a:r>
          </a:p>
          <a:p>
            <a:pPr lvl="5">
              <a:buFont typeface="Wingdings" charset="2"/>
              <a:buChar char="v"/>
            </a:pPr>
            <a:r>
              <a:rPr lang="en-GB" sz="2400" i="1" dirty="0" smtClean="0"/>
              <a:t>Speed of Vehicles</a:t>
            </a:r>
          </a:p>
          <a:p>
            <a:pPr>
              <a:buFont typeface="Arial" charset="0"/>
              <a:buChar char="•"/>
            </a:pPr>
            <a:r>
              <a:rPr lang="en-GB" sz="2400" i="1" dirty="0" smtClean="0"/>
              <a:t> Assumptions</a:t>
            </a:r>
          </a:p>
          <a:p>
            <a:pPr lvl="5">
              <a:buFont typeface="Wingdings" charset="2"/>
              <a:buChar char="v"/>
            </a:pPr>
            <a:r>
              <a:rPr lang="en-GB" sz="2400" i="1" dirty="0" smtClean="0"/>
              <a:t>500 vehicles passing per hour</a:t>
            </a:r>
          </a:p>
          <a:p>
            <a:pPr lvl="5">
              <a:buFont typeface="Wingdings" charset="2"/>
              <a:buChar char="v"/>
            </a:pPr>
            <a:r>
              <a:rPr lang="en-GB" sz="2400" i="1" dirty="0" smtClean="0"/>
              <a:t>Speed of each vehicle 60kmph</a:t>
            </a:r>
          </a:p>
          <a:p>
            <a:pPr>
              <a:buNone/>
            </a:pPr>
            <a:endParaRPr lang="en-GB" sz="2400" i="1" dirty="0" smtClean="0"/>
          </a:p>
        </p:txBody>
      </p:sp>
      <p:sp>
        <p:nvSpPr>
          <p:cNvPr id="5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83880" cy="105156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 (PART 2/2)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183880" cy="446449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Power estimation for 1km stretch road:</a:t>
            </a:r>
          </a:p>
          <a:p>
            <a:endParaRPr lang="en-GB" sz="2400" i="1" dirty="0" smtClean="0"/>
          </a:p>
          <a:p>
            <a:pPr>
              <a:buNone/>
            </a:pPr>
            <a:endParaRPr lang="en-GB" sz="2400" i="1" dirty="0" smtClean="0"/>
          </a:p>
        </p:txBody>
      </p:sp>
      <p:sp>
        <p:nvSpPr>
          <p:cNvPr id="5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19672" y="2132858"/>
          <a:ext cx="6096000" cy="3540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483482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No. of Piezoelectric</a:t>
                      </a:r>
                      <a:r>
                        <a:rPr lang="en-GB" i="1" baseline="0" dirty="0" smtClean="0">
                          <a:latin typeface="AR JULIAN" pitchFamily="2" charset="0"/>
                        </a:rPr>
                        <a:t> Generator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3280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</a:tr>
              <a:tr h="483482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Traffic rate per hour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500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</a:tr>
              <a:tr h="483482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Speed</a:t>
                      </a:r>
                      <a:r>
                        <a:rPr lang="en-GB" i="1" baseline="0" dirty="0" smtClean="0">
                          <a:latin typeface="AR JULIAN" pitchFamily="2" charset="0"/>
                        </a:rPr>
                        <a:t> (</a:t>
                      </a:r>
                      <a:r>
                        <a:rPr lang="en-GB" i="1" baseline="0" dirty="0" err="1" smtClean="0">
                          <a:latin typeface="AR JULIAN" pitchFamily="2" charset="0"/>
                        </a:rPr>
                        <a:t>kmph</a:t>
                      </a:r>
                      <a:r>
                        <a:rPr lang="en-GB" i="1" baseline="0" dirty="0" smtClean="0">
                          <a:latin typeface="AR JULIAN" pitchFamily="2" charset="0"/>
                        </a:rPr>
                        <a:t>)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100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</a:tr>
              <a:tr h="483482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Load traffic rate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444.44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</a:tr>
              <a:tr h="483482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Total Power/</a:t>
                      </a:r>
                      <a:r>
                        <a:rPr lang="en-GB" i="1" dirty="0" err="1" smtClean="0">
                          <a:latin typeface="AR JULIAN" pitchFamily="2" charset="0"/>
                        </a:rPr>
                        <a:t>peizo</a:t>
                      </a:r>
                      <a:r>
                        <a:rPr lang="en-GB" i="1" dirty="0" smtClean="0">
                          <a:latin typeface="AR JULIAN" pitchFamily="2" charset="0"/>
                        </a:rPr>
                        <a:t>/km/hr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57.083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</a:tr>
              <a:tr h="483482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Total power(</a:t>
                      </a:r>
                      <a:r>
                        <a:rPr lang="en-GB" i="1" dirty="0" err="1" smtClean="0">
                          <a:latin typeface="AR JULIAN" pitchFamily="2" charset="0"/>
                        </a:rPr>
                        <a:t>Wmin</a:t>
                      </a:r>
                      <a:r>
                        <a:rPr lang="en-GB" i="1" dirty="0" smtClean="0">
                          <a:latin typeface="AR JULIAN" pitchFamily="2" charset="0"/>
                        </a:rPr>
                        <a:t>)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3120.556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</a:tr>
              <a:tr h="483482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Total power(</a:t>
                      </a:r>
                      <a:r>
                        <a:rPr lang="en-GB" i="1" dirty="0" err="1" smtClean="0">
                          <a:latin typeface="AR JULIAN" pitchFamily="2" charset="0"/>
                        </a:rPr>
                        <a:t>KWhr</a:t>
                      </a:r>
                      <a:r>
                        <a:rPr lang="en-GB" i="1" dirty="0" smtClean="0">
                          <a:latin typeface="AR JULIAN" pitchFamily="2" charset="0"/>
                        </a:rPr>
                        <a:t>)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latin typeface="AR JULIAN" pitchFamily="2" charset="0"/>
                        </a:rPr>
                        <a:t>187.233</a:t>
                      </a:r>
                      <a:endParaRPr lang="en-GB" i="1" dirty="0">
                        <a:latin typeface="AR JULIAN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183880" cy="105156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 (1/2)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460851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Lets take a real life example:</a:t>
            </a:r>
          </a:p>
          <a:p>
            <a:pPr>
              <a:buNone/>
            </a:pPr>
            <a:r>
              <a:rPr lang="en-GB" sz="2400" dirty="0" smtClean="0"/>
              <a:t>Mumbai-</a:t>
            </a:r>
            <a:r>
              <a:rPr lang="en-GB" sz="2400" dirty="0" err="1" smtClean="0"/>
              <a:t>Pune</a:t>
            </a:r>
            <a:r>
              <a:rPr lang="en-GB" sz="2400" dirty="0" smtClean="0"/>
              <a:t> Express Highway</a:t>
            </a:r>
          </a:p>
          <a:p>
            <a:pPr>
              <a:buNone/>
            </a:pPr>
            <a:r>
              <a:rPr lang="en-GB" sz="2400" dirty="0" smtClean="0"/>
              <a:t>Facts: </a:t>
            </a:r>
          </a:p>
          <a:p>
            <a:pPr lvl="3">
              <a:buFont typeface="Wingdings" charset="2"/>
              <a:buChar char="Ø"/>
            </a:pPr>
            <a:r>
              <a:rPr lang="en-GB" sz="2000" i="1" dirty="0" smtClean="0">
                <a:latin typeface="Bahnschrift" pitchFamily="34" charset="0"/>
              </a:rPr>
              <a:t>Length of highway: 94.5 km</a:t>
            </a:r>
          </a:p>
          <a:p>
            <a:pPr lvl="3">
              <a:buFont typeface="Wingdings" charset="2"/>
              <a:buChar char="Ø"/>
            </a:pPr>
            <a:r>
              <a:rPr lang="en-GB" sz="2000" i="1" dirty="0" smtClean="0">
                <a:latin typeface="Bahnschrift" pitchFamily="34" charset="0"/>
              </a:rPr>
              <a:t>6 Lane road</a:t>
            </a:r>
          </a:p>
          <a:p>
            <a:pPr lvl="3">
              <a:buFont typeface="Wingdings" charset="2"/>
              <a:buChar char="Ø"/>
            </a:pPr>
            <a:r>
              <a:rPr lang="en-GB" sz="2000" i="1" dirty="0" smtClean="0">
                <a:latin typeface="Bahnschrift" pitchFamily="34" charset="0"/>
              </a:rPr>
              <a:t>Amount required by Govt. to generate 1KWHr= Rs.5</a:t>
            </a:r>
          </a:p>
          <a:p>
            <a:pPr>
              <a:buNone/>
            </a:pPr>
            <a:endParaRPr lang="en-GB" sz="2400" i="1" dirty="0" smtClean="0">
              <a:latin typeface="Bahnschrift" pitchFamily="34" charset="0"/>
            </a:endParaRPr>
          </a:p>
          <a:p>
            <a:pPr>
              <a:buNone/>
            </a:pPr>
            <a:r>
              <a:rPr lang="en-GB" sz="2400" dirty="0" smtClean="0">
                <a:latin typeface="Bahnschrift" pitchFamily="34" charset="0"/>
              </a:rPr>
              <a:t>Road </a:t>
            </a:r>
            <a:r>
              <a:rPr lang="en-GB" sz="2400" dirty="0" err="1" smtClean="0">
                <a:latin typeface="Bahnschrift" pitchFamily="34" charset="0"/>
              </a:rPr>
              <a:t>Costings</a:t>
            </a:r>
            <a:r>
              <a:rPr lang="en-GB" sz="2400" dirty="0" smtClean="0">
                <a:latin typeface="Bahnschrift" pitchFamily="34" charset="0"/>
              </a:rPr>
              <a:t>:</a:t>
            </a:r>
          </a:p>
          <a:p>
            <a:pPr lvl="3">
              <a:buFont typeface="Wingdings" charset="2"/>
              <a:buChar char="Ø"/>
            </a:pPr>
            <a:r>
              <a:rPr lang="en-GB" sz="2000" i="1" dirty="0" smtClean="0">
                <a:latin typeface="Bahnschrift" pitchFamily="34" charset="0"/>
              </a:rPr>
              <a:t>Budget of Highway= Rs. 1146cr</a:t>
            </a:r>
          </a:p>
          <a:p>
            <a:pPr lvl="3">
              <a:buFont typeface="Wingdings" charset="2"/>
              <a:buChar char="Ø"/>
            </a:pPr>
            <a:r>
              <a:rPr lang="en-GB" sz="2000" i="1" dirty="0" smtClean="0">
                <a:latin typeface="Bahnschrift" pitchFamily="34" charset="0"/>
              </a:rPr>
              <a:t>Total Cost of </a:t>
            </a:r>
            <a:r>
              <a:rPr lang="en-GB" sz="2000" i="1" dirty="0" err="1" smtClean="0">
                <a:latin typeface="Bahnschrift" pitchFamily="34" charset="0"/>
              </a:rPr>
              <a:t>Peizoelectric</a:t>
            </a:r>
            <a:r>
              <a:rPr lang="en-GB" sz="2000" i="1" dirty="0" smtClean="0">
                <a:latin typeface="Bahnschrift" pitchFamily="34" charset="0"/>
              </a:rPr>
              <a:t> generator for 94.5km= Rs. 62Cr</a:t>
            </a:r>
          </a:p>
          <a:p>
            <a:pPr lvl="3">
              <a:buFont typeface="Wingdings" charset="2"/>
              <a:buChar char="Ø"/>
            </a:pPr>
            <a:r>
              <a:rPr lang="en-GB" sz="2000" i="1" dirty="0" smtClean="0">
                <a:latin typeface="Bahnschrift" pitchFamily="34" charset="0"/>
              </a:rPr>
              <a:t>Total Cost of the road generator for 94.5km= Rs. 1210Cr</a:t>
            </a:r>
          </a:p>
          <a:p>
            <a:pPr>
              <a:buNone/>
            </a:pPr>
            <a:r>
              <a:rPr lang="en-GB" sz="2000" b="1" dirty="0" smtClean="0"/>
              <a:t>The new cost is just 1.05 times the </a:t>
            </a:r>
            <a:r>
              <a:rPr lang="en-GB" sz="2000" b="1" dirty="0" err="1" smtClean="0"/>
              <a:t>orignal</a:t>
            </a:r>
            <a:r>
              <a:rPr lang="en-GB" sz="2000" b="1" dirty="0" smtClean="0"/>
              <a:t> cost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6372200" y="6093296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183880" cy="105156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 (2/2)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44408" cy="460851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Power Generated: </a:t>
            </a:r>
          </a:p>
          <a:p>
            <a:pPr lvl="3">
              <a:buFont typeface="Wingdings" charset="2"/>
              <a:buChar char="Ø"/>
            </a:pPr>
            <a:r>
              <a:rPr lang="en-GB" sz="2200" i="1" dirty="0" smtClean="0">
                <a:latin typeface="Bahnschrift" pitchFamily="34" charset="0"/>
              </a:rPr>
              <a:t>Total power generated in </a:t>
            </a:r>
            <a:r>
              <a:rPr lang="en-GB" sz="2200" b="1" i="1" dirty="0" smtClean="0">
                <a:latin typeface="Bahnschrift" pitchFamily="34" charset="0"/>
              </a:rPr>
              <a:t>1km</a:t>
            </a:r>
            <a:r>
              <a:rPr lang="en-GB" sz="2200" i="1" dirty="0" smtClean="0">
                <a:latin typeface="Bahnschrift" pitchFamily="34" charset="0"/>
              </a:rPr>
              <a:t> in </a:t>
            </a:r>
            <a:r>
              <a:rPr lang="en-GB" sz="2200" b="1" i="1" dirty="0" smtClean="0">
                <a:latin typeface="Bahnschrift" pitchFamily="34" charset="0"/>
              </a:rPr>
              <a:t>a day=187.23KWHr</a:t>
            </a:r>
          </a:p>
          <a:p>
            <a:pPr lvl="3">
              <a:buFont typeface="Wingdings" charset="2"/>
              <a:buChar char="Ø"/>
            </a:pPr>
            <a:r>
              <a:rPr lang="en-GB" sz="2200" i="1" dirty="0" smtClean="0">
                <a:latin typeface="Bahnschrift" pitchFamily="34" charset="0"/>
              </a:rPr>
              <a:t>Power generated in a </a:t>
            </a:r>
            <a:r>
              <a:rPr lang="en-GB" sz="2200" b="1" i="1" dirty="0" smtClean="0">
                <a:latin typeface="Bahnschrift" pitchFamily="34" charset="0"/>
              </a:rPr>
              <a:t>year </a:t>
            </a:r>
            <a:r>
              <a:rPr lang="en-GB" sz="2200" i="1" dirty="0" smtClean="0">
                <a:latin typeface="Bahnschrift" pitchFamily="34" charset="0"/>
              </a:rPr>
              <a:t>by the </a:t>
            </a:r>
            <a:r>
              <a:rPr lang="en-GB" sz="2200" b="1" i="1" dirty="0" smtClean="0">
                <a:latin typeface="Bahnschrift" pitchFamily="34" charset="0"/>
              </a:rPr>
              <a:t>entire road</a:t>
            </a:r>
            <a:r>
              <a:rPr lang="en-GB" sz="2200" i="1" dirty="0" smtClean="0">
                <a:latin typeface="Bahnschrift" pitchFamily="34" charset="0"/>
              </a:rPr>
              <a:t>= </a:t>
            </a:r>
            <a:r>
              <a:rPr lang="en-GB" sz="2200" b="1" i="1" dirty="0" smtClean="0">
                <a:latin typeface="Bahnschrift" pitchFamily="34" charset="0"/>
              </a:rPr>
              <a:t>3,87,48,185 </a:t>
            </a:r>
            <a:r>
              <a:rPr lang="en-GB" sz="2200" b="1" i="1" dirty="0" err="1" smtClean="0">
                <a:latin typeface="Bahnschrift" pitchFamily="34" charset="0"/>
              </a:rPr>
              <a:t>KWHr</a:t>
            </a:r>
            <a:endParaRPr lang="en-GB" sz="2200" b="1" i="1" dirty="0" smtClean="0">
              <a:latin typeface="Bahnschrift" pitchFamily="34" charset="0"/>
            </a:endParaRPr>
          </a:p>
          <a:p>
            <a:pPr lvl="3">
              <a:buFont typeface="Wingdings" charset="2"/>
              <a:buChar char="Ø"/>
            </a:pPr>
            <a:r>
              <a:rPr lang="en-GB" sz="2200" i="1" dirty="0" smtClean="0">
                <a:latin typeface="Bahnschrift" pitchFamily="34" charset="0"/>
              </a:rPr>
              <a:t>Price of this power for govt. = </a:t>
            </a:r>
            <a:r>
              <a:rPr lang="en-GB" sz="2200" b="1" i="1" dirty="0" smtClean="0">
                <a:latin typeface="Bahnschrift" pitchFamily="34" charset="0"/>
              </a:rPr>
              <a:t>Rs9.2 Cr</a:t>
            </a:r>
          </a:p>
          <a:p>
            <a:pPr>
              <a:buNone/>
            </a:pPr>
            <a:endParaRPr lang="en-GB" sz="2300" i="1" dirty="0" smtClean="0">
              <a:latin typeface="Bahnschrift" pitchFamily="34" charset="0"/>
            </a:endParaRPr>
          </a:p>
          <a:p>
            <a:r>
              <a:rPr lang="en-GB" sz="2300" i="1" dirty="0" smtClean="0">
                <a:latin typeface="Bahnschrift" pitchFamily="34" charset="0"/>
              </a:rPr>
              <a:t>The amount invested on this road return in just less than 4yrs. </a:t>
            </a:r>
          </a:p>
          <a:p>
            <a:r>
              <a:rPr lang="en-GB" sz="2300" i="1" dirty="0" smtClean="0">
                <a:latin typeface="Bahnschrift" pitchFamily="34" charset="0"/>
              </a:rPr>
              <a:t>The avg. Life of the complete setup is 30yrs. </a:t>
            </a:r>
          </a:p>
          <a:p>
            <a:r>
              <a:rPr lang="en-GB" sz="2300" i="1" dirty="0" smtClean="0">
                <a:latin typeface="Bahnschrift" pitchFamily="34" charset="0"/>
              </a:rPr>
              <a:t>Thus in the remaining 26yrs, govt. would</a:t>
            </a:r>
            <a:r>
              <a:rPr lang="en-GB" sz="2300" b="1" i="1" dirty="0" smtClean="0">
                <a:latin typeface="Bahnschrift" pitchFamily="34" charset="0"/>
              </a:rPr>
              <a:t> profit Rs.520Cr</a:t>
            </a:r>
            <a:r>
              <a:rPr lang="en-GB" sz="2300" i="1" dirty="0" smtClean="0">
                <a:latin typeface="Bahnschrift" pitchFamily="34" charset="0"/>
              </a:rPr>
              <a:t>. </a:t>
            </a:r>
          </a:p>
          <a:p>
            <a:pPr>
              <a:buNone/>
            </a:pPr>
            <a:r>
              <a:rPr lang="en-GB" sz="2300" i="1" dirty="0" smtClean="0">
                <a:latin typeface="Bahnschrift" pitchFamily="34" charset="0"/>
              </a:rPr>
              <a:t>  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6372200" y="6093296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183880" cy="105156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FUTURE DEVELOPMENT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5650" y="1700530"/>
            <a:ext cx="7762875" cy="4187825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AU" altLang="en-GB" sz="2400" dirty="0"/>
              <a:t>The stored energy from peizoelectric transducer is transffered to the street lights around,and its intensity is controlled by an app.</a:t>
            </a:r>
          </a:p>
          <a:p>
            <a:pPr marL="457200" indent="-457200">
              <a:buFont typeface="Arial" charset="0"/>
              <a:buChar char="•"/>
            </a:pPr>
            <a:r>
              <a:rPr lang="en-AU" altLang="en-GB" sz="2400" dirty="0"/>
              <a:t>As the coming generation is of electric cars the rate of carbon emission will be decreased.</a:t>
            </a:r>
          </a:p>
          <a:p>
            <a:pPr marL="457200" indent="-457200">
              <a:buFont typeface="Arial" charset="0"/>
              <a:buChar char="•"/>
            </a:pPr>
            <a:r>
              <a:rPr lang="en-AU" altLang="en-GB" sz="2400" dirty="0"/>
              <a:t>We can store energy from peizoelectric transducer to a power station which are used to charge electric cars.</a:t>
            </a:r>
          </a:p>
          <a:p>
            <a:pPr marL="457200" indent="-457200">
              <a:buFont typeface="Arial" charset="0"/>
              <a:buChar char="•"/>
            </a:pPr>
            <a:r>
              <a:rPr lang="en-AU" altLang="en-GB" sz="2400" dirty="0"/>
              <a:t>This will be a clean source of income which will be benifitial to both society and the goverment.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/>
          <a:lstStyle/>
          <a:p>
            <a:r>
              <a:rPr lang="en-GB" dirty="0" smtClean="0"/>
              <a:t>You can use this system at the crowded places.</a:t>
            </a:r>
          </a:p>
          <a:p>
            <a:r>
              <a:rPr lang="en-GB" dirty="0" smtClean="0"/>
              <a:t>For </a:t>
            </a:r>
            <a:r>
              <a:rPr lang="en-GB" dirty="0" err="1" smtClean="0"/>
              <a:t>eg</a:t>
            </a:r>
            <a:r>
              <a:rPr lang="en-GB" dirty="0" smtClean="0"/>
              <a:t>: Staircases on railway stations, schools, hospitals , lifts , etc.</a:t>
            </a:r>
          </a:p>
          <a:p>
            <a:r>
              <a:rPr lang="en-GB" dirty="0" smtClean="0"/>
              <a:t>Roads where frequently traffic jams occur with heavy traffic.  </a:t>
            </a:r>
          </a:p>
          <a:p>
            <a:r>
              <a:rPr lang="en-GB" dirty="0" smtClean="0"/>
              <a:t>On highways</a:t>
            </a:r>
            <a:endParaRPr lang="en-GB" dirty="0"/>
          </a:p>
        </p:txBody>
      </p:sp>
      <p:sp>
        <p:nvSpPr>
          <p:cNvPr id="4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988840"/>
            <a:ext cx="8183880" cy="1512168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83880" cy="105156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PROBLEMS (1/2)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46449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“There is going to be a lot of rising demand </a:t>
            </a:r>
            <a:r>
              <a:rPr lang="en-AU" altLang="en-GB" sz="2400" b="1" dirty="0" smtClean="0"/>
              <a:t>of power</a:t>
            </a:r>
            <a:r>
              <a:rPr lang="en-GB" sz="2400" b="1" dirty="0" smtClean="0"/>
              <a:t> from regions like Asia,Latin,America and parts of Africa”.</a:t>
            </a:r>
          </a:p>
          <a:p>
            <a:r>
              <a:rPr lang="en-GB" sz="2400" b="1" dirty="0" smtClean="0"/>
              <a:t>Depletion of natural resources</a:t>
            </a:r>
            <a:r>
              <a:rPr lang="en-AU" altLang="en-GB" sz="2400" b="1" dirty="0" smtClean="0"/>
              <a:t>.</a:t>
            </a:r>
          </a:p>
          <a:p>
            <a:r>
              <a:rPr lang="en-GB" sz="2400" b="1" dirty="0" smtClean="0"/>
              <a:t>Increase in pollution rate</a:t>
            </a:r>
            <a:r>
              <a:rPr lang="en-AU" altLang="en-GB" sz="2400" b="1" dirty="0" smtClean="0"/>
              <a:t>.</a:t>
            </a:r>
          </a:p>
          <a:p>
            <a:r>
              <a:rPr lang="en-GB" sz="2400" b="1" dirty="0" smtClean="0"/>
              <a:t>30k-40k Tons of kinetic energy </a:t>
            </a:r>
            <a:r>
              <a:rPr lang="en-AU" altLang="en-GB" sz="2400" b="1" dirty="0" smtClean="0"/>
              <a:t>is wasted </a:t>
            </a:r>
            <a:r>
              <a:rPr lang="en-GB" sz="2400" b="1" dirty="0" smtClean="0"/>
              <a:t>per highway per day</a:t>
            </a:r>
            <a:r>
              <a:rPr lang="en-AU" altLang="en-GB" sz="2400" b="1" dirty="0" smtClean="0"/>
              <a:t>.</a:t>
            </a:r>
          </a:p>
          <a:p>
            <a:endParaRPr lang="en-GB" sz="2400" b="1" dirty="0" smtClean="0"/>
          </a:p>
        </p:txBody>
      </p:sp>
      <p:sp>
        <p:nvSpPr>
          <p:cNvPr id="4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83880" cy="105156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PROBLEMS (2/2)	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183880" cy="4464496"/>
          </a:xfrm>
        </p:spPr>
        <p:txBody>
          <a:bodyPr>
            <a:normAutofit/>
          </a:bodyPr>
          <a:lstStyle/>
          <a:p>
            <a:r>
              <a:rPr lang="en-AU" altLang="en-GB" sz="2400" b="1" dirty="0" smtClean="0"/>
              <a:t>Rate of performance of the older power plants is low as compared to new ones.</a:t>
            </a:r>
          </a:p>
          <a:p>
            <a:r>
              <a:rPr lang="en-GB" sz="2400" b="1" dirty="0" smtClean="0"/>
              <a:t>Financial crisis of private power generators</a:t>
            </a:r>
            <a:r>
              <a:rPr lang="en-AU" altLang="en-GB" sz="2400" b="1" dirty="0" smtClean="0"/>
              <a:t>.</a:t>
            </a:r>
          </a:p>
          <a:p>
            <a:r>
              <a:rPr lang="en-GB" sz="2400" b="1" dirty="0" smtClean="0"/>
              <a:t>All these things leaves us with the problem, HOW DO WE ENSURE THAT THEN LIGHTS STAY ON??</a:t>
            </a:r>
          </a:p>
          <a:p>
            <a:endParaRPr lang="en-GB" sz="2400" b="1" dirty="0" smtClean="0"/>
          </a:p>
        </p:txBody>
      </p:sp>
      <p:sp>
        <p:nvSpPr>
          <p:cNvPr id="4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APPROACH 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3971928"/>
          </a:xfrm>
        </p:spPr>
        <p:txBody>
          <a:bodyPr>
            <a:normAutofit/>
          </a:bodyPr>
          <a:lstStyle/>
          <a:p>
            <a:endParaRPr lang="en-GB" sz="2400" b="1" dirty="0" smtClean="0"/>
          </a:p>
          <a:p>
            <a:r>
              <a:rPr lang="en-GB" sz="2400" b="1" dirty="0" smtClean="0"/>
              <a:t>The world’s scientists agree that we are on a path towards disaster that can only be stopped by weaning ourselves off our fossil fuel habit.</a:t>
            </a:r>
          </a:p>
          <a:p>
            <a:r>
              <a:rPr lang="en-AU" altLang="en-GB" sz="2400" b="1" dirty="0" smtClean="0"/>
              <a:t>Keeping</a:t>
            </a:r>
            <a:r>
              <a:rPr lang="en-GB" sz="2400" b="1" dirty="0" smtClean="0"/>
              <a:t> all the listed problems </a:t>
            </a:r>
            <a:r>
              <a:rPr lang="en-AU" altLang="en-GB" sz="2400" b="1" dirty="0" smtClean="0"/>
              <a:t>in our mind </a:t>
            </a:r>
            <a:r>
              <a:rPr lang="en-GB" sz="2400" b="1" dirty="0" smtClean="0"/>
              <a:t>for designing our solution </a:t>
            </a:r>
            <a:r>
              <a:rPr lang="en-AU" altLang="en-GB" sz="2400" b="1" dirty="0" smtClean="0"/>
              <a:t>,</a:t>
            </a:r>
            <a:r>
              <a:rPr lang="en-GB" sz="2400" b="1" dirty="0" smtClean="0"/>
              <a:t>we came up with </a:t>
            </a:r>
            <a:r>
              <a:rPr lang="en-AU" altLang="en-GB" sz="2400" b="1" dirty="0" smtClean="0"/>
              <a:t>an idea of </a:t>
            </a:r>
            <a:r>
              <a:rPr lang="en-GB" sz="2400" b="1" dirty="0" smtClean="0"/>
              <a:t>“WALK FOR GENERATION”</a:t>
            </a:r>
            <a:r>
              <a:rPr lang="en-AU" altLang="en-GB" sz="2400" b="1" dirty="0" smtClean="0"/>
              <a:t>.</a:t>
            </a:r>
          </a:p>
          <a:p>
            <a:pPr>
              <a:buNone/>
            </a:pPr>
            <a:endParaRPr lang="en-GB" sz="2400" b="1" dirty="0" smtClean="0"/>
          </a:p>
          <a:p>
            <a:pPr>
              <a:buNone/>
            </a:pPr>
            <a:endParaRPr lang="en-GB" sz="2400" dirty="0"/>
          </a:p>
        </p:txBody>
      </p:sp>
      <p:sp>
        <p:nvSpPr>
          <p:cNvPr id="5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IDEA/INTRODUCTION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3971928"/>
          </a:xfrm>
        </p:spPr>
        <p:txBody>
          <a:bodyPr>
            <a:normAutofit/>
          </a:bodyPr>
          <a:lstStyle/>
          <a:p>
            <a:r>
              <a:rPr lang="en-GB" sz="2200" b="1" dirty="0" smtClean="0"/>
              <a:t>This is our step to try to improve the energy crisis in our country.</a:t>
            </a:r>
          </a:p>
          <a:p>
            <a:r>
              <a:rPr lang="en-GB" sz="2200" b="1" dirty="0" smtClean="0"/>
              <a:t>Our solution is very unique and simple way to solve the problem.</a:t>
            </a:r>
          </a:p>
          <a:p>
            <a:r>
              <a:rPr lang="en-GB" sz="2200" b="1" dirty="0" smtClean="0"/>
              <a:t>Our solution is to </a:t>
            </a:r>
            <a:r>
              <a:rPr lang="en-AU" altLang="en-GB" sz="2200" b="1" dirty="0" smtClean="0"/>
              <a:t>collect </a:t>
            </a:r>
            <a:r>
              <a:rPr lang="en-GB" sz="2200" b="1" dirty="0" smtClean="0"/>
              <a:t>and convert  wasted kinetic energy </a:t>
            </a:r>
            <a:r>
              <a:rPr lang="en-AU" altLang="en-GB" sz="2200" b="1" dirty="0" smtClean="0"/>
              <a:t>from</a:t>
            </a:r>
            <a:r>
              <a:rPr lang="en-GB" sz="2200" b="1" dirty="0" smtClean="0"/>
              <a:t> vehicles &amp; mechanical force by footsteps into electrical energy and store it.</a:t>
            </a:r>
          </a:p>
          <a:p>
            <a:pPr marL="342900" indent="-342900">
              <a:buFont typeface="Arial" charset="0"/>
              <a:buChar char="•"/>
            </a:pPr>
            <a:endParaRPr lang="en-GB" sz="2200" b="1" dirty="0" smtClean="0"/>
          </a:p>
          <a:p>
            <a:endParaRPr lang="en-GB" sz="2400" b="1" dirty="0" smtClean="0"/>
          </a:p>
          <a:p>
            <a:endParaRPr lang="en-GB" sz="2400" b="1" dirty="0" smtClean="0"/>
          </a:p>
        </p:txBody>
      </p:sp>
      <p:sp>
        <p:nvSpPr>
          <p:cNvPr id="4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Users\Ashish\Downloads\flow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102" y="2204864"/>
            <a:ext cx="7024264" cy="3024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183880" cy="792088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FLOWCHART/ WORKING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412776"/>
          <a:ext cx="8183562" cy="439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6372200" y="6165304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TOOLS AND TECHNOLOGY USED IN OUR MODEL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>
            <a:normAutofit/>
          </a:bodyPr>
          <a:lstStyle/>
          <a:p>
            <a:r>
              <a:rPr lang="en-GB" sz="2200" dirty="0" smtClean="0"/>
              <a:t>NODEMCU (ESP8266)</a:t>
            </a:r>
          </a:p>
          <a:p>
            <a:r>
              <a:rPr lang="en-GB" sz="2200" dirty="0" smtClean="0"/>
              <a:t>BREADBOARD</a:t>
            </a:r>
          </a:p>
          <a:p>
            <a:r>
              <a:rPr lang="en-GB" sz="2200" dirty="0" smtClean="0"/>
              <a:t>CAPACITOR(47* 10</a:t>
            </a:r>
            <a:r>
              <a:rPr lang="en-GB" sz="2200" baseline="30000" dirty="0" smtClean="0"/>
              <a:t>(-6)</a:t>
            </a:r>
            <a:r>
              <a:rPr lang="en-AU" altLang="en-GB" sz="2200" baseline="30000" dirty="0" smtClean="0"/>
              <a:t>F</a:t>
            </a:r>
            <a:r>
              <a:rPr lang="en-GB" sz="2200" dirty="0" smtClean="0"/>
              <a:t>)</a:t>
            </a:r>
          </a:p>
          <a:p>
            <a:r>
              <a:rPr lang="en-GB" sz="2200" dirty="0" smtClean="0"/>
              <a:t>BRIDGE RECTIFIER</a:t>
            </a:r>
          </a:p>
          <a:p>
            <a:r>
              <a:rPr lang="en-GB" sz="2200" dirty="0" smtClean="0"/>
              <a:t>PIEZOELECTRIC TRANSDUCER</a:t>
            </a:r>
          </a:p>
          <a:p>
            <a:r>
              <a:rPr lang="en-GB" sz="2200" dirty="0" smtClean="0"/>
              <a:t>STORAGE BATTERY</a:t>
            </a:r>
          </a:p>
          <a:p>
            <a:r>
              <a:rPr lang="en-GB" sz="2200" dirty="0" smtClean="0"/>
              <a:t>LED’S</a:t>
            </a:r>
          </a:p>
          <a:p>
            <a:r>
              <a:rPr lang="en-GB" sz="2200" dirty="0" smtClean="0"/>
              <a:t>ZERO BOARD</a:t>
            </a:r>
          </a:p>
          <a:p>
            <a:r>
              <a:rPr lang="en-GB" sz="2200" dirty="0" smtClean="0"/>
              <a:t>JUMPERS </a:t>
            </a:r>
          </a:p>
          <a:p>
            <a:r>
              <a:rPr lang="en-GB" sz="2200" dirty="0" smtClean="0"/>
              <a:t>BUSSTRIPS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183880" cy="10515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MODEL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 txBox="1"/>
          <p:nvPr/>
        </p:nvSpPr>
        <p:spPr>
          <a:xfrm>
            <a:off x="6372200" y="6021288"/>
            <a:ext cx="2431624" cy="4838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ahnschrift SemiLight" pitchFamily="34" charset="0"/>
                <a:ea typeface="+mj-ea"/>
                <a:cs typeface="+mj-cs"/>
              </a:rPr>
              <a:t>WALK FOR </a:t>
            </a:r>
            <a:r>
              <a:rPr lang="en-GB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Berlin Sans FB" pitchFamily="34" charset="0"/>
                <a:ea typeface="+mj-ea"/>
                <a:cs typeface="+mj-cs"/>
              </a:rPr>
              <a:t>GENERATION</a:t>
            </a:r>
            <a:r>
              <a:rPr kumimoji="0" lang="en-GB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ahnschrift SemiLight" pitchFamily="34" charset="0"/>
                <a:ea typeface="+mj-ea"/>
                <a:cs typeface="+mj-cs"/>
              </a:rPr>
              <a:t>	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ahnschrift SemiLight" pitchFamily="34" charset="0"/>
              <a:ea typeface="+mj-ea"/>
              <a:cs typeface="+mj-cs"/>
            </a:endParaRPr>
          </a:p>
        </p:txBody>
      </p:sp>
      <p:pic>
        <p:nvPicPr>
          <p:cNvPr id="1028" name="Picture 4" descr="C:\Users\Ashish\Downloads\WhatsApp Image 2019-09-15 at 10.52.4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4032448" cy="3312368"/>
          </a:xfrm>
          <a:prstGeom prst="rect">
            <a:avLst/>
          </a:prstGeom>
          <a:noFill/>
        </p:spPr>
      </p:pic>
      <p:pic>
        <p:nvPicPr>
          <p:cNvPr id="1029" name="Picture 5" descr="C:\Users\Ashish\Downloads\WhatsApp Image 2019-09-15 at 10.52.4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340768"/>
            <a:ext cx="3661086" cy="3384376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99592" y="4869160"/>
            <a:ext cx="7488832" cy="864096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/>
          <a:p>
            <a:pPr marL="265430" marR="0" lvl="0" indent="-26543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WEBSITE:</a:t>
            </a:r>
          </a:p>
          <a:p>
            <a:pPr marL="265430" marR="0" lvl="0" indent="-26543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GB" sz="2000" i="1" dirty="0" smtClean="0">
                <a:solidFill>
                  <a:srgbClr val="00B0F0"/>
                </a:solidFill>
                <a:hlinkClick r:id="rId4"/>
              </a:rPr>
              <a:t>https://electabuzz.netlify.com</a:t>
            </a:r>
            <a:r>
              <a:rPr kumimoji="0" lang="en-GB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 </a:t>
            </a:r>
            <a:endParaRPr kumimoji="0" lang="en-GB" sz="2000" b="0" i="1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73</TotalTime>
  <Words>714</Words>
  <Application>Microsoft Office PowerPoint</Application>
  <PresentationFormat>On-screen Show (4:3)</PresentationFormat>
  <Paragraphs>131</Paragraphs>
  <Slides>19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Aspect</vt:lpstr>
      <vt:lpstr>ELECTABUZZ</vt:lpstr>
      <vt:lpstr>PROBLEMS (1/2)</vt:lpstr>
      <vt:lpstr>PROBLEMS (2/2) </vt:lpstr>
      <vt:lpstr>APPROACH </vt:lpstr>
      <vt:lpstr>IDEA/INTRODUCTION</vt:lpstr>
      <vt:lpstr>DIAGRAM</vt:lpstr>
      <vt:lpstr>FLOWCHART/ WORKING</vt:lpstr>
      <vt:lpstr>TOOLS AND TECHNOLOGY USED IN OUR MODEL</vt:lpstr>
      <vt:lpstr> MODEL</vt:lpstr>
      <vt:lpstr>ANDRIOD APP</vt:lpstr>
      <vt:lpstr>DEMO</vt:lpstr>
      <vt:lpstr>FEATURES OF OUR MODEL</vt:lpstr>
      <vt:lpstr>STATISTICS (PART 1/2)</vt:lpstr>
      <vt:lpstr>STATISTICS (PART 2/2)</vt:lpstr>
      <vt:lpstr>Implementation (1/2)</vt:lpstr>
      <vt:lpstr>Implementation (2/2)</vt:lpstr>
      <vt:lpstr>FUTURE DEVELOPMENT</vt:lpstr>
      <vt:lpstr>APPLICATION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ELECTABUZZ</dc:title>
  <dc:creator>Ashish</dc:creator>
  <cp:lastModifiedBy>Ashish</cp:lastModifiedBy>
  <cp:revision>25</cp:revision>
  <dcterms:created xsi:type="dcterms:W3CDTF">1900-01-01T00:00:00Z</dcterms:created>
  <dcterms:modified xsi:type="dcterms:W3CDTF">2019-09-15T06:03:46Z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3081-9.2.2</vt:lpwstr>
  </property>
</Properties>
</file>