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4" r:id="rId5"/>
    <p:sldId id="260" r:id="rId6"/>
    <p:sldId id="265" r:id="rId7"/>
    <p:sldId id="266" r:id="rId8"/>
    <p:sldId id="267" r:id="rId9"/>
    <p:sldId id="268" r:id="rId10"/>
    <p:sldId id="269" r:id="rId11"/>
    <p:sldId id="280" r:id="rId12"/>
    <p:sldId id="281" r:id="rId13"/>
    <p:sldId id="271" r:id="rId14"/>
    <p:sldId id="272" r:id="rId15"/>
    <p:sldId id="273" r:id="rId16"/>
    <p:sldId id="282"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24C9-9EFE-C66F-815C-D0AED017C77F}"/>
              </a:ext>
            </a:extLst>
          </p:cNvPr>
          <p:cNvSpPr>
            <a:spLocks noGrp="1"/>
          </p:cNvSpPr>
          <p:nvPr>
            <p:ph type="ctrTitle"/>
          </p:nvPr>
        </p:nvSpPr>
        <p:spPr>
          <a:xfrm>
            <a:off x="576072" y="1209378"/>
            <a:ext cx="11036808" cy="3172968"/>
          </a:xfrm>
        </p:spPr>
        <p:txBody>
          <a:bodyPr>
            <a:normAutofit/>
          </a:bodyPr>
          <a:lstStyle/>
          <a:p>
            <a:pPr algn="ctr"/>
            <a:r>
              <a:rPr lang="en-US" sz="5400" b="1" dirty="0">
                <a:latin typeface="Times New Roman" panose="02020603050405020304" pitchFamily="18" charset="0"/>
                <a:cs typeface="Times New Roman" panose="02020603050405020304" pitchFamily="18" charset="0"/>
              </a:rPr>
              <a:t>HOTEL RESERVATION &amp; CANCELLATION PREDICTION</a:t>
            </a:r>
          </a:p>
        </p:txBody>
      </p:sp>
      <p:sp>
        <p:nvSpPr>
          <p:cNvPr id="3" name="Subtitle 2">
            <a:extLst>
              <a:ext uri="{FF2B5EF4-FFF2-40B4-BE49-F238E27FC236}">
                <a16:creationId xmlns:a16="http://schemas.microsoft.com/office/drawing/2014/main" id="{45B9E4EC-57A9-DC84-EBCE-8E8E48B72672}"/>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RUTVIKA LATHA BAMMIDI – 119EC0022</a:t>
            </a:r>
          </a:p>
        </p:txBody>
      </p:sp>
    </p:spTree>
    <p:extLst>
      <p:ext uri="{BB962C8B-B14F-4D97-AF65-F5344CB8AC3E}">
        <p14:creationId xmlns:p14="http://schemas.microsoft.com/office/powerpoint/2010/main" val="198044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D733-3863-E5D4-11B8-2AC7A3A57A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6B245C13-3AF4-4030-AE4E-2B0CC6A6E225}"/>
              </a:ext>
            </a:extLst>
          </p:cNvPr>
          <p:cNvSpPr>
            <a:spLocks noGrp="1"/>
          </p:cNvSpPr>
          <p:nvPr>
            <p:ph idx="1"/>
          </p:nvPr>
        </p:nvSpPr>
        <p:spPr>
          <a:xfrm>
            <a:off x="486137" y="2268638"/>
            <a:ext cx="11215867" cy="3903562"/>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Encoding categorical data is a process of converting categorical data into integer format so that the data with converted categorical values can be provided to the models to give and improve the predictions.</a:t>
            </a:r>
          </a:p>
          <a:p>
            <a:pPr algn="just"/>
            <a:r>
              <a:rPr lang="en-US" dirty="0">
                <a:latin typeface="Times New Roman" panose="02020603050405020304" pitchFamily="18" charset="0"/>
                <a:cs typeface="Times New Roman" panose="02020603050405020304" pitchFamily="18" charset="0"/>
              </a:rPr>
              <a:t>Utilizing the label encoding method is one way to encode categorical values. A column’s values are simply changed to numbers as part of label encoding.</a:t>
            </a:r>
          </a:p>
          <a:p>
            <a:pPr algn="just"/>
            <a:r>
              <a:rPr lang="en-US" dirty="0">
                <a:latin typeface="Times New Roman" panose="02020603050405020304" pitchFamily="18" charset="0"/>
                <a:cs typeface="Times New Roman" panose="02020603050405020304" pitchFamily="18" charset="0"/>
              </a:rPr>
              <a:t>When the variables in the data are ordinal, this type of encoding is used. Ordinal encoding turns each label into an integer value, and the encoded data represents the order of labels.</a:t>
            </a:r>
          </a:p>
          <a:p>
            <a:endParaRPr lang="en-US" dirty="0"/>
          </a:p>
        </p:txBody>
      </p:sp>
    </p:spTree>
    <p:extLst>
      <p:ext uri="{BB962C8B-B14F-4D97-AF65-F5344CB8AC3E}">
        <p14:creationId xmlns:p14="http://schemas.microsoft.com/office/powerpoint/2010/main" val="171192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348F-24AA-A931-2E3E-9D852E3E3857}"/>
              </a:ext>
            </a:extLst>
          </p:cNvPr>
          <p:cNvSpPr>
            <a:spLocks noGrp="1"/>
          </p:cNvSpPr>
          <p:nvPr>
            <p:ph type="title"/>
          </p:nvPr>
        </p:nvSpPr>
        <p:spPr>
          <a:xfrm>
            <a:off x="1115568" y="530885"/>
            <a:ext cx="10168128" cy="1179576"/>
          </a:xfrm>
        </p:spPr>
        <p:txBody>
          <a:bodyPr>
            <a:normAutofit/>
          </a:bodyPr>
          <a:lstStyle/>
          <a:p>
            <a:r>
              <a:rPr lang="en-US" b="1" dirty="0">
                <a:latin typeface="Times New Roman" panose="02020603050405020304" pitchFamily="18" charset="0"/>
                <a:cs typeface="Times New Roman" panose="02020603050405020304" pitchFamily="18" charset="0"/>
              </a:rPr>
              <a:t>ENCODING CATEGORIAL DATA</a:t>
            </a:r>
          </a:p>
        </p:txBody>
      </p:sp>
      <p:sp>
        <p:nvSpPr>
          <p:cNvPr id="3" name="Content Placeholder 2">
            <a:extLst>
              <a:ext uri="{FF2B5EF4-FFF2-40B4-BE49-F238E27FC236}">
                <a16:creationId xmlns:a16="http://schemas.microsoft.com/office/drawing/2014/main" id="{097479BA-5B6E-AA9A-61F1-0449F1002DF1}"/>
              </a:ext>
            </a:extLst>
          </p:cNvPr>
          <p:cNvSpPr>
            <a:spLocks noGrp="1"/>
          </p:cNvSpPr>
          <p:nvPr>
            <p:ph sz="half" idx="1"/>
          </p:nvPr>
        </p:nvSpPr>
        <p:spPr>
          <a:xfrm>
            <a:off x="1766991" y="2768432"/>
            <a:ext cx="4937760" cy="3694176"/>
          </a:xfrm>
        </p:spPr>
        <p:txBody>
          <a:bodyPr/>
          <a:lstStyle/>
          <a:p>
            <a:r>
              <a:rPr lang="en-US" dirty="0">
                <a:latin typeface="Times New Roman" panose="02020603050405020304" pitchFamily="18" charset="0"/>
                <a:cs typeface="Times New Roman" panose="02020603050405020304" pitchFamily="18" charset="0"/>
              </a:rPr>
              <a:t>Hotel </a:t>
            </a:r>
          </a:p>
          <a:p>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meal </a:t>
            </a:r>
          </a:p>
          <a:p>
            <a:r>
              <a:rPr lang="en-US" dirty="0">
                <a:latin typeface="Times New Roman" panose="02020603050405020304" pitchFamily="18" charset="0"/>
                <a:cs typeface="Times New Roman" panose="02020603050405020304" pitchFamily="18" charset="0"/>
              </a:rPr>
              <a:t>country </a:t>
            </a:r>
          </a:p>
          <a:p>
            <a:r>
              <a:rPr lang="en-US" dirty="0" err="1">
                <a:latin typeface="Times New Roman" panose="02020603050405020304" pitchFamily="18" charset="0"/>
                <a:cs typeface="Times New Roman" panose="02020603050405020304" pitchFamily="18" charset="0"/>
              </a:rPr>
              <a:t>Market_segment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distribution_channel</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5995C2-F4FD-205C-F68E-8D37F49F659F}"/>
              </a:ext>
            </a:extLst>
          </p:cNvPr>
          <p:cNvSpPr>
            <a:spLocks noGrp="1"/>
          </p:cNvSpPr>
          <p:nvPr>
            <p:ph sz="half" idx="2"/>
          </p:nvPr>
        </p:nvSpPr>
        <p:spPr>
          <a:xfrm>
            <a:off x="6355427" y="2669746"/>
            <a:ext cx="4937760" cy="3694176"/>
          </a:xfrm>
        </p:spPr>
        <p:txBody>
          <a:bodyPr/>
          <a:lstStyle/>
          <a:p>
            <a:r>
              <a:rPr lang="en-US" dirty="0" err="1">
                <a:latin typeface="Times New Roman" panose="02020603050405020304" pitchFamily="18" charset="0"/>
                <a:cs typeface="Times New Roman" panose="02020603050405020304" pitchFamily="18" charset="0"/>
              </a:rPr>
              <a:t>reserved_room_type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assigned_room_type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deposit_type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customer_type</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reservation_status_date</a:t>
            </a:r>
            <a:r>
              <a:rPr lang="en-US"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CE2B7E6-A038-0982-0E96-767330042D08}"/>
              </a:ext>
            </a:extLst>
          </p:cNvPr>
          <p:cNvSpPr txBox="1"/>
          <p:nvPr/>
        </p:nvSpPr>
        <p:spPr>
          <a:xfrm>
            <a:off x="1115568" y="2041497"/>
            <a:ext cx="770873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Categorical variables in our data set –</a:t>
            </a:r>
          </a:p>
        </p:txBody>
      </p:sp>
    </p:spTree>
    <p:extLst>
      <p:ext uri="{BB962C8B-B14F-4D97-AF65-F5344CB8AC3E}">
        <p14:creationId xmlns:p14="http://schemas.microsoft.com/office/powerpoint/2010/main" val="10432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0B7E-F3B3-F8EE-C1CC-60AF77D45E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39E3C315-C595-ABD7-E3D9-0E17E1D5492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Size of training data = 75% </a:t>
            </a:r>
          </a:p>
          <a:p>
            <a:pPr marL="0" indent="0">
              <a:buNone/>
            </a:pPr>
            <a:r>
              <a:rPr lang="en-US" dirty="0">
                <a:latin typeface="Times New Roman" panose="02020603050405020304" pitchFamily="18" charset="0"/>
                <a:cs typeface="Times New Roman" panose="02020603050405020304" pitchFamily="18" charset="0"/>
              </a:rPr>
              <a:t>• Size of testing data = 25%</a:t>
            </a:r>
          </a:p>
        </p:txBody>
      </p:sp>
    </p:spTree>
    <p:extLst>
      <p:ext uri="{BB962C8B-B14F-4D97-AF65-F5344CB8AC3E}">
        <p14:creationId xmlns:p14="http://schemas.microsoft.com/office/powerpoint/2010/main" val="355524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CDB0-D36C-3652-7F9C-C4B9C9A8ECD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113FCED8-34C1-C6F6-680A-7F35F2C41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548" y="2256307"/>
            <a:ext cx="3321323" cy="2625876"/>
          </a:xfrm>
        </p:spPr>
      </p:pic>
      <p:pic>
        <p:nvPicPr>
          <p:cNvPr id="9" name="Picture 8">
            <a:extLst>
              <a:ext uri="{FF2B5EF4-FFF2-40B4-BE49-F238E27FC236}">
                <a16:creationId xmlns:a16="http://schemas.microsoft.com/office/drawing/2014/main" id="{F1F2C7C8-615D-4AF3-205C-3D018F001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402" y="2165434"/>
            <a:ext cx="3475463" cy="2699218"/>
          </a:xfrm>
          <a:prstGeom prst="rect">
            <a:avLst/>
          </a:prstGeom>
        </p:spPr>
      </p:pic>
      <p:pic>
        <p:nvPicPr>
          <p:cNvPr id="11" name="Picture 10">
            <a:extLst>
              <a:ext uri="{FF2B5EF4-FFF2-40B4-BE49-F238E27FC236}">
                <a16:creationId xmlns:a16="http://schemas.microsoft.com/office/drawing/2014/main" id="{0EB55D84-A49B-385B-0ED2-311073099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016" y="2256307"/>
            <a:ext cx="3328341" cy="2511002"/>
          </a:xfrm>
          <a:prstGeom prst="rect">
            <a:avLst/>
          </a:prstGeom>
        </p:spPr>
      </p:pic>
      <p:sp>
        <p:nvSpPr>
          <p:cNvPr id="12" name="TextBox 11">
            <a:extLst>
              <a:ext uri="{FF2B5EF4-FFF2-40B4-BE49-F238E27FC236}">
                <a16:creationId xmlns:a16="http://schemas.microsoft.com/office/drawing/2014/main" id="{21ABACB2-C1FA-1698-5A5D-B82A5403D4EC}"/>
              </a:ext>
            </a:extLst>
          </p:cNvPr>
          <p:cNvSpPr txBox="1"/>
          <p:nvPr/>
        </p:nvSpPr>
        <p:spPr>
          <a:xfrm>
            <a:off x="1287262" y="4882183"/>
            <a:ext cx="2268634" cy="369332"/>
          </a:xfrm>
          <a:prstGeom prst="rect">
            <a:avLst/>
          </a:prstGeom>
          <a:noFill/>
        </p:spPr>
        <p:txBody>
          <a:bodyPr wrap="none" rtlCol="0">
            <a:spAutoFit/>
          </a:bodyPr>
          <a:lstStyle/>
          <a:p>
            <a:r>
              <a:rPr lang="en-US" dirty="0"/>
              <a:t>Logistic Regression </a:t>
            </a:r>
          </a:p>
        </p:txBody>
      </p:sp>
      <p:sp>
        <p:nvSpPr>
          <p:cNvPr id="13" name="TextBox 12">
            <a:extLst>
              <a:ext uri="{FF2B5EF4-FFF2-40B4-BE49-F238E27FC236}">
                <a16:creationId xmlns:a16="http://schemas.microsoft.com/office/drawing/2014/main" id="{29168FB2-731A-195F-2C7F-B5CC5E69F81F}"/>
              </a:ext>
            </a:extLst>
          </p:cNvPr>
          <p:cNvSpPr txBox="1"/>
          <p:nvPr/>
        </p:nvSpPr>
        <p:spPr>
          <a:xfrm>
            <a:off x="4799974" y="4882183"/>
            <a:ext cx="2476960" cy="369332"/>
          </a:xfrm>
          <a:prstGeom prst="rect">
            <a:avLst/>
          </a:prstGeom>
          <a:noFill/>
        </p:spPr>
        <p:txBody>
          <a:bodyPr wrap="none" rtlCol="0">
            <a:spAutoFit/>
          </a:bodyPr>
          <a:lstStyle/>
          <a:p>
            <a:r>
              <a:rPr lang="en-US" dirty="0"/>
              <a:t>Gaussian Naïve Bayes</a:t>
            </a:r>
          </a:p>
        </p:txBody>
      </p:sp>
      <p:sp>
        <p:nvSpPr>
          <p:cNvPr id="14" name="TextBox 13">
            <a:extLst>
              <a:ext uri="{FF2B5EF4-FFF2-40B4-BE49-F238E27FC236}">
                <a16:creationId xmlns:a16="http://schemas.microsoft.com/office/drawing/2014/main" id="{5B8E4B72-6220-1A04-D654-C6DCBBF0FBF1}"/>
              </a:ext>
            </a:extLst>
          </p:cNvPr>
          <p:cNvSpPr txBox="1"/>
          <p:nvPr/>
        </p:nvSpPr>
        <p:spPr>
          <a:xfrm>
            <a:off x="8521013" y="4882183"/>
            <a:ext cx="2618024" cy="369332"/>
          </a:xfrm>
          <a:prstGeom prst="rect">
            <a:avLst/>
          </a:prstGeom>
          <a:noFill/>
        </p:spPr>
        <p:txBody>
          <a:bodyPr wrap="none" rtlCol="0">
            <a:spAutoFit/>
          </a:bodyPr>
          <a:lstStyle/>
          <a:p>
            <a:r>
              <a:rPr lang="en-US" dirty="0" err="1"/>
              <a:t>KNeighbors</a:t>
            </a:r>
            <a:r>
              <a:rPr lang="en-US" dirty="0"/>
              <a:t> Classifiers </a:t>
            </a:r>
          </a:p>
        </p:txBody>
      </p:sp>
    </p:spTree>
    <p:extLst>
      <p:ext uri="{BB962C8B-B14F-4D97-AF65-F5344CB8AC3E}">
        <p14:creationId xmlns:p14="http://schemas.microsoft.com/office/powerpoint/2010/main" val="18946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12C-1336-78D3-1180-027BCF5D37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60D9CF33-46D6-DC31-C585-FC364C72A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705" y="2310546"/>
            <a:ext cx="3510620" cy="2655017"/>
          </a:xfrm>
        </p:spPr>
      </p:pic>
      <p:pic>
        <p:nvPicPr>
          <p:cNvPr id="7" name="Picture 6">
            <a:extLst>
              <a:ext uri="{FF2B5EF4-FFF2-40B4-BE49-F238E27FC236}">
                <a16:creationId xmlns:a16="http://schemas.microsoft.com/office/drawing/2014/main" id="{46FE66E0-B0A6-54EC-48A5-F24927BE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686" y="2358485"/>
            <a:ext cx="3359819" cy="2597003"/>
          </a:xfrm>
          <a:prstGeom prst="rect">
            <a:avLst/>
          </a:prstGeom>
        </p:spPr>
      </p:pic>
      <p:pic>
        <p:nvPicPr>
          <p:cNvPr id="9" name="Picture 8">
            <a:extLst>
              <a:ext uri="{FF2B5EF4-FFF2-40B4-BE49-F238E27FC236}">
                <a16:creationId xmlns:a16="http://schemas.microsoft.com/office/drawing/2014/main" id="{A2FB39A4-6381-05C0-0516-1F31007D4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335" y="2358485"/>
            <a:ext cx="3334350" cy="2494463"/>
          </a:xfrm>
          <a:prstGeom prst="rect">
            <a:avLst/>
          </a:prstGeom>
        </p:spPr>
      </p:pic>
      <p:sp>
        <p:nvSpPr>
          <p:cNvPr id="10" name="TextBox 9">
            <a:extLst>
              <a:ext uri="{FF2B5EF4-FFF2-40B4-BE49-F238E27FC236}">
                <a16:creationId xmlns:a16="http://schemas.microsoft.com/office/drawing/2014/main" id="{BC7F9A39-4241-DEF9-9FAF-EF24D9EB6158}"/>
              </a:ext>
            </a:extLst>
          </p:cNvPr>
          <p:cNvSpPr txBox="1"/>
          <p:nvPr/>
        </p:nvSpPr>
        <p:spPr>
          <a:xfrm>
            <a:off x="1268375" y="4965563"/>
            <a:ext cx="2613279" cy="646331"/>
          </a:xfrm>
          <a:prstGeom prst="rect">
            <a:avLst/>
          </a:prstGeom>
          <a:noFill/>
        </p:spPr>
        <p:txBody>
          <a:bodyPr wrap="none" rtlCol="0">
            <a:spAutoFit/>
          </a:bodyPr>
          <a:lstStyle/>
          <a:p>
            <a:r>
              <a:rPr lang="en-US" dirty="0"/>
              <a:t>Decision Tree Classifier</a:t>
            </a:r>
          </a:p>
          <a:p>
            <a:endParaRPr lang="en-US" dirty="0"/>
          </a:p>
        </p:txBody>
      </p:sp>
      <p:sp>
        <p:nvSpPr>
          <p:cNvPr id="11" name="TextBox 10">
            <a:extLst>
              <a:ext uri="{FF2B5EF4-FFF2-40B4-BE49-F238E27FC236}">
                <a16:creationId xmlns:a16="http://schemas.microsoft.com/office/drawing/2014/main" id="{2AE12A9F-95AF-B0ED-E229-DC3C05BC36C8}"/>
              </a:ext>
            </a:extLst>
          </p:cNvPr>
          <p:cNvSpPr txBox="1"/>
          <p:nvPr/>
        </p:nvSpPr>
        <p:spPr>
          <a:xfrm>
            <a:off x="4880955" y="4955488"/>
            <a:ext cx="2782749" cy="369332"/>
          </a:xfrm>
          <a:prstGeom prst="rect">
            <a:avLst/>
          </a:prstGeom>
          <a:noFill/>
        </p:spPr>
        <p:txBody>
          <a:bodyPr wrap="none" rtlCol="0">
            <a:spAutoFit/>
          </a:bodyPr>
          <a:lstStyle/>
          <a:p>
            <a:r>
              <a:rPr lang="en-US" dirty="0"/>
              <a:t>Random Forest Classifier</a:t>
            </a:r>
          </a:p>
        </p:txBody>
      </p:sp>
      <p:sp>
        <p:nvSpPr>
          <p:cNvPr id="12" name="TextBox 11">
            <a:extLst>
              <a:ext uri="{FF2B5EF4-FFF2-40B4-BE49-F238E27FC236}">
                <a16:creationId xmlns:a16="http://schemas.microsoft.com/office/drawing/2014/main" id="{E315751A-E3A2-EA01-A388-938ACE159AE9}"/>
              </a:ext>
            </a:extLst>
          </p:cNvPr>
          <p:cNvSpPr txBox="1"/>
          <p:nvPr/>
        </p:nvSpPr>
        <p:spPr>
          <a:xfrm>
            <a:off x="8736805" y="4919396"/>
            <a:ext cx="2289409" cy="369332"/>
          </a:xfrm>
          <a:prstGeom prst="rect">
            <a:avLst/>
          </a:prstGeom>
          <a:noFill/>
        </p:spPr>
        <p:txBody>
          <a:bodyPr wrap="none" rtlCol="0">
            <a:spAutoFit/>
          </a:bodyPr>
          <a:lstStyle/>
          <a:p>
            <a:r>
              <a:rPr lang="en-US" dirty="0"/>
              <a:t>Ada Boost Classifier</a:t>
            </a:r>
          </a:p>
        </p:txBody>
      </p:sp>
    </p:spTree>
    <p:extLst>
      <p:ext uri="{BB962C8B-B14F-4D97-AF65-F5344CB8AC3E}">
        <p14:creationId xmlns:p14="http://schemas.microsoft.com/office/powerpoint/2010/main" val="7314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F753-2466-FF98-459E-661AD7F1419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72BFECD2-EE0D-693A-63F5-E455D6793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011" y="2347543"/>
            <a:ext cx="3947475" cy="3005692"/>
          </a:xfrm>
        </p:spPr>
      </p:pic>
      <p:sp>
        <p:nvSpPr>
          <p:cNvPr id="6" name="TextBox 5">
            <a:extLst>
              <a:ext uri="{FF2B5EF4-FFF2-40B4-BE49-F238E27FC236}">
                <a16:creationId xmlns:a16="http://schemas.microsoft.com/office/drawing/2014/main" id="{FABF9FC3-7354-DEDF-4886-7D76F1B658E7}"/>
              </a:ext>
            </a:extLst>
          </p:cNvPr>
          <p:cNvSpPr txBox="1"/>
          <p:nvPr/>
        </p:nvSpPr>
        <p:spPr>
          <a:xfrm>
            <a:off x="4696070" y="5504155"/>
            <a:ext cx="3123356" cy="369332"/>
          </a:xfrm>
          <a:prstGeom prst="rect">
            <a:avLst/>
          </a:prstGeom>
          <a:noFill/>
        </p:spPr>
        <p:txBody>
          <a:bodyPr wrap="none" rtlCol="0">
            <a:spAutoFit/>
          </a:bodyPr>
          <a:lstStyle/>
          <a:p>
            <a:r>
              <a:rPr lang="en-US" dirty="0"/>
              <a:t>Gradient Boosting Classifier</a:t>
            </a:r>
          </a:p>
        </p:txBody>
      </p:sp>
    </p:spTree>
    <p:extLst>
      <p:ext uri="{BB962C8B-B14F-4D97-AF65-F5344CB8AC3E}">
        <p14:creationId xmlns:p14="http://schemas.microsoft.com/office/powerpoint/2010/main" val="303809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9D28-7D66-A648-E117-813DF8B1F3F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ACCURACY USING VARIOUS CLASSIFIERS </a:t>
            </a:r>
          </a:p>
        </p:txBody>
      </p:sp>
      <p:graphicFrame>
        <p:nvGraphicFramePr>
          <p:cNvPr id="4" name="Table 4">
            <a:extLst>
              <a:ext uri="{FF2B5EF4-FFF2-40B4-BE49-F238E27FC236}">
                <a16:creationId xmlns:a16="http://schemas.microsoft.com/office/drawing/2014/main" id="{4ED25008-FAFB-A962-FB60-CDB8AB1BAF2A}"/>
              </a:ext>
            </a:extLst>
          </p:cNvPr>
          <p:cNvGraphicFramePr>
            <a:graphicFrameLocks noGrp="1"/>
          </p:cNvGraphicFramePr>
          <p:nvPr>
            <p:ph idx="1"/>
            <p:extLst>
              <p:ext uri="{D42A27DB-BD31-4B8C-83A1-F6EECF244321}">
                <p14:modId xmlns:p14="http://schemas.microsoft.com/office/powerpoint/2010/main" val="728350388"/>
              </p:ext>
            </p:extLst>
          </p:nvPr>
        </p:nvGraphicFramePr>
        <p:xfrm>
          <a:off x="482600" y="2185988"/>
          <a:ext cx="11341101" cy="4318842"/>
        </p:xfrm>
        <a:graphic>
          <a:graphicData uri="http://schemas.openxmlformats.org/drawingml/2006/table">
            <a:tbl>
              <a:tblPr firstRow="1" bandRow="1">
                <a:tableStyleId>{5C22544A-7EE6-4342-B048-85BDC9FD1C3A}</a:tableStyleId>
              </a:tblPr>
              <a:tblGrid>
                <a:gridCol w="3780367">
                  <a:extLst>
                    <a:ext uri="{9D8B030D-6E8A-4147-A177-3AD203B41FA5}">
                      <a16:colId xmlns:a16="http://schemas.microsoft.com/office/drawing/2014/main" val="2780995724"/>
                    </a:ext>
                  </a:extLst>
                </a:gridCol>
                <a:gridCol w="3780367">
                  <a:extLst>
                    <a:ext uri="{9D8B030D-6E8A-4147-A177-3AD203B41FA5}">
                      <a16:colId xmlns:a16="http://schemas.microsoft.com/office/drawing/2014/main" val="81419870"/>
                    </a:ext>
                  </a:extLst>
                </a:gridCol>
                <a:gridCol w="3780367">
                  <a:extLst>
                    <a:ext uri="{9D8B030D-6E8A-4147-A177-3AD203B41FA5}">
                      <a16:colId xmlns:a16="http://schemas.microsoft.com/office/drawing/2014/main" val="884851647"/>
                    </a:ext>
                  </a:extLst>
                </a:gridCol>
              </a:tblGrid>
              <a:tr h="388864">
                <a:tc>
                  <a:txBody>
                    <a:bodyPr/>
                    <a:lstStyle/>
                    <a:p>
                      <a:pPr algn="ctr"/>
                      <a:r>
                        <a:rPr lang="en-US" dirty="0">
                          <a:latin typeface="Times New Roman" panose="02020603050405020304" pitchFamily="18" charset="0"/>
                          <a:cs typeface="Times New Roman" panose="02020603050405020304" pitchFamily="18" charset="0"/>
                        </a:rPr>
                        <a:t>CLASSIFIERS </a:t>
                      </a: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TRAINING ACCURANCY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sz="1800" b="1" i="0" kern="1200" dirty="0">
                          <a:solidFill>
                            <a:schemeClr val="lt1"/>
                          </a:solidFill>
                          <a:effectLst/>
                          <a:latin typeface="Times New Roman" panose="02020603050405020304" pitchFamily="18" charset="0"/>
                          <a:ea typeface="+mn-ea"/>
                          <a:cs typeface="Times New Roman" panose="02020603050405020304" pitchFamily="18" charset="0"/>
                        </a:rPr>
                        <a:t>TESTING ACCURACY</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03472"/>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Logistic Regression</a:t>
                      </a: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0.9882417496276554</a:t>
                      </a:r>
                      <a:endParaRPr lang="en-US"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Courier New" panose="02070309020205020404" pitchFamily="49" charset="0"/>
                          <a:cs typeface="Courier New" panose="02070309020205020404" pitchFamily="49" charset="0"/>
                        </a:rPr>
                        <a:t>0.98872499152255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04245811"/>
                  </a:ext>
                </a:extLst>
              </a:tr>
              <a:tr h="388864">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Gaussian Naive Bayes</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0.9610566747667947</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b="0" i="0" dirty="0">
                          <a:solidFill>
                            <a:srgbClr val="212121"/>
                          </a:solidFill>
                          <a:effectLst/>
                          <a:latin typeface="Courier New" panose="02070309020205020404" pitchFamily="49" charset="0"/>
                          <a:cs typeface="Courier New" panose="02070309020205020404" pitchFamily="49" charset="0"/>
                        </a:rPr>
                        <a:t>0.9623177348253645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7590275"/>
                  </a:ext>
                </a:extLst>
              </a:tr>
              <a:tr h="388864">
                <a:tc>
                  <a:txBody>
                    <a:bodyPr/>
                    <a:lstStyle/>
                    <a:p>
                      <a:pPr algn="ctr"/>
                      <a:r>
                        <a:rPr lang="en-US" b="0" i="0" dirty="0" err="1">
                          <a:solidFill>
                            <a:srgbClr val="212121"/>
                          </a:solidFill>
                          <a:effectLst/>
                          <a:latin typeface="Courier New" panose="02070309020205020404" pitchFamily="49" charset="0"/>
                          <a:cs typeface="Courier New" panose="02070309020205020404" pitchFamily="49" charset="0"/>
                        </a:rPr>
                        <a:t>KNeighbors</a:t>
                      </a:r>
                      <a:r>
                        <a:rPr lang="en-US" b="0" i="0" dirty="0">
                          <a:solidFill>
                            <a:srgbClr val="212121"/>
                          </a:solidFill>
                          <a:effectLst/>
                          <a:latin typeface="Courier New" panose="02070309020205020404" pitchFamily="49" charset="0"/>
                          <a:cs typeface="Courier New" panose="02070309020205020404" pitchFamily="49" charset="0"/>
                        </a:rPr>
                        <a: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0.919463823783021</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0.8478297728043405</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2121465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Decision Tree Classifier</a:t>
                      </a: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5607614"/>
                  </a:ext>
                </a:extLst>
              </a:tr>
              <a:tr h="6711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Courier New" panose="02070309020205020404" pitchFamily="49" charset="0"/>
                          <a:ea typeface="+mn-ea"/>
                          <a:cs typeface="Courier New" panose="02070309020205020404" pitchFamily="49" charset="0"/>
                        </a:rPr>
                        <a:t>Random Forest Classifier</a:t>
                      </a:r>
                      <a:endParaRPr lang="en-US" b="0" dirty="0">
                        <a:latin typeface="Courier New" panose="02070309020205020404" pitchFamily="49" charset="0"/>
                        <a:cs typeface="Courier New" panose="02070309020205020404" pitchFamily="49" charset="0"/>
                      </a:endParaRPr>
                    </a:p>
                    <a:p>
                      <a:pPr algn="ct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29052016"/>
                  </a:ext>
                </a:extLst>
              </a:tr>
              <a:tr h="467494">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Ada Boost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1.0</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26601491"/>
                  </a:ext>
                </a:extLst>
              </a:tr>
              <a:tr h="671189">
                <a:tc>
                  <a:txBody>
                    <a:bodyPr/>
                    <a:lstStyle/>
                    <a:p>
                      <a:pPr algn="ctr"/>
                      <a:r>
                        <a:rPr lang="en-US" sz="1800" b="0" i="0" kern="1200" dirty="0">
                          <a:solidFill>
                            <a:schemeClr val="dk1"/>
                          </a:solidFill>
                          <a:effectLst/>
                          <a:latin typeface="Courier New" panose="02070309020205020404" pitchFamily="49" charset="0"/>
                          <a:ea typeface="+mn-ea"/>
                          <a:cs typeface="Courier New" panose="02070309020205020404" pitchFamily="49" charset="0"/>
                        </a:rPr>
                        <a:t>Gradient Boosting Classifier</a:t>
                      </a:r>
                      <a:endParaRPr lang="en-US" b="0"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2703110624"/>
                  </a:ext>
                </a:extLst>
              </a:tr>
            </a:tbl>
          </a:graphicData>
        </a:graphic>
      </p:graphicFrame>
    </p:spTree>
    <p:extLst>
      <p:ext uri="{BB962C8B-B14F-4D97-AF65-F5344CB8AC3E}">
        <p14:creationId xmlns:p14="http://schemas.microsoft.com/office/powerpoint/2010/main" val="103892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2C1A-4EE7-9B02-3A21-DE6584CF2F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BA81014-B437-17D2-28E7-6D174FF6021D}"/>
              </a:ext>
            </a:extLst>
          </p:cNvPr>
          <p:cNvSpPr>
            <a:spLocks noGrp="1"/>
          </p:cNvSpPr>
          <p:nvPr>
            <p:ph idx="1"/>
          </p:nvPr>
        </p:nvSpPr>
        <p:spPr>
          <a:xfrm>
            <a:off x="386080" y="2225040"/>
            <a:ext cx="11521440" cy="4287520"/>
          </a:xfrm>
        </p:spPr>
        <p:txBody>
          <a:bodyPr/>
          <a:lstStyle/>
          <a:p>
            <a:pPr algn="just" fontAlgn="t">
              <a:spcBef>
                <a:spcPts val="0"/>
              </a:spcBef>
            </a:pPr>
            <a:r>
              <a:rPr lang="en-US" sz="2800" dirty="0">
                <a:latin typeface="Times New Roman" panose="02020603050405020304" pitchFamily="18" charset="0"/>
                <a:cs typeface="Times New Roman" panose="02020603050405020304" pitchFamily="18" charset="0"/>
              </a:rPr>
              <a:t>The highest accuracy in this problem is obtained using the </a:t>
            </a:r>
            <a:r>
              <a:rPr lang="en-US" sz="2800" i="0" u="none" strike="noStrike" kern="1200" dirty="0">
                <a:effectLst/>
                <a:latin typeface="Times New Roman" panose="02020603050405020304" pitchFamily="18" charset="0"/>
                <a:cs typeface="Times New Roman" panose="02020603050405020304" pitchFamily="18" charset="0"/>
              </a:rPr>
              <a:t>Decision Tree Classifier, Random Forest Classifier, Ada Boost Classifier</a:t>
            </a:r>
            <a:r>
              <a:rPr lang="en-US" dirty="0">
                <a:latin typeface="Times New Roman" panose="02020603050405020304" pitchFamily="18" charset="0"/>
                <a:cs typeface="Times New Roman" panose="02020603050405020304" pitchFamily="18" charset="0"/>
              </a:rPr>
              <a:t>, and </a:t>
            </a:r>
            <a:r>
              <a:rPr lang="en-US" sz="2800" i="0" u="none" strike="noStrike" kern="1200" dirty="0">
                <a:effectLst/>
                <a:latin typeface="Times New Roman" panose="02020603050405020304" pitchFamily="18" charset="0"/>
                <a:cs typeface="Times New Roman" panose="02020603050405020304" pitchFamily="18" charset="0"/>
              </a:rPr>
              <a:t>Gradient Boosting Classifier</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Highest accuracy = 100%</a:t>
            </a:r>
          </a:p>
          <a:p>
            <a:pPr marL="285750" indent="-285750">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1971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AAB-BB21-8826-8AEF-29138B2BC1C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48885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CE83-2104-20CF-3BFF-840BB16F93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C03D0AE7-877F-2023-6DCB-9CF82B17AEB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Given a dataset containing data of reservations made by customers in different hotels, build a machine learning model to predict whether the customer cancels his/her hotel reservation or not. </a:t>
            </a:r>
          </a:p>
        </p:txBody>
      </p:sp>
    </p:spTree>
    <p:extLst>
      <p:ext uri="{BB962C8B-B14F-4D97-AF65-F5344CB8AC3E}">
        <p14:creationId xmlns:p14="http://schemas.microsoft.com/office/powerpoint/2010/main" val="392640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E740-0028-A6B3-124A-3B9D93DE4A1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D8B0A801-37B7-04E7-2429-C7AC414311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Number of rows = 119390 </a:t>
            </a:r>
          </a:p>
          <a:p>
            <a:r>
              <a:rPr lang="en-US" dirty="0">
                <a:latin typeface="Times New Roman" panose="02020603050405020304" pitchFamily="18" charset="0"/>
                <a:cs typeface="Times New Roman" panose="02020603050405020304" pitchFamily="18" charset="0"/>
              </a:rPr>
              <a:t>Number of attributes = 32 </a:t>
            </a:r>
          </a:p>
          <a:p>
            <a:r>
              <a:rPr lang="en-US" dirty="0">
                <a:latin typeface="Times New Roman" panose="02020603050405020304" pitchFamily="18" charset="0"/>
                <a:cs typeface="Times New Roman" panose="02020603050405020304" pitchFamily="18" charset="0"/>
              </a:rPr>
              <a:t>Target variable = </a:t>
            </a:r>
            <a:r>
              <a:rPr lang="en-US" dirty="0" err="1">
                <a:latin typeface="Times New Roman" panose="02020603050405020304" pitchFamily="18" charset="0"/>
                <a:cs typeface="Times New Roman" panose="02020603050405020304" pitchFamily="18" charset="0"/>
              </a:rPr>
              <a:t>is_cancelled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Number of independent variables = 31 </a:t>
            </a:r>
          </a:p>
          <a:p>
            <a:r>
              <a:rPr lang="en-US" dirty="0">
                <a:latin typeface="Times New Roman" panose="02020603050405020304" pitchFamily="18" charset="0"/>
                <a:cs typeface="Times New Roman" panose="02020603050405020304" pitchFamily="18" charset="0"/>
              </a:rPr>
              <a:t>Number of numeric variables = 12 </a:t>
            </a:r>
          </a:p>
          <a:p>
            <a:r>
              <a:rPr lang="en-US" dirty="0">
                <a:latin typeface="Times New Roman" panose="02020603050405020304" pitchFamily="18" charset="0"/>
                <a:cs typeface="Times New Roman" panose="02020603050405020304" pitchFamily="18" charset="0"/>
              </a:rPr>
              <a:t>Number of object variables = 19</a:t>
            </a:r>
          </a:p>
        </p:txBody>
      </p:sp>
    </p:spTree>
    <p:extLst>
      <p:ext uri="{BB962C8B-B14F-4D97-AF65-F5344CB8AC3E}">
        <p14:creationId xmlns:p14="http://schemas.microsoft.com/office/powerpoint/2010/main" val="37369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06B0-A414-4A1C-5118-E28FD4BEBDBB}"/>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INDEPENDENT VARIABLES IN THE DATASET</a:t>
            </a:r>
            <a:endParaRPr lang="en-US" dirty="0"/>
          </a:p>
        </p:txBody>
      </p:sp>
      <p:sp>
        <p:nvSpPr>
          <p:cNvPr id="7" name="TextBox 6">
            <a:extLst>
              <a:ext uri="{FF2B5EF4-FFF2-40B4-BE49-F238E27FC236}">
                <a16:creationId xmlns:a16="http://schemas.microsoft.com/office/drawing/2014/main" id="{8C58363F-FC6B-AB3E-FCEB-74B7446AB239}"/>
              </a:ext>
            </a:extLst>
          </p:cNvPr>
          <p:cNvSpPr txBox="1"/>
          <p:nvPr/>
        </p:nvSpPr>
        <p:spPr>
          <a:xfrm>
            <a:off x="606418" y="2431872"/>
            <a:ext cx="4046685" cy="3477875"/>
          </a:xfrm>
          <a:prstGeom prst="rect">
            <a:avLst/>
          </a:prstGeom>
          <a:noFill/>
        </p:spPr>
        <p:txBody>
          <a:bodyPr wrap="none" rtlCol="0">
            <a:spAutoFit/>
          </a:bodyPr>
          <a:lstStyle/>
          <a:p>
            <a:pPr marL="342900" indent="-342900">
              <a:buFont typeface="Arial" panose="020B0604020202020204" pitchFamily="34" charset="0"/>
              <a:buChar char="•"/>
            </a:pPr>
            <a:r>
              <a:rPr lang="en-US" sz="2000" dirty="0"/>
              <a:t>Hotel </a:t>
            </a:r>
          </a:p>
          <a:p>
            <a:pPr marL="342900" indent="-342900">
              <a:buFont typeface="Arial" panose="020B0604020202020204" pitchFamily="34" charset="0"/>
              <a:buChar char="•"/>
            </a:pPr>
            <a:r>
              <a:rPr lang="en-US" sz="2000" dirty="0" err="1"/>
              <a:t>Lead_time</a:t>
            </a:r>
            <a:r>
              <a:rPr lang="en-US" sz="2000" dirty="0"/>
              <a:t>  </a:t>
            </a:r>
          </a:p>
          <a:p>
            <a:pPr marL="342900" indent="-342900">
              <a:buFont typeface="Arial" panose="020B0604020202020204" pitchFamily="34" charset="0"/>
              <a:buChar char="•"/>
            </a:pPr>
            <a:r>
              <a:rPr lang="en-US" sz="2000" dirty="0" err="1"/>
              <a:t>Arrival_date_year</a:t>
            </a:r>
            <a:r>
              <a:rPr lang="en-US" sz="2000" dirty="0"/>
              <a:t> </a:t>
            </a:r>
          </a:p>
          <a:p>
            <a:pPr marL="342900" indent="-342900">
              <a:buFont typeface="Arial" panose="020B0604020202020204" pitchFamily="34" charset="0"/>
              <a:buChar char="•"/>
            </a:pPr>
            <a:r>
              <a:rPr lang="en-US" sz="2000" dirty="0" err="1"/>
              <a:t>Arrival_date_month</a:t>
            </a:r>
            <a:r>
              <a:rPr lang="en-US" sz="2000" dirty="0"/>
              <a:t> </a:t>
            </a:r>
          </a:p>
          <a:p>
            <a:pPr marL="342900" indent="-342900">
              <a:buFont typeface="Arial" panose="020B0604020202020204" pitchFamily="34" charset="0"/>
              <a:buChar char="•"/>
            </a:pPr>
            <a:r>
              <a:rPr lang="en-US" sz="2000" dirty="0" err="1"/>
              <a:t>Arrival_date_week_number</a:t>
            </a:r>
            <a:endParaRPr lang="en-US" sz="2000" dirty="0"/>
          </a:p>
          <a:p>
            <a:pPr marL="342900" indent="-342900">
              <a:buFont typeface="Arial" panose="020B0604020202020204" pitchFamily="34" charset="0"/>
              <a:buChar char="•"/>
            </a:pPr>
            <a:r>
              <a:rPr lang="en-US" sz="2000" dirty="0" err="1"/>
              <a:t>Arrival_date_day_of_month</a:t>
            </a:r>
            <a:r>
              <a:rPr lang="en-US" sz="2000" dirty="0"/>
              <a:t> </a:t>
            </a:r>
          </a:p>
          <a:p>
            <a:pPr marL="342900" indent="-342900">
              <a:buFont typeface="Arial" panose="020B0604020202020204" pitchFamily="34" charset="0"/>
              <a:buChar char="•"/>
            </a:pPr>
            <a:r>
              <a:rPr lang="en-US" sz="2000" dirty="0" err="1"/>
              <a:t>Stays_in_weekend_nights</a:t>
            </a:r>
            <a:r>
              <a:rPr lang="en-US" sz="2000" dirty="0"/>
              <a:t> </a:t>
            </a:r>
          </a:p>
          <a:p>
            <a:pPr marL="342900" indent="-342900">
              <a:buFont typeface="Arial" panose="020B0604020202020204" pitchFamily="34" charset="0"/>
              <a:buChar char="•"/>
            </a:pPr>
            <a:r>
              <a:rPr lang="en-US" sz="2000" dirty="0" err="1"/>
              <a:t>Stays_in_week_nights</a:t>
            </a:r>
            <a:r>
              <a:rPr lang="en-US" sz="2000" dirty="0"/>
              <a:t> </a:t>
            </a:r>
          </a:p>
          <a:p>
            <a:pPr marL="342900" indent="-342900">
              <a:buFont typeface="Arial" panose="020B0604020202020204" pitchFamily="34" charset="0"/>
              <a:buChar char="•"/>
            </a:pPr>
            <a:r>
              <a:rPr lang="en-US" sz="2000" dirty="0" err="1"/>
              <a:t>required_car_parking_spaces</a:t>
            </a:r>
            <a:r>
              <a:rPr lang="en-US" sz="2000" dirty="0"/>
              <a:t> </a:t>
            </a:r>
          </a:p>
          <a:p>
            <a:pPr marL="342900" indent="-342900">
              <a:buFont typeface="Arial" panose="020B0604020202020204" pitchFamily="34" charset="0"/>
              <a:buChar char="•"/>
            </a:pPr>
            <a:r>
              <a:rPr lang="en-US" sz="2000" dirty="0" err="1"/>
              <a:t>customer_type</a:t>
            </a:r>
            <a:r>
              <a:rPr lang="en-US" sz="2000" dirty="0"/>
              <a:t> </a:t>
            </a:r>
          </a:p>
          <a:p>
            <a:pPr marL="342900" indent="-342900">
              <a:buFont typeface="Arial" panose="020B0604020202020204" pitchFamily="34" charset="0"/>
              <a:buChar char="•"/>
            </a:pPr>
            <a:r>
              <a:rPr lang="en-US" sz="2000" dirty="0"/>
              <a:t>company</a:t>
            </a:r>
          </a:p>
        </p:txBody>
      </p:sp>
      <p:sp>
        <p:nvSpPr>
          <p:cNvPr id="8" name="TextBox 7">
            <a:extLst>
              <a:ext uri="{FF2B5EF4-FFF2-40B4-BE49-F238E27FC236}">
                <a16:creationId xmlns:a16="http://schemas.microsoft.com/office/drawing/2014/main" id="{A2FFD013-97E3-2D4A-B997-A1A420E15C69}"/>
              </a:ext>
            </a:extLst>
          </p:cNvPr>
          <p:cNvSpPr txBox="1"/>
          <p:nvPr/>
        </p:nvSpPr>
        <p:spPr>
          <a:xfrm>
            <a:off x="7720404" y="2440688"/>
            <a:ext cx="4597925"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err="1"/>
              <a:t>is_repeated_guest</a:t>
            </a:r>
            <a:r>
              <a:rPr lang="en-US" sz="2000" dirty="0"/>
              <a:t> </a:t>
            </a:r>
          </a:p>
          <a:p>
            <a:pPr marL="342900" indent="-342900">
              <a:buFont typeface="Arial" panose="020B0604020202020204" pitchFamily="34" charset="0"/>
              <a:buChar char="•"/>
            </a:pPr>
            <a:r>
              <a:rPr lang="en-US" sz="2000" dirty="0" err="1"/>
              <a:t>previous_cancellations</a:t>
            </a:r>
            <a:r>
              <a:rPr lang="en-US" sz="2000" dirty="0"/>
              <a:t> </a:t>
            </a:r>
          </a:p>
          <a:p>
            <a:pPr marL="342900" indent="-342900">
              <a:buFont typeface="Arial" panose="020B0604020202020204" pitchFamily="34" charset="0"/>
              <a:buChar char="•"/>
            </a:pPr>
            <a:r>
              <a:rPr lang="en-US" sz="2000" dirty="0" err="1"/>
              <a:t>previous_bookings_not_cancelled</a:t>
            </a:r>
            <a:r>
              <a:rPr lang="en-US" sz="2000" dirty="0"/>
              <a:t> </a:t>
            </a:r>
          </a:p>
          <a:p>
            <a:pPr marL="342900" indent="-342900">
              <a:buFont typeface="Arial" panose="020B0604020202020204" pitchFamily="34" charset="0"/>
              <a:buChar char="•"/>
            </a:pPr>
            <a:r>
              <a:rPr lang="en-US" sz="2000" dirty="0" err="1"/>
              <a:t>reserved_room_type</a:t>
            </a:r>
            <a:r>
              <a:rPr lang="en-US" sz="2000" dirty="0"/>
              <a:t> </a:t>
            </a:r>
          </a:p>
          <a:p>
            <a:pPr marL="342900" indent="-342900">
              <a:buFont typeface="Arial" panose="020B0604020202020204" pitchFamily="34" charset="0"/>
              <a:buChar char="•"/>
            </a:pPr>
            <a:r>
              <a:rPr lang="en-US" sz="2000" dirty="0" err="1"/>
              <a:t>assigned_room_type</a:t>
            </a:r>
            <a:r>
              <a:rPr lang="en-US" sz="2000" dirty="0"/>
              <a:t> </a:t>
            </a:r>
          </a:p>
          <a:p>
            <a:pPr marL="342900" indent="-342900">
              <a:buFont typeface="Arial" panose="020B0604020202020204" pitchFamily="34" charset="0"/>
              <a:buChar char="•"/>
            </a:pPr>
            <a:r>
              <a:rPr lang="en-US" sz="2000" dirty="0" err="1"/>
              <a:t>booking_changes</a:t>
            </a:r>
            <a:endParaRPr lang="en-US" sz="2000" dirty="0"/>
          </a:p>
          <a:p>
            <a:pPr marL="342900" indent="-342900">
              <a:buFont typeface="Arial" panose="020B0604020202020204" pitchFamily="34" charset="0"/>
              <a:buChar char="•"/>
            </a:pPr>
            <a:r>
              <a:rPr lang="en-US" sz="2000" dirty="0" err="1"/>
              <a:t>deposit_type</a:t>
            </a:r>
            <a:r>
              <a:rPr lang="en-US" sz="2000" dirty="0"/>
              <a:t> </a:t>
            </a:r>
          </a:p>
          <a:p>
            <a:pPr marL="342900" indent="-342900">
              <a:buFont typeface="Arial" panose="020B0604020202020204" pitchFamily="34" charset="0"/>
              <a:buChar char="•"/>
            </a:pPr>
            <a:r>
              <a:rPr lang="en-US" sz="2000" dirty="0"/>
              <a:t>agent </a:t>
            </a:r>
          </a:p>
          <a:p>
            <a:pPr marL="342900" indent="-342900">
              <a:buFont typeface="Arial" panose="020B0604020202020204" pitchFamily="34" charset="0"/>
              <a:buChar char="•"/>
            </a:pPr>
            <a:r>
              <a:rPr lang="en-US" sz="2000" dirty="0" err="1"/>
              <a:t>total_of_special_requests</a:t>
            </a:r>
            <a:r>
              <a:rPr lang="en-US" sz="2000" dirty="0"/>
              <a:t> </a:t>
            </a:r>
          </a:p>
          <a:p>
            <a:pPr marL="342900" indent="-342900">
              <a:buFont typeface="Arial" panose="020B0604020202020204" pitchFamily="34" charset="0"/>
              <a:buChar char="•"/>
            </a:pPr>
            <a:r>
              <a:rPr lang="en-US" sz="2000" dirty="0" err="1"/>
              <a:t>adr</a:t>
            </a:r>
            <a:r>
              <a:rPr lang="en-US" sz="2000" dirty="0"/>
              <a:t> </a:t>
            </a:r>
          </a:p>
          <a:p>
            <a:endParaRPr lang="en-US" dirty="0"/>
          </a:p>
        </p:txBody>
      </p:sp>
      <p:sp>
        <p:nvSpPr>
          <p:cNvPr id="10" name="TextBox 9">
            <a:extLst>
              <a:ext uri="{FF2B5EF4-FFF2-40B4-BE49-F238E27FC236}">
                <a16:creationId xmlns:a16="http://schemas.microsoft.com/office/drawing/2014/main" id="{424E228C-B9F8-5122-A94B-645F915B1A0B}"/>
              </a:ext>
            </a:extLst>
          </p:cNvPr>
          <p:cNvSpPr txBox="1"/>
          <p:nvPr/>
        </p:nvSpPr>
        <p:spPr>
          <a:xfrm>
            <a:off x="4525584" y="2431872"/>
            <a:ext cx="3348096" cy="3447098"/>
          </a:xfrm>
          <a:prstGeom prst="rect">
            <a:avLst/>
          </a:prstGeom>
          <a:noFill/>
        </p:spPr>
        <p:txBody>
          <a:bodyPr wrap="none" rtlCol="0">
            <a:spAutoFit/>
          </a:bodyPr>
          <a:lstStyle/>
          <a:p>
            <a:pPr marL="342900" indent="-342900">
              <a:buFont typeface="Arial" panose="020B0604020202020204" pitchFamily="34" charset="0"/>
              <a:buChar char="•"/>
            </a:pPr>
            <a:r>
              <a:rPr lang="en-US" sz="2000" dirty="0"/>
              <a:t>Adults </a:t>
            </a:r>
          </a:p>
          <a:p>
            <a:pPr marL="342900" indent="-342900">
              <a:buFont typeface="Arial" panose="020B0604020202020204" pitchFamily="34" charset="0"/>
              <a:buChar char="•"/>
            </a:pPr>
            <a:r>
              <a:rPr lang="en-US" sz="2000" dirty="0"/>
              <a:t>Children </a:t>
            </a:r>
          </a:p>
          <a:p>
            <a:pPr marL="342900" indent="-342900">
              <a:buFont typeface="Arial" panose="020B0604020202020204" pitchFamily="34" charset="0"/>
              <a:buChar char="•"/>
            </a:pPr>
            <a:r>
              <a:rPr lang="en-US" sz="2000" dirty="0"/>
              <a:t>Babies </a:t>
            </a:r>
          </a:p>
          <a:p>
            <a:pPr marL="342900" indent="-342900">
              <a:buFont typeface="Arial" panose="020B0604020202020204" pitchFamily="34" charset="0"/>
              <a:buChar char="•"/>
            </a:pPr>
            <a:r>
              <a:rPr lang="en-US" sz="2000" dirty="0"/>
              <a:t>Meal </a:t>
            </a:r>
          </a:p>
          <a:p>
            <a:pPr marL="342900" indent="-342900">
              <a:buFont typeface="Arial" panose="020B0604020202020204" pitchFamily="34" charset="0"/>
              <a:buChar char="•"/>
            </a:pPr>
            <a:r>
              <a:rPr lang="en-US" sz="2000" dirty="0"/>
              <a:t>Country </a:t>
            </a:r>
          </a:p>
          <a:p>
            <a:pPr marL="342900" indent="-342900">
              <a:buFont typeface="Arial" panose="020B0604020202020204" pitchFamily="34" charset="0"/>
              <a:buChar char="•"/>
            </a:pPr>
            <a:r>
              <a:rPr lang="en-US" sz="2000" dirty="0" err="1"/>
              <a:t>Market_segment</a:t>
            </a:r>
            <a:r>
              <a:rPr lang="en-US" sz="2000" dirty="0"/>
              <a:t> </a:t>
            </a:r>
          </a:p>
          <a:p>
            <a:pPr marL="342900" indent="-342900">
              <a:buFont typeface="Arial" panose="020B0604020202020204" pitchFamily="34" charset="0"/>
              <a:buChar char="•"/>
            </a:pPr>
            <a:r>
              <a:rPr lang="en-US" sz="2000" dirty="0" err="1"/>
              <a:t>Distribution_channel</a:t>
            </a:r>
            <a:endParaRPr lang="en-US" sz="2000" dirty="0"/>
          </a:p>
          <a:p>
            <a:pPr marL="342900" indent="-342900">
              <a:buFont typeface="Arial" panose="020B0604020202020204" pitchFamily="34" charset="0"/>
              <a:buChar char="•"/>
            </a:pPr>
            <a:r>
              <a:rPr lang="en-US" sz="2000" dirty="0" err="1"/>
              <a:t>reservation_status_date</a:t>
            </a:r>
            <a:r>
              <a:rPr lang="en-US" sz="2000" dirty="0"/>
              <a:t> </a:t>
            </a:r>
          </a:p>
          <a:p>
            <a:pPr marL="342900" indent="-342900">
              <a:buFont typeface="Arial" panose="020B0604020202020204" pitchFamily="34" charset="0"/>
              <a:buChar char="•"/>
            </a:pPr>
            <a:r>
              <a:rPr lang="en-US" sz="2000" dirty="0" err="1"/>
              <a:t>reservation_status</a:t>
            </a:r>
            <a:r>
              <a:rPr lang="en-US" sz="2000" dirty="0"/>
              <a:t> </a:t>
            </a:r>
          </a:p>
          <a:p>
            <a:pPr marL="342900" indent="-342900">
              <a:buFont typeface="Arial" panose="020B0604020202020204" pitchFamily="34" charset="0"/>
              <a:buChar char="•"/>
            </a:pPr>
            <a:r>
              <a:rPr lang="en-US" sz="2000" dirty="0" err="1"/>
              <a:t>days_in_waiting_list</a:t>
            </a:r>
            <a:r>
              <a:rPr lang="en-US" sz="2000" dirty="0"/>
              <a:t> </a:t>
            </a:r>
          </a:p>
          <a:p>
            <a:endParaRPr lang="en-US" dirty="0"/>
          </a:p>
        </p:txBody>
      </p:sp>
      <p:sp>
        <p:nvSpPr>
          <p:cNvPr id="12" name="TextBox 11">
            <a:extLst>
              <a:ext uri="{FF2B5EF4-FFF2-40B4-BE49-F238E27FC236}">
                <a16:creationId xmlns:a16="http://schemas.microsoft.com/office/drawing/2014/main" id="{8FCFD712-CD6D-A515-B60C-A91F725D82A7}"/>
              </a:ext>
            </a:extLst>
          </p:cNvPr>
          <p:cNvSpPr txBox="1"/>
          <p:nvPr/>
        </p:nvSpPr>
        <p:spPr>
          <a:xfrm>
            <a:off x="9319865" y="4001534"/>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356664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C0D9-1566-1BAC-E197-0B3E74037A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CORRELATION MATRIX</a:t>
            </a:r>
          </a:p>
        </p:txBody>
      </p:sp>
      <p:pic>
        <p:nvPicPr>
          <p:cNvPr id="5" name="Content Placeholder 4">
            <a:extLst>
              <a:ext uri="{FF2B5EF4-FFF2-40B4-BE49-F238E27FC236}">
                <a16:creationId xmlns:a16="http://schemas.microsoft.com/office/drawing/2014/main" id="{A9109849-0A1C-7B63-68E0-2B8C57350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110" y="2209801"/>
            <a:ext cx="8060924" cy="4461244"/>
          </a:xfrm>
        </p:spPr>
      </p:pic>
    </p:spTree>
    <p:extLst>
      <p:ext uri="{BB962C8B-B14F-4D97-AF65-F5344CB8AC3E}">
        <p14:creationId xmlns:p14="http://schemas.microsoft.com/office/powerpoint/2010/main" val="396706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6C1D-D843-A4B1-D07B-CF06396FC5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CLEANING</a:t>
            </a:r>
          </a:p>
        </p:txBody>
      </p:sp>
      <p:sp>
        <p:nvSpPr>
          <p:cNvPr id="4" name="Content Placeholder 3">
            <a:extLst>
              <a:ext uri="{FF2B5EF4-FFF2-40B4-BE49-F238E27FC236}">
                <a16:creationId xmlns:a16="http://schemas.microsoft.com/office/drawing/2014/main" id="{447614FC-8EAF-45B4-777D-6E1F53C0C6E3}"/>
              </a:ext>
            </a:extLst>
          </p:cNvPr>
          <p:cNvSpPr>
            <a:spLocks noGrp="1"/>
          </p:cNvSpPr>
          <p:nvPr>
            <p:ph sz="half" idx="2"/>
          </p:nvPr>
        </p:nvSpPr>
        <p:spPr>
          <a:xfrm>
            <a:off x="1295400" y="3429000"/>
            <a:ext cx="4991100" cy="27432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Data Cleaning is the process of preparing data for analysis by weeding out information that is irrelevant or incorrect.</a:t>
            </a:r>
          </a:p>
          <a:p>
            <a:endParaRPr lang="en-US" dirty="0"/>
          </a:p>
        </p:txBody>
      </p:sp>
      <p:pic>
        <p:nvPicPr>
          <p:cNvPr id="4098" name="Picture 2" descr="A Data Cleaning Journey. Whether you are a data engineer or a… | by Eliud  Nduati | Analytics Vidhya | Medium">
            <a:extLst>
              <a:ext uri="{FF2B5EF4-FFF2-40B4-BE49-F238E27FC236}">
                <a16:creationId xmlns:a16="http://schemas.microsoft.com/office/drawing/2014/main" id="{DA2B9340-7A1C-3A0D-5797-2E77C302DEF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879289" y="3158102"/>
            <a:ext cx="3854243" cy="256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FB75-89F5-6055-38C4-757ED9D7445D}"/>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187B4700-C578-F9A9-B077-4694B3A528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numerical missing values with Mean/Median</a:t>
            </a:r>
          </a:p>
          <a:p>
            <a:r>
              <a:rPr lang="en-US" dirty="0">
                <a:latin typeface="Times New Roman" panose="02020603050405020304" pitchFamily="18" charset="0"/>
                <a:cs typeface="Times New Roman" panose="02020603050405020304" pitchFamily="18" charset="0"/>
              </a:rPr>
              <a:t>Number of null values in [children] = 4 </a:t>
            </a:r>
          </a:p>
          <a:p>
            <a:r>
              <a:rPr lang="en-US" dirty="0">
                <a:latin typeface="Times New Roman" panose="02020603050405020304" pitchFamily="18" charset="0"/>
                <a:cs typeface="Times New Roman" panose="02020603050405020304" pitchFamily="18" charset="0"/>
              </a:rPr>
              <a:t>Number of null values in [agent] = 16340 </a:t>
            </a:r>
          </a:p>
          <a:p>
            <a:r>
              <a:rPr lang="en-US" dirty="0">
                <a:latin typeface="Times New Roman" panose="02020603050405020304" pitchFamily="18" charset="0"/>
                <a:cs typeface="Times New Roman" panose="02020603050405020304" pitchFamily="18" charset="0"/>
              </a:rPr>
              <a:t>Number of null values in [company] = 112593 </a:t>
            </a:r>
          </a:p>
        </p:txBody>
      </p:sp>
    </p:spTree>
    <p:extLst>
      <p:ext uri="{BB962C8B-B14F-4D97-AF65-F5344CB8AC3E}">
        <p14:creationId xmlns:p14="http://schemas.microsoft.com/office/powerpoint/2010/main" val="288887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63C7-D763-848F-9984-18047B02AC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REPLACING NULL/MISSING VALUES </a:t>
            </a:r>
          </a:p>
        </p:txBody>
      </p:sp>
      <p:sp>
        <p:nvSpPr>
          <p:cNvPr id="3" name="Content Placeholder 2">
            <a:extLst>
              <a:ext uri="{FF2B5EF4-FFF2-40B4-BE49-F238E27FC236}">
                <a16:creationId xmlns:a16="http://schemas.microsoft.com/office/drawing/2014/main" id="{55ADC630-F12B-42C6-05C4-A9EBD7383C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Replacing categorical missing values with MODE </a:t>
            </a:r>
          </a:p>
          <a:p>
            <a:r>
              <a:rPr lang="en-US" dirty="0"/>
              <a:t>No. of null values in [country] = 488 </a:t>
            </a:r>
            <a:endParaRPr lang="en-US" b="0" dirty="0">
              <a:effectLst/>
            </a:endParaRPr>
          </a:p>
        </p:txBody>
      </p:sp>
    </p:spTree>
    <p:extLst>
      <p:ext uri="{BB962C8B-B14F-4D97-AF65-F5344CB8AC3E}">
        <p14:creationId xmlns:p14="http://schemas.microsoft.com/office/powerpoint/2010/main" val="108016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B9CF-2054-B009-29CA-2E56C4592533}"/>
              </a:ext>
            </a:extLst>
          </p:cNvPr>
          <p:cNvSpPr>
            <a:spLocks noGrp="1"/>
          </p:cNvSpPr>
          <p:nvPr>
            <p:ph type="title"/>
          </p:nvPr>
        </p:nvSpPr>
        <p:spPr>
          <a:xfrm>
            <a:off x="1157132" y="548640"/>
            <a:ext cx="10168128" cy="1179576"/>
          </a:xfrm>
        </p:spPr>
        <p:txBody>
          <a:bodyPr/>
          <a:lstStyle/>
          <a:p>
            <a:r>
              <a:rPr lang="en-US" b="1" dirty="0">
                <a:latin typeface="Times New Roman" panose="02020603050405020304" pitchFamily="18" charset="0"/>
                <a:cs typeface="Times New Roman" panose="02020603050405020304" pitchFamily="18" charset="0"/>
              </a:rPr>
              <a:t>REPLACING DUPLICATE VALUES </a:t>
            </a:r>
          </a:p>
        </p:txBody>
      </p:sp>
      <p:sp>
        <p:nvSpPr>
          <p:cNvPr id="3" name="Content Placeholder 2">
            <a:extLst>
              <a:ext uri="{FF2B5EF4-FFF2-40B4-BE49-F238E27FC236}">
                <a16:creationId xmlns:a16="http://schemas.microsoft.com/office/drawing/2014/main" id="{A3ED8CC0-1FCE-9E7B-B43E-07D7C05C0AAA}"/>
              </a:ext>
            </a:extLst>
          </p:cNvPr>
          <p:cNvSpPr>
            <a:spLocks noGrp="1"/>
          </p:cNvSpPr>
          <p:nvPr>
            <p:ph idx="1"/>
          </p:nvPr>
        </p:nvSpPr>
        <p:spPr>
          <a:xfrm>
            <a:off x="484909" y="2478024"/>
            <a:ext cx="11319164" cy="2892629"/>
          </a:xfrm>
        </p:spPr>
        <p:txBody>
          <a:bodyPr/>
          <a:lstStyle/>
          <a:p>
            <a:pPr algn="just"/>
            <a:r>
              <a:rPr lang="en-US" dirty="0">
                <a:latin typeface="Times New Roman" panose="02020603050405020304" pitchFamily="18" charset="0"/>
                <a:cs typeface="Times New Roman" panose="02020603050405020304" pitchFamily="18" charset="0"/>
              </a:rPr>
              <a:t>Number of duplicate values in the data set = 32013 </a:t>
            </a:r>
          </a:p>
          <a:p>
            <a:pPr algn="just"/>
            <a:r>
              <a:rPr lang="en-US" dirty="0">
                <a:latin typeface="Times New Roman" panose="02020603050405020304" pitchFamily="18" charset="0"/>
                <a:cs typeface="Times New Roman" panose="02020603050405020304" pitchFamily="18" charset="0"/>
              </a:rPr>
              <a:t>We will eliminate the 32013 duplicate records from the data set in order to obtain only distinct records. After eliminating the duplicate, we will verify whether or not the duplicates were eliminated from the data set. </a:t>
            </a:r>
          </a:p>
          <a:p>
            <a:pPr algn="just"/>
            <a:r>
              <a:rPr lang="en-US" dirty="0">
                <a:latin typeface="Times New Roman" panose="02020603050405020304" pitchFamily="18" charset="0"/>
                <a:cs typeface="Times New Roman" panose="02020603050405020304" pitchFamily="18" charset="0"/>
              </a:rPr>
              <a:t>Number of rows in the dataset after removing duplicates = 87377 </a:t>
            </a:r>
          </a:p>
        </p:txBody>
      </p:sp>
    </p:spTree>
    <p:extLst>
      <p:ext uri="{BB962C8B-B14F-4D97-AF65-F5344CB8AC3E}">
        <p14:creationId xmlns:p14="http://schemas.microsoft.com/office/powerpoint/2010/main" val="285668506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AccentBox</Template>
  <TotalTime>171</TotalTime>
  <Words>629</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Courier New</vt:lpstr>
      <vt:lpstr>Times New Roman</vt:lpstr>
      <vt:lpstr>Wingdings</vt:lpstr>
      <vt:lpstr>AccentBoxVTI</vt:lpstr>
      <vt:lpstr>HOTEL RESERVATION &amp; CANCELLATION PREDICTION</vt:lpstr>
      <vt:lpstr>PROBLEM STATEMENT </vt:lpstr>
      <vt:lpstr>DATA SET </vt:lpstr>
      <vt:lpstr>INDEPENDENT VARIABLES IN THE DATASET</vt:lpstr>
      <vt:lpstr>CORRELATION MATRIX</vt:lpstr>
      <vt:lpstr>DATA CLEANING</vt:lpstr>
      <vt:lpstr>REPLACING NULL/MISSING VALUES </vt:lpstr>
      <vt:lpstr>REPLACING NULL/MISSING VALUES </vt:lpstr>
      <vt:lpstr>REPLACING DUPLICATE VALUES </vt:lpstr>
      <vt:lpstr>ENCODING CATEGORIAL DATA</vt:lpstr>
      <vt:lpstr>ENCODING CATEGORIAL DATA</vt:lpstr>
      <vt:lpstr>TRAINING THE MODEL</vt:lpstr>
      <vt:lpstr>CONFUSION MATRIX</vt:lpstr>
      <vt:lpstr>CONFUSION MATRIX</vt:lpstr>
      <vt:lpstr>CONFUSION MATRIX</vt:lpstr>
      <vt:lpstr>ACCURACY USING VARIOUS CLASSIFIERS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&amp; CANCELLATION PREDICTION</dc:title>
  <dc:creator>Rutvika Latha Bammidi</dc:creator>
  <cp:lastModifiedBy>swetha reddy thondamanadu</cp:lastModifiedBy>
  <cp:revision>3</cp:revision>
  <dcterms:created xsi:type="dcterms:W3CDTF">2022-10-06T15:04:57Z</dcterms:created>
  <dcterms:modified xsi:type="dcterms:W3CDTF">2022-10-08T09:49:32Z</dcterms:modified>
</cp:coreProperties>
</file>