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48"/>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4" Type="http://schemas.openxmlformats.org/officeDocument/2006/relationships/notesMaster" Target="notesMasters/notes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RUUMBARK/test.git"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abhishek311017" TargetMode="External"/><Relationship Id="rId4" Type="http://schemas.openxmlformats.org/officeDocument/2006/relationships/hyperlink" Target="https://www.linkedin.com/in/ruchita-umbarkar-5070bb1a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355173774"/>
              </p:ext>
            </p:extLst>
          </p:nvPr>
        </p:nvGraphicFramePr>
        <p:xfrm>
          <a:off x="9241791" y="1429790"/>
          <a:ext cx="2950209" cy="4915947"/>
        </p:xfrm>
        <a:graphic>
          <a:graphicData uri="http://schemas.openxmlformats.org/drawingml/2006/table">
            <a:tbl>
              <a:tblPr firstRow="1" bandRow="1">
                <a:noFill/>
                <a:tableStyleId>{F3958360-5B90-4246-8843-5B4384386CDC}</a:tableStyleId>
              </a:tblPr>
              <a:tblGrid>
                <a:gridCol w="1412071">
                  <a:extLst>
                    <a:ext uri="{9D8B030D-6E8A-4147-A177-3AD203B41FA5}">
                      <a16:colId xmlns:a16="http://schemas.microsoft.com/office/drawing/2014/main" val="20000"/>
                    </a:ext>
                  </a:extLst>
                </a:gridCol>
                <a:gridCol w="1538138">
                  <a:extLst>
                    <a:ext uri="{9D8B030D-6E8A-4147-A177-3AD203B41FA5}">
                      <a16:colId xmlns:a16="http://schemas.microsoft.com/office/drawing/2014/main" val="20001"/>
                    </a:ext>
                  </a:extLst>
                </a:gridCol>
              </a:tblGrid>
              <a:tr h="1025231">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b="0" u="none" strike="noStrike" cap="none" dirty="0"/>
                        <a:t>Basics, OOPS, Exception Handling ,Arrays ,Collection and Generics.</a:t>
                      </a:r>
                      <a:endParaRPr dirty="0"/>
                    </a:p>
                  </a:txBody>
                  <a:tcPr marL="91450" marR="91450" marT="45725" marB="45725"/>
                </a:tc>
                <a:extLst>
                  <a:ext uri="{0D108BD9-81ED-4DB2-BD59-A6C34878D82A}">
                    <a16:rowId xmlns:a16="http://schemas.microsoft.com/office/drawing/2014/main" val="10000"/>
                  </a:ext>
                </a:extLst>
              </a:tr>
              <a:tr h="998013">
                <a:tc>
                  <a:txBody>
                    <a:bodyPr/>
                    <a:lstStyle/>
                    <a:p>
                      <a:pPr marL="0" marR="0" lvl="0" indent="0" algn="l" rtl="0">
                        <a:spcBef>
                          <a:spcPts val="0"/>
                        </a:spcBef>
                        <a:spcAft>
                          <a:spcPts val="0"/>
                        </a:spcAft>
                        <a:buNone/>
                      </a:pPr>
                      <a:r>
                        <a:rPr lang="en-IN" sz="1100" b="0" i="0" u="none" strike="noStrike" cap="none" dirty="0">
                          <a:solidFill>
                            <a:srgbClr val="000000"/>
                          </a:solidFill>
                          <a:latin typeface="Verdana"/>
                          <a:ea typeface="Verdana"/>
                          <a:cs typeface="Verdana"/>
                          <a:sym typeface="Verdana"/>
                        </a:rPr>
                        <a:t>.NET Framework</a:t>
                      </a:r>
                      <a:endParaRPr sz="11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ADO.NET, .NET 6 WEB API, Entity Framework , ASP .NET with MVC5.</a:t>
                      </a:r>
                      <a:endParaRPr lang="en-US" sz="11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100"/>
                        <a:buFont typeface="Verdana"/>
                        <a:buNone/>
                      </a:pPr>
                      <a:endParaRPr dirty="0"/>
                    </a:p>
                  </a:txBody>
                  <a:tcPr marL="91450" marR="91450" marT="45725" marB="45725"/>
                </a:tc>
                <a:extLst>
                  <a:ext uri="{0D108BD9-81ED-4DB2-BD59-A6C34878D82A}">
                    <a16:rowId xmlns:a16="http://schemas.microsoft.com/office/drawing/2014/main" val="4044077264"/>
                  </a:ext>
                </a:extLst>
              </a:tr>
              <a:tr h="6375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rgbClr val="000000"/>
                          </a:solidFill>
                          <a:latin typeface="Verdana"/>
                          <a:ea typeface="Verdana"/>
                          <a:cs typeface="Verdana"/>
                          <a:sym typeface="Verdana"/>
                        </a:rPr>
                        <a:t>Database</a:t>
                      </a:r>
                      <a:endParaRPr lang="en-US" sz="1100" dirty="0"/>
                    </a:p>
                    <a:p>
                      <a:pPr marL="0" marR="0" lvl="0" indent="0" algn="l" rtl="0">
                        <a:spcBef>
                          <a:spcPts val="0"/>
                        </a:spcBef>
                        <a:spcAft>
                          <a:spcPts val="0"/>
                        </a:spcAft>
                        <a:buNone/>
                      </a:pPr>
                      <a:endParaRPr dirty="0"/>
                    </a:p>
                  </a:txBody>
                  <a:tcPr marL="91450" marR="91450" marT="45725" marB="45725"/>
                </a:tc>
                <a:tc>
                  <a:txBody>
                    <a:bodyPr/>
                    <a:lstStyle/>
                    <a:p>
                      <a:pPr marL="0" marR="0" lvl="0" indent="0" algn="l" rtl="0">
                        <a:spcBef>
                          <a:spcPts val="0"/>
                        </a:spcBef>
                        <a:spcAft>
                          <a:spcPts val="0"/>
                        </a:spcAft>
                        <a:buNone/>
                      </a:pPr>
                      <a:r>
                        <a:rPr lang="en-US" sz="1100" b="0" i="0" u="none" strike="noStrike" dirty="0">
                          <a:solidFill>
                            <a:schemeClr val="dk1"/>
                          </a:solidFill>
                          <a:latin typeface="Verdana"/>
                          <a:ea typeface="Verdana"/>
                          <a:cs typeface="Verdana"/>
                          <a:sym typeface="Verdana"/>
                        </a:rPr>
                        <a:t>SQL Server.</a:t>
                      </a:r>
                      <a:endParaRPr sz="11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635553">
                <a:tc>
                  <a:txBody>
                    <a:bodyPr/>
                    <a:lstStyle/>
                    <a:p>
                      <a:pPr marL="0" marR="0" lvl="0" indent="0" algn="l" rtl="0">
                        <a:lnSpc>
                          <a:spcPct val="100000"/>
                        </a:lnSpc>
                        <a:spcBef>
                          <a:spcPts val="0"/>
                        </a:spcBef>
                        <a:spcAft>
                          <a:spcPts val="0"/>
                        </a:spcAft>
                        <a:buClr>
                          <a:schemeClr val="dk1"/>
                        </a:buClr>
                        <a:buSzPts val="1100"/>
                        <a:buFont typeface="Verdana"/>
                        <a:buNone/>
                      </a:pPr>
                      <a:r>
                        <a:rPr lang="en-US" sz="1100" u="none" strike="noStrike" cap="none" dirty="0"/>
                        <a:t>Tools</a:t>
                      </a:r>
                      <a:endParaRPr dirty="0"/>
                    </a:p>
                    <a:p>
                      <a:pPr marL="0" marR="0" lvl="0" indent="0" algn="l" rtl="0">
                        <a:spcBef>
                          <a:spcPts val="0"/>
                        </a:spcBef>
                        <a:spcAft>
                          <a:spcPts val="0"/>
                        </a:spcAft>
                        <a:buNone/>
                      </a:pP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GIT,POSTMAN,</a:t>
                      </a:r>
                    </a:p>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VISUAL STUDIO,SSMS.</a:t>
                      </a:r>
                      <a:endParaRPr dirty="0"/>
                    </a:p>
                  </a:txBody>
                  <a:tcPr marL="91450" marR="91450" marT="45725" marB="45725"/>
                </a:tc>
                <a:extLst>
                  <a:ext uri="{0D108BD9-81ED-4DB2-BD59-A6C34878D82A}">
                    <a16:rowId xmlns:a16="http://schemas.microsoft.com/office/drawing/2014/main" val="10004"/>
                  </a:ext>
                </a:extLst>
              </a:tr>
              <a:tr h="730047">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UI Technology</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a:buNone/>
                      </a:pPr>
                      <a:r>
                        <a:rPr lang="en-US" sz="1100" dirty="0">
                          <a:solidFill>
                            <a:schemeClr val="dk1"/>
                          </a:solidFill>
                        </a:rPr>
                        <a:t>HTML5 ,CSS, JavaScript, Typescript &amp; Angular</a:t>
                      </a:r>
                      <a:endParaRPr dirty="0"/>
                    </a:p>
                  </a:txBody>
                  <a:tcPr marL="91450" marR="91450" marT="45725" marB="45725"/>
                </a:tc>
                <a:extLst>
                  <a:ext uri="{0D108BD9-81ED-4DB2-BD59-A6C34878D82A}">
                    <a16:rowId xmlns:a16="http://schemas.microsoft.com/office/drawing/2014/main" val="10005"/>
                  </a:ext>
                </a:extLst>
              </a:tr>
              <a:tr h="857572">
                <a:tc>
                  <a:txBody>
                    <a:bodyPr/>
                    <a:lstStyle/>
                    <a:p>
                      <a:pPr marL="0" marR="0" lvl="0" indent="0" algn="l" rtl="0">
                        <a:spcBef>
                          <a:spcPts val="0"/>
                        </a:spcBef>
                        <a:spcAft>
                          <a:spcPts val="0"/>
                        </a:spcAft>
                        <a:buNone/>
                      </a:pPr>
                      <a:r>
                        <a:rPr lang="en-US" sz="11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a:ea typeface="Verdana"/>
                          <a:cs typeface="Verdana"/>
                          <a:sym typeface="Verdana"/>
                        </a:rPr>
                        <a:t>Communication Skills, Team Management</a:t>
                      </a:r>
                      <a:endParaRPr dirty="0"/>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505326" y="3258089"/>
            <a:ext cx="4186238" cy="50428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sz="1200" dirty="0">
                <a:latin typeface="Times New Roman" panose="02020603050405020304" pitchFamily="18" charset="0"/>
                <a:ea typeface="Times New Roman"/>
                <a:cs typeface="Times New Roman" panose="02020603050405020304" pitchFamily="18" charset="0"/>
                <a:sym typeface="Times New Roman"/>
              </a:rPr>
              <a:t>Developed a </a:t>
            </a:r>
            <a:r>
              <a:rPr lang="en-US" sz="1200" b="1" dirty="0">
                <a:latin typeface="Times New Roman" panose="02020603050405020304" pitchFamily="18" charset="0"/>
                <a:ea typeface="Times New Roman"/>
                <a:cs typeface="Times New Roman" panose="02020603050405020304" pitchFamily="18" charset="0"/>
                <a:sym typeface="Times New Roman"/>
              </a:rPr>
              <a:t>WEB APPLICATION </a:t>
            </a:r>
            <a:r>
              <a:rPr lang="en-US" sz="1200" dirty="0">
                <a:latin typeface="Times New Roman" panose="02020603050405020304" pitchFamily="18" charset="0"/>
                <a:ea typeface="Times New Roman"/>
                <a:cs typeface="Times New Roman" panose="02020603050405020304" pitchFamily="18" charset="0"/>
                <a:sym typeface="Times New Roman"/>
              </a:rPr>
              <a:t>called Roll Off as part of case study which include roll off system of employee with status.</a:t>
            </a:r>
            <a:endParaRPr lang="en-IN" sz="1200" u="sng" dirty="0">
              <a:solidFill>
                <a:schemeClr val="hlink"/>
              </a:solidFill>
              <a:highlight>
                <a:srgbClr val="FFFF00"/>
              </a:highlight>
              <a:latin typeface="Times New Roman" panose="02020603050405020304" pitchFamily="18" charset="0"/>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lang="en-IN" sz="1050" b="1" dirty="0"/>
          </a:p>
          <a:p>
            <a:pPr marL="0" lvl="0" indent="0" algn="l" rtl="0">
              <a:lnSpc>
                <a:spcPct val="114000"/>
              </a:lnSpc>
              <a:spcBef>
                <a:spcPts val="1000"/>
              </a:spcBef>
              <a:spcAft>
                <a:spcPts val="0"/>
              </a:spcAft>
              <a:buClr>
                <a:schemeClr val="dk1"/>
              </a:buClr>
              <a:buSzPts val="1000"/>
              <a:buNone/>
            </a:pPr>
            <a:r>
              <a:rPr lang="en-IN" sz="1200" b="1" dirty="0">
                <a:latin typeface="Times New Roman" panose="02020603050405020304" pitchFamily="18" charset="0"/>
                <a:cs typeface="Times New Roman" panose="02020603050405020304" pitchFamily="18" charset="0"/>
              </a:rPr>
              <a:t>TECHNOLOGIES  USED: </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Frontend angular, HTML, Bootstrap.</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Backend  ASP.NET Web Api</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Database- SQL Server</a:t>
            </a:r>
          </a:p>
          <a:p>
            <a:pPr marL="171450" lvl="0" indent="-171450" algn="l" rtl="0">
              <a:lnSpc>
                <a:spcPct val="114000"/>
              </a:lnSpc>
              <a:spcBef>
                <a:spcPts val="1000"/>
              </a:spcBef>
              <a:spcAft>
                <a:spcPts val="0"/>
              </a:spcAft>
              <a:buClr>
                <a:schemeClr val="dk1"/>
              </a:buClr>
              <a:buSzPts val="100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Tools used: Visual Studio 2019, VS Code, SSMS, Swagger </a:t>
            </a:r>
            <a:r>
              <a:rPr lang="en-IN" sz="1200" dirty="0"/>
              <a:t>		</a:t>
            </a:r>
          </a:p>
          <a:p>
            <a:pPr marL="0" lvl="0" indent="0" algn="l" rtl="0">
              <a:lnSpc>
                <a:spcPct val="114000"/>
              </a:lnSpc>
              <a:spcBef>
                <a:spcPts val="1000"/>
              </a:spcBef>
              <a:spcAft>
                <a:spcPts val="0"/>
              </a:spcAft>
              <a:buClr>
                <a:schemeClr val="dk1"/>
              </a:buClr>
              <a:buSzPts val="1000"/>
              <a:buNone/>
            </a:pPr>
            <a:endParaRPr sz="1050"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18" name="Google Shape;218;p1"/>
          <p:cNvSpPr txBox="1">
            <a:spLocks noGrp="1"/>
          </p:cNvSpPr>
          <p:nvPr>
            <p:ph type="body" idx="3"/>
          </p:nvPr>
        </p:nvSpPr>
        <p:spPr>
          <a:xfrm>
            <a:off x="2468563" y="761631"/>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dirty="0"/>
              <a:t> Analyst/Software Engineer</a:t>
            </a:r>
            <a:endParaRPr dirty="0"/>
          </a:p>
        </p:txBody>
      </p:sp>
      <p:sp>
        <p:nvSpPr>
          <p:cNvPr id="219" name="Google Shape;219;p1"/>
          <p:cNvSpPr txBox="1">
            <a:spLocks noGrp="1"/>
          </p:cNvSpPr>
          <p:nvPr>
            <p:ph type="body" idx="6"/>
          </p:nvPr>
        </p:nvSpPr>
        <p:spPr>
          <a:xfrm>
            <a:off x="3276599" y="1585722"/>
            <a:ext cx="4352925" cy="4679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ruchita-prakashrao.umbarkar@capgemini.com</a:t>
            </a:r>
            <a:endParaRPr dirty="0"/>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+91 7030222860</a:t>
            </a:r>
            <a:endParaRPr dirty="0"/>
          </a:p>
        </p:txBody>
      </p:sp>
      <p:sp>
        <p:nvSpPr>
          <p:cNvPr id="221" name="Google Shape;221;p1"/>
          <p:cNvSpPr txBox="1">
            <a:spLocks noGrp="1"/>
          </p:cNvSpPr>
          <p:nvPr>
            <p:ph type="body" idx="8"/>
          </p:nvPr>
        </p:nvSpPr>
        <p:spPr>
          <a:xfrm>
            <a:off x="542546" y="2971294"/>
            <a:ext cx="3543679" cy="2974106"/>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latin typeface="Times New Roman" panose="02020603050405020304" pitchFamily="18" charset="0"/>
                <a:cs typeface="Times New Roman" panose="02020603050405020304" pitchFamily="18" charset="0"/>
              </a:rPr>
              <a:t>Full Stack Developer</a:t>
            </a:r>
          </a:p>
          <a:p>
            <a:pPr marL="0" lvl="0" indent="0" algn="l" rtl="0">
              <a:lnSpc>
                <a:spcPct val="114000"/>
              </a:lnSpc>
              <a:spcBef>
                <a:spcPts val="0"/>
              </a:spcBef>
              <a:spcAft>
                <a:spcPts val="0"/>
              </a:spcAft>
              <a:buClr>
                <a:schemeClr val="dk1"/>
              </a:buClr>
              <a:buSzPts val="1100"/>
              <a:buNone/>
            </a:pPr>
            <a:endParaRPr lang="en-US" sz="1200" b="1" dirty="0">
              <a:latin typeface="Times New Roman" panose="02020603050405020304" pitchFamily="18" charset="0"/>
              <a:cs typeface="Times New Roman" panose="02020603050405020304" pitchFamily="18" charset="0"/>
            </a:endParaRPr>
          </a:p>
          <a:p>
            <a:pPr marL="171450" lvl="0" indent="-171450" algn="l" rtl="0">
              <a:lnSpc>
                <a:spcPct val="114000"/>
              </a:lnSpc>
              <a:spcBef>
                <a:spcPts val="0"/>
              </a:spcBef>
              <a:spcAft>
                <a:spcPts val="0"/>
              </a:spcAft>
              <a:buClr>
                <a:schemeClr val="dk1"/>
              </a:buClr>
              <a:buSzPts val="11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Proficient in </a:t>
            </a:r>
            <a:r>
              <a:rPr lang="en-US" sz="1200" b="1" dirty="0">
                <a:latin typeface="Times New Roman" panose="02020603050405020304" pitchFamily="18" charset="0"/>
                <a:cs typeface="Times New Roman" panose="02020603050405020304" pitchFamily="18" charset="0"/>
              </a:rPr>
              <a:t>C#, , SQL Server, ADO.NET, Entity Framework, ASP.NET MVC with WEB API </a:t>
            </a:r>
          </a:p>
          <a:p>
            <a:pPr marL="0" lvl="0" indent="0" algn="l" rtl="0">
              <a:lnSpc>
                <a:spcPct val="114000"/>
              </a:lnSpc>
              <a:spcBef>
                <a:spcPts val="0"/>
              </a:spcBef>
              <a:spcAft>
                <a:spcPts val="0"/>
              </a:spcAft>
              <a:buClr>
                <a:schemeClr val="dk1"/>
              </a:buClr>
              <a:buSzPts val="1100"/>
            </a:pPr>
            <a:endParaRPr lang="en-US" sz="1200" b="1" dirty="0">
              <a:latin typeface="Times New Roman" panose="02020603050405020304" pitchFamily="18" charset="0"/>
              <a:cs typeface="Times New Roman" panose="02020603050405020304" pitchFamily="18" charset="0"/>
            </a:endParaRPr>
          </a:p>
          <a:p>
            <a:pPr marL="171450" indent="-171450">
              <a:spcBef>
                <a:spcPts val="0"/>
              </a:spcBef>
              <a:buSzPts val="110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Worked on </a:t>
            </a:r>
            <a:r>
              <a:rPr lang="en-IN" sz="1200" b="1" dirty="0">
                <a:latin typeface="Times New Roman" panose="02020603050405020304" pitchFamily="18" charset="0"/>
                <a:cs typeface="Times New Roman" panose="02020603050405020304" pitchFamily="18" charset="0"/>
              </a:rPr>
              <a:t>HTML5, CSS, JavaScript , TypeScript</a:t>
            </a:r>
            <a:r>
              <a:rPr lang="en-IN" sz="1200" dirty="0">
                <a:latin typeface="Times New Roman" panose="02020603050405020304" pitchFamily="18" charset="0"/>
                <a:cs typeface="Times New Roman" panose="02020603050405020304" pitchFamily="18" charset="0"/>
              </a:rPr>
              <a:t> and </a:t>
            </a:r>
            <a:r>
              <a:rPr lang="en-IN" sz="1200" b="1" dirty="0">
                <a:latin typeface="Times New Roman" panose="02020603050405020304" pitchFamily="18" charset="0"/>
                <a:cs typeface="Times New Roman" panose="02020603050405020304" pitchFamily="18" charset="0"/>
              </a:rPr>
              <a:t>Angular</a:t>
            </a:r>
            <a:r>
              <a:rPr lang="en-IN" sz="1200" dirty="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a:buChar char="•"/>
            </a:pPr>
            <a:r>
              <a:rPr lang="en-IN" sz="1200" dirty="0">
                <a:latin typeface="Times New Roman" panose="02020603050405020304" pitchFamily="18" charset="0"/>
                <a:cs typeface="Times New Roman" panose="02020603050405020304" pitchFamily="18" charset="0"/>
              </a:rPr>
              <a:t>Understanding of </a:t>
            </a:r>
            <a:r>
              <a:rPr lang="en-IN" sz="1200" b="1" dirty="0">
                <a:latin typeface="Times New Roman" panose="02020603050405020304" pitchFamily="18" charset="0"/>
                <a:cs typeface="Times New Roman" panose="02020603050405020304" pitchFamily="18" charset="0"/>
              </a:rPr>
              <a:t>RDBMS </a:t>
            </a:r>
            <a:r>
              <a:rPr lang="en-IN" sz="1200" dirty="0">
                <a:latin typeface="Times New Roman" panose="02020603050405020304" pitchFamily="18" charset="0"/>
                <a:cs typeface="Times New Roman" panose="02020603050405020304" pitchFamily="18" charset="0"/>
              </a:rPr>
              <a:t>concepts using </a:t>
            </a:r>
            <a:r>
              <a:rPr lang="en-IN" sz="1200" b="1" dirty="0">
                <a:latin typeface="Times New Roman" panose="02020603050405020304" pitchFamily="18" charset="0"/>
                <a:cs typeface="Times New Roman" panose="02020603050405020304" pitchFamily="18" charset="0"/>
              </a:rPr>
              <a:t>SQL Server.</a:t>
            </a:r>
            <a:endParaRPr lang="en-IN" sz="1200" dirty="0">
              <a:latin typeface="Times New Roman" panose="02020603050405020304" pitchFamily="18" charset="0"/>
              <a:cs typeface="Times New Roman" panose="02020603050405020304" pitchFamily="18" charset="0"/>
            </a:endParaRPr>
          </a:p>
          <a:p>
            <a:pPr marL="171450" lvl="0" indent="-171450" algn="l" rtl="0">
              <a:lnSpc>
                <a:spcPct val="114000"/>
              </a:lnSpc>
              <a:spcBef>
                <a:spcPts val="1000"/>
              </a:spcBef>
              <a:spcAft>
                <a:spcPts val="0"/>
              </a:spcAft>
              <a:buClr>
                <a:schemeClr val="dk1"/>
              </a:buClr>
              <a:buSzPts val="1000"/>
              <a:buFont typeface="Arial"/>
              <a:buChar char="•"/>
            </a:pPr>
            <a:r>
              <a:rPr lang="en-US" sz="1200" dirty="0">
                <a:latin typeface="Times New Roman" panose="02020603050405020304" pitchFamily="18" charset="0"/>
                <a:cs typeface="Times New Roman" panose="02020603050405020304" pitchFamily="18" charset="0"/>
              </a:rPr>
              <a:t>Practical understanding of </a:t>
            </a:r>
            <a:r>
              <a:rPr lang="en-US" sz="1200" b="1" dirty="0">
                <a:latin typeface="Times New Roman" panose="02020603050405020304" pitchFamily="18" charset="0"/>
                <a:cs typeface="Times New Roman" panose="02020603050405020304" pitchFamily="18" charset="0"/>
              </a:rPr>
              <a:t>C#, OOP’s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SQL</a:t>
            </a:r>
            <a:r>
              <a:rPr lang="en-US" sz="1200" dirty="0">
                <a:latin typeface="Times New Roman" panose="02020603050405020304" pitchFamily="18" charset="0"/>
                <a:cs typeface="Times New Roman" panose="02020603050405020304" pitchFamily="18" charset="0"/>
              </a:rPr>
              <a:t> concepts using </a:t>
            </a:r>
            <a:r>
              <a:rPr lang="en-US" sz="1200" b="1" dirty="0">
                <a:latin typeface="Times New Roman" panose="02020603050405020304" pitchFamily="18" charset="0"/>
                <a:cs typeface="Times New Roman" panose="02020603050405020304" pitchFamily="18" charset="0"/>
              </a:rPr>
              <a:t>Visual Studio </a:t>
            </a:r>
            <a:r>
              <a:rPr lang="en-US" sz="1200" dirty="0">
                <a:latin typeface="Times New Roman" panose="02020603050405020304" pitchFamily="18" charset="0"/>
                <a:cs typeface="Times New Roman" panose="02020603050405020304" pitchFamily="18" charset="0"/>
              </a:rPr>
              <a:t>and </a:t>
            </a:r>
            <a:r>
              <a:rPr lang="en-US" sz="1200" b="1" dirty="0">
                <a:latin typeface="Times New Roman" panose="02020603050405020304" pitchFamily="18" charset="0"/>
                <a:cs typeface="Times New Roman" panose="02020603050405020304" pitchFamily="18" charset="0"/>
              </a:rPr>
              <a:t>SQL Server.</a:t>
            </a:r>
          </a:p>
          <a:p>
            <a:pPr marL="171450" lvl="0" indent="-171450" algn="l" rtl="0">
              <a:lnSpc>
                <a:spcPct val="114000"/>
              </a:lnSpc>
              <a:spcBef>
                <a:spcPts val="1000"/>
              </a:spcBef>
              <a:spcAft>
                <a:spcPts val="0"/>
              </a:spcAft>
              <a:buClr>
                <a:schemeClr val="dk1"/>
              </a:buClr>
              <a:buSzPts val="1000"/>
              <a:buFont typeface="Arial"/>
              <a:buChar char="•"/>
            </a:pPr>
            <a:r>
              <a:rPr lang="en-US" sz="1200" dirty="0">
                <a:latin typeface="Times New Roman" panose="02020603050405020304" pitchFamily="18" charset="0"/>
                <a:cs typeface="Times New Roman" panose="02020603050405020304" pitchFamily="18" charset="0"/>
              </a:rPr>
              <a:t>Worked on </a:t>
            </a:r>
            <a:r>
              <a:rPr lang="en-US" sz="1200" b="1" dirty="0">
                <a:latin typeface="Times New Roman" panose="02020603050405020304" pitchFamily="18" charset="0"/>
                <a:cs typeface="Times New Roman" panose="02020603050405020304" pitchFamily="18" charset="0"/>
              </a:rPr>
              <a:t>Git </a:t>
            </a:r>
            <a:r>
              <a:rPr lang="en-US" sz="1200" dirty="0">
                <a:latin typeface="Times New Roman" panose="02020603050405020304" pitchFamily="18" charset="0"/>
                <a:cs typeface="Times New Roman" panose="02020603050405020304" pitchFamily="18" charset="0"/>
              </a:rPr>
              <a:t>and</a:t>
            </a:r>
            <a:r>
              <a:rPr lang="en-US" sz="1200" b="1" dirty="0">
                <a:latin typeface="Times New Roman" panose="02020603050405020304" pitchFamily="18" charset="0"/>
                <a:cs typeface="Times New Roman" panose="02020603050405020304" pitchFamily="18" charset="0"/>
              </a:rPr>
              <a:t> GitHub.</a:t>
            </a:r>
          </a:p>
          <a:p>
            <a:pPr marL="0" lvl="0" indent="0" algn="l" rtl="0">
              <a:lnSpc>
                <a:spcPct val="114000"/>
              </a:lnSpc>
              <a:spcBef>
                <a:spcPts val="1000"/>
              </a:spcBef>
              <a:spcAft>
                <a:spcPts val="0"/>
              </a:spcAft>
              <a:buClr>
                <a:schemeClr val="dk1"/>
              </a:buClr>
              <a:buSzPts val="1000"/>
            </a:pPr>
            <a:endParaRPr lang="en-US" b="1" dirty="0"/>
          </a:p>
          <a:p>
            <a:pPr marL="0" indent="0"/>
            <a:r>
              <a:rPr lang="en-US" b="1" dirty="0"/>
              <a:t>     </a:t>
            </a:r>
            <a:r>
              <a:rPr lang="en-US" u="sng" dirty="0">
                <a:solidFill>
                  <a:schemeClr val="hlink"/>
                </a:solidFill>
                <a:latin typeface="Verdana"/>
                <a:ea typeface="Verdana"/>
                <a:cs typeface="Verdana"/>
                <a:sym typeface="Verdana"/>
                <a:hlinkClick r:id="rId3"/>
              </a:rPr>
              <a:t>GitHub Link </a:t>
            </a:r>
            <a:r>
              <a:rPr lang="en-US" dirty="0">
                <a:latin typeface="Verdana"/>
                <a:ea typeface="Verdana"/>
                <a:cs typeface="Verdana"/>
                <a:sym typeface="Verdana"/>
                <a:hlinkClick r:id="rId3"/>
              </a:rPr>
              <a:t>                </a:t>
            </a:r>
            <a:r>
              <a:rPr lang="en-US" dirty="0">
                <a:latin typeface="Verdana"/>
                <a:ea typeface="Verdana"/>
                <a:cs typeface="Verdana"/>
                <a:sym typeface="Verdana"/>
                <a:hlinkClick r:id="rId4"/>
              </a:rPr>
              <a:t>LinkedIn</a:t>
            </a:r>
            <a:endParaRPr lang="en-US" dirty="0"/>
          </a:p>
          <a:p>
            <a:pPr marL="0" lvl="0" indent="0" algn="l" rtl="0">
              <a:lnSpc>
                <a:spcPct val="114000"/>
              </a:lnSpc>
              <a:spcBef>
                <a:spcPts val="1000"/>
              </a:spcBef>
              <a:spcAft>
                <a:spcPts val="0"/>
              </a:spcAft>
              <a:buClr>
                <a:schemeClr val="dk1"/>
              </a:buClr>
              <a:buSzPts val="1000"/>
            </a:pPr>
            <a:endParaRPr lang="en-US" b="1" dirty="0"/>
          </a:p>
          <a:p>
            <a:pPr marL="171450" lvl="0" indent="-171450" algn="l" rtl="0">
              <a:lnSpc>
                <a:spcPct val="114000"/>
              </a:lnSpc>
              <a:spcBef>
                <a:spcPts val="1000"/>
              </a:spcBef>
              <a:spcAft>
                <a:spcPts val="0"/>
              </a:spcAft>
              <a:buClr>
                <a:schemeClr val="dk1"/>
              </a:buClr>
              <a:buSzPts val="1000"/>
              <a:buFont typeface="Arial"/>
              <a:buChar char="•"/>
            </a:pPr>
            <a:endParaRPr lang="en-US" b="1" dirty="0"/>
          </a:p>
          <a:p>
            <a:pPr marL="171450" indent="-171450">
              <a:buFont typeface="Arial"/>
              <a:buChar char="•"/>
            </a:pPr>
            <a:r>
              <a:rPr lang="en-US" b="1" dirty="0"/>
              <a:t>  </a:t>
            </a:r>
          </a:p>
          <a:p>
            <a:pPr marL="171450" lvl="0" indent="-171450" algn="l" rtl="0">
              <a:lnSpc>
                <a:spcPct val="114000"/>
              </a:lnSpc>
              <a:spcBef>
                <a:spcPts val="1000"/>
              </a:spcBef>
              <a:spcAft>
                <a:spcPts val="0"/>
              </a:spcAft>
              <a:buClr>
                <a:schemeClr val="dk1"/>
              </a:buClr>
              <a:buSzPts val="1000"/>
              <a:buFont typeface="Arial"/>
              <a:buChar char="•"/>
            </a:pPr>
            <a:endParaRPr dirty="0"/>
          </a:p>
          <a:p>
            <a:pPr marL="171450" lvl="0" indent="-107950" algn="l" rtl="0">
              <a:lnSpc>
                <a:spcPct val="114000"/>
              </a:lnSpc>
              <a:spcBef>
                <a:spcPts val="1000"/>
              </a:spcBef>
              <a:spcAft>
                <a:spcPts val="0"/>
              </a:spcAft>
              <a:buClr>
                <a:schemeClr val="dk1"/>
              </a:buClr>
              <a:buSzPts val="1000"/>
              <a:buFont typeface="Arial"/>
              <a:buNone/>
            </a:pPr>
            <a:endParaRPr dirty="0"/>
          </a:p>
          <a:p>
            <a:pPr marL="171450" lvl="0" indent="-107950" algn="l" rtl="0">
              <a:lnSpc>
                <a:spcPct val="114000"/>
              </a:lnSpc>
              <a:spcBef>
                <a:spcPts val="1000"/>
              </a:spcBef>
              <a:spcAft>
                <a:spcPts val="0"/>
              </a:spcAft>
              <a:buClr>
                <a:schemeClr val="dk1"/>
              </a:buClr>
              <a:buSzPts val="1000"/>
              <a:buFont typeface="Arial"/>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Ruchita Prakash Umbarkar</a:t>
            </a:r>
            <a:endParaRPr dirty="0"/>
          </a:p>
        </p:txBody>
      </p:sp>
      <p:pic>
        <p:nvPicPr>
          <p:cNvPr id="223" name="Google Shape;223;p1">
            <a:hlinkClick r:id="rId5"/>
          </p:cNvPr>
          <p:cNvPicPr preferRelativeResize="0"/>
          <p:nvPr/>
        </p:nvPicPr>
        <p:blipFill rotWithShape="1">
          <a:blip r:embed="rId6">
            <a:alphaModFix/>
          </a:blip>
          <a:srcRect l="23582" t="2057" r="24331" b="4875"/>
          <a:stretch/>
        </p:blipFill>
        <p:spPr>
          <a:xfrm>
            <a:off x="226856" y="6128772"/>
            <a:ext cx="441007" cy="471488"/>
          </a:xfrm>
          <a:prstGeom prst="rect">
            <a:avLst/>
          </a:prstGeom>
          <a:noFill/>
          <a:ln>
            <a:noFill/>
          </a:ln>
        </p:spPr>
      </p:pic>
      <p:sp>
        <p:nvSpPr>
          <p:cNvPr id="224" name="Google Shape;224;p1"/>
          <p:cNvSpPr txBox="1"/>
          <p:nvPr/>
        </p:nvSpPr>
        <p:spPr>
          <a:xfrm>
            <a:off x="3113882" y="1927258"/>
            <a:ext cx="2381250" cy="4375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225" name="Google Shape;225;p1"/>
          <p:cNvSpPr/>
          <p:nvPr/>
        </p:nvSpPr>
        <p:spPr>
          <a:xfrm>
            <a:off x="9337045" y="544227"/>
            <a:ext cx="2895283" cy="44319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a:t>
            </a:r>
            <a:r>
              <a:rPr lang="en-US" sz="1000" dirty="0">
                <a:solidFill>
                  <a:schemeClr val="dk1"/>
                </a:solidFill>
                <a:latin typeface="Verdana"/>
                <a:ea typeface="Verdana"/>
                <a:cs typeface="Verdana"/>
                <a:sym typeface="Verdana"/>
              </a:rPr>
              <a:t>Technology</a:t>
            </a:r>
            <a:r>
              <a:rPr lang="en-US" sz="1000" b="0" i="0" u="none" strike="noStrike" cap="none" dirty="0">
                <a:solidFill>
                  <a:schemeClr val="dk1"/>
                </a:solidFill>
                <a:latin typeface="Verdana"/>
                <a:ea typeface="Verdana"/>
                <a:cs typeface="Verdana"/>
                <a:sym typeface="Verdana"/>
              </a:rPr>
              <a:t>,</a:t>
            </a:r>
            <a:endParaRPr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Civil Engineering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2018-22</a:t>
            </a:r>
            <a:endParaRPr sz="1000" b="0" i="0" u="none" strike="noStrike" cap="none" dirty="0">
              <a:solidFill>
                <a:schemeClr val="dk1"/>
              </a:solidFill>
              <a:latin typeface="Verdana"/>
              <a:ea typeface="Verdana"/>
              <a:cs typeface="Verdana"/>
              <a:sym typeface="Verdana"/>
            </a:endParaRPr>
          </a:p>
        </p:txBody>
      </p:sp>
      <p:sp>
        <p:nvSpPr>
          <p:cNvPr id="226" name="Google Shape;226;p1"/>
          <p:cNvSpPr/>
          <p:nvPr/>
        </p:nvSpPr>
        <p:spPr>
          <a:xfrm>
            <a:off x="9241790" y="939800"/>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8" name="Google Shape;228;p1"/>
          <p:cNvPicPr preferRelativeResize="0">
            <a:picLocks noGrp="1"/>
          </p:cNvPicPr>
          <p:nvPr>
            <p:ph type="pic" idx="5"/>
          </p:nvPr>
        </p:nvPicPr>
        <p:blipFill rotWithShape="1">
          <a:blip r:embed="rId7"/>
          <a:srcRect l="21268" t="5618" r="21332" b="6920"/>
          <a:stretch/>
        </p:blipFill>
        <p:spPr>
          <a:xfrm>
            <a:off x="431779" y="142875"/>
            <a:ext cx="1734208" cy="1685607"/>
          </a:xfrm>
          <a:prstGeom prst="ellipse">
            <a:avLst/>
          </a:prstGeom>
          <a:solidFill>
            <a:schemeClr val="lt1"/>
          </a:solidFill>
          <a:ln>
            <a:noFill/>
          </a:ln>
        </p:spPr>
      </p:pic>
      <p:sp>
        <p:nvSpPr>
          <p:cNvPr id="229" name="Google Shape;229;p1"/>
          <p:cNvSpPr txBox="1"/>
          <p:nvPr/>
        </p:nvSpPr>
        <p:spPr>
          <a:xfrm>
            <a:off x="3549869" y="1279863"/>
            <a:ext cx="1734208"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50" b="1">
                <a:solidFill>
                  <a:schemeClr val="bg1"/>
                </a:solidFill>
                <a:latin typeface="Verdana" panose="020B0604030504040204" pitchFamily="34" charset="0"/>
                <a:ea typeface="Verdana" panose="020B0604030504040204" pitchFamily="34" charset="0"/>
                <a:cs typeface="Calibri" panose="020F0502020204030204" pitchFamily="34" charset="0"/>
              </a:rPr>
              <a:t>MUMBAI</a:t>
            </a:r>
            <a:endParaRPr sz="1050" b="1" dirty="0">
              <a:solidFill>
                <a:schemeClr val="bg1"/>
              </a:solidFill>
              <a:latin typeface="Verdana" panose="020B0604030504040204" pitchFamily="34" charset="0"/>
              <a:ea typeface="Verdana" panose="020B060403050404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138F001-5406-9303-A44E-979C5155AD59}"/>
              </a:ext>
            </a:extLst>
          </p:cNvPr>
          <p:cNvPicPr>
            <a:picLocks noChangeAspect="1"/>
          </p:cNvPicPr>
          <p:nvPr/>
        </p:nvPicPr>
        <p:blipFill>
          <a:blip r:embed="rId8"/>
          <a:stretch>
            <a:fillRect/>
          </a:stretch>
        </p:blipFill>
        <p:spPr>
          <a:xfrm>
            <a:off x="1694499" y="6144088"/>
            <a:ext cx="471488" cy="456172"/>
          </a:xfrm>
          <a:prstGeom prst="rect">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229</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Umbarkar, Ruchita Prakashrao</cp:lastModifiedBy>
  <cp:revision>6</cp:revision>
  <dcterms:created xsi:type="dcterms:W3CDTF">2020-09-22T06:24:00Z</dcterms:created>
  <dcterms:modified xsi:type="dcterms:W3CDTF">2023-03-03T10:16:25Z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