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  <p:sldMasterId id="2147483703" r:id="rId2"/>
    <p:sldMasterId id="2147483710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64" r:id="rId7"/>
    <p:sldId id="265" r:id="rId8"/>
    <p:sldId id="259" r:id="rId9"/>
    <p:sldId id="263" r:id="rId10"/>
    <p:sldId id="266" r:id="rId11"/>
    <p:sldId id="280" r:id="rId12"/>
    <p:sldId id="281" r:id="rId13"/>
    <p:sldId id="260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79" r:id="rId26"/>
    <p:sldId id="262" r:id="rId27"/>
    <p:sldId id="271" r:id="rId28"/>
    <p:sldId id="272" r:id="rId29"/>
  </p:sldIdLst>
  <p:sldSz cx="14859000" cy="10502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28C"/>
    <a:srgbClr val="C8A082"/>
    <a:srgbClr val="BEBE6E"/>
    <a:srgbClr val="8CBEAF"/>
    <a:srgbClr val="8CAAB4"/>
    <a:srgbClr val="8296B4"/>
    <a:srgbClr val="8C82B4"/>
    <a:srgbClr val="C8A0BE"/>
    <a:srgbClr val="00A082"/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7350"/>
  </p:normalViewPr>
  <p:slideViewPr>
    <p:cSldViewPr snapToGrid="0" snapToObjects="1">
      <p:cViewPr varScale="1">
        <p:scale>
          <a:sx n="107" d="100"/>
          <a:sy n="107" d="100"/>
        </p:scale>
        <p:origin x="170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3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E7D601-3AE4-ED4E-9AF7-E0EDB74E4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8E7049-EA36-B749-BA8A-BCB1A01E3B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4484-E809-CB45-8EAF-D584AC7962C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E8FA1C-16D1-E646-9834-1402243BC9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E7636-269B-B541-B61D-486D1D1822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7F9C7-C87F-ED45-ADEA-2EE04F9F5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62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37184F-02D7-1E40-8876-E123C50D1BC6}"/>
              </a:ext>
            </a:extLst>
          </p:cNvPr>
          <p:cNvCxnSpPr>
            <a:cxnSpLocks/>
          </p:cNvCxnSpPr>
          <p:nvPr/>
        </p:nvCxnSpPr>
        <p:spPr>
          <a:xfrm flipV="1">
            <a:off x="546100" y="1094400"/>
            <a:ext cx="0" cy="8380416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BA54D3D-DED6-F249-8C85-92E80BD27753}"/>
              </a:ext>
            </a:extLst>
          </p:cNvPr>
          <p:cNvCxnSpPr>
            <a:cxnSpLocks/>
          </p:cNvCxnSpPr>
          <p:nvPr/>
        </p:nvCxnSpPr>
        <p:spPr>
          <a:xfrm flipH="1">
            <a:off x="1001876" y="9474816"/>
            <a:ext cx="5826608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6CE1EB4-6E5D-5646-B8EB-9789E0C9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-1"/>
            <a:ext cx="7429500" cy="1050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7C08E6A0-34CC-3A4E-A87D-C762DCFA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0" y="1016000"/>
            <a:ext cx="3556000" cy="8470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62DADAA-9D2D-A046-9883-A910761919FC}"/>
              </a:ext>
            </a:extLst>
          </p:cNvPr>
          <p:cNvGrpSpPr/>
          <p:nvPr/>
        </p:nvGrpSpPr>
        <p:grpSpPr>
          <a:xfrm>
            <a:off x="0" y="10009049"/>
            <a:ext cx="14911327" cy="505882"/>
            <a:chOff x="0" y="9997017"/>
            <a:chExt cx="14911327" cy="5058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ADB17-7E1D-564B-B9E4-6C6ACAF84FF6}"/>
                </a:ext>
              </a:extLst>
            </p:cNvPr>
            <p:cNvSpPr/>
            <p:nvPr/>
          </p:nvSpPr>
          <p:spPr>
            <a:xfrm>
              <a:off x="0" y="9997017"/>
              <a:ext cx="14859000" cy="5058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702" tIns="54702" rIns="54702" bIns="54702" numCol="1" spcCol="38100" rtlCol="0" anchor="ctr">
              <a:noAutofit/>
            </a:bodyPr>
            <a:lstStyle/>
            <a:p>
              <a:pPr marL="0" marR="0" indent="0" algn="l" defTabSz="62907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sujet de la réunion — XX.XX.2020">
              <a:extLst>
                <a:ext uri="{FF2B5EF4-FFF2-40B4-BE49-F238E27FC236}">
                  <a16:creationId xmlns:a16="http://schemas.microsoft.com/office/drawing/2014/main" id="{9D690902-F55D-BC49-8D78-D97B136EB4A8}"/>
                </a:ext>
              </a:extLst>
            </p:cNvPr>
            <p:cNvSpPr txBox="1"/>
            <p:nvPr/>
          </p:nvSpPr>
          <p:spPr>
            <a:xfrm>
              <a:off x="861278" y="10097003"/>
              <a:ext cx="5878430" cy="3014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fr-FR" b="1" i="0" dirty="0">
                  <a:latin typeface="Arial" panose="020B0604020202020204" pitchFamily="34" charset="0"/>
                  <a:cs typeface="Arial" panose="020B0604020202020204" pitchFamily="34" charset="0"/>
                </a:rPr>
                <a:t>ENS PARIS-SACLAY — 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Soutenance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Stage 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— 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.202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EUR DU DOCUMENT">
              <a:extLst>
                <a:ext uri="{FF2B5EF4-FFF2-40B4-BE49-F238E27FC236}">
                  <a16:creationId xmlns:a16="http://schemas.microsoft.com/office/drawing/2014/main" id="{30650B98-841B-5C4E-A241-6472B63B76B7}"/>
                </a:ext>
              </a:extLst>
            </p:cNvPr>
            <p:cNvSpPr txBox="1"/>
            <p:nvPr/>
          </p:nvSpPr>
          <p:spPr>
            <a:xfrm>
              <a:off x="11221179" y="10103544"/>
              <a:ext cx="3690148" cy="294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Gabriel Robert-Dautun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433277B8-89E0-0F4D-9163-10043CF5E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5362437" cy="2955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Titre du document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de travail ou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Sujet de la réunion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CF30EC-EF6A-C7CE-8FF1-ED4DD92BA8A5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CE1394-1483-3588-C4BF-7F2F0B9AE40B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093565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398A4F-2842-D54D-80A2-F57454088257}"/>
              </a:ext>
            </a:extLst>
          </p:cNvPr>
          <p:cNvSpPr/>
          <p:nvPr userDrawn="1"/>
        </p:nvSpPr>
        <p:spPr>
          <a:xfrm>
            <a:off x="0" y="0"/>
            <a:ext cx="14859000" cy="10505017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sp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4BE0C9C-EC73-CF46-8B53-6545D29CA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000" y="1015999"/>
            <a:ext cx="3556000" cy="84709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65A27F-EE4C-B145-B065-6EE900AAD9A4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E1C56AB5-73E6-7E4A-A753-20B6F97A4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0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Mot de la fin !</a:t>
            </a:r>
          </a:p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endParaRPr lang="fr-FR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jet de la réunion — XX.XX.2020">
            <a:extLst>
              <a:ext uri="{FF2B5EF4-FFF2-40B4-BE49-F238E27FC236}">
                <a16:creationId xmlns:a16="http://schemas.microsoft.com/office/drawing/2014/main" id="{025C3AED-5345-57D7-FBBD-A5EE8595EB3B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EUR DU DOCUMENT">
            <a:extLst>
              <a:ext uri="{FF2B5EF4-FFF2-40B4-BE49-F238E27FC236}">
                <a16:creationId xmlns:a16="http://schemas.microsoft.com/office/drawing/2014/main" id="{5ACBD487-C24E-190A-8AC0-CD5E9A08313B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2ADDB1-7B4B-D3D1-1C46-36FB98D45B9D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87CF5D-A53B-B031-C0C2-F1DE9A9EF360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729726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3134763-B116-7148-9B97-ECBE7B0D81E6}"/>
              </a:ext>
            </a:extLst>
          </p:cNvPr>
          <p:cNvGrpSpPr/>
          <p:nvPr userDrawn="1"/>
        </p:nvGrpSpPr>
        <p:grpSpPr>
          <a:xfrm>
            <a:off x="0" y="-1"/>
            <a:ext cx="14859000" cy="10502901"/>
            <a:chOff x="0" y="-1"/>
            <a:chExt cx="14859000" cy="1050290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6722DBB-A2A5-5E44-8EB6-EB79CEB4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4859000" cy="1050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1AB24FB0-D1C6-A749-969A-3D6F60512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3000" y="1016000"/>
              <a:ext cx="3556000" cy="84709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BFBBF-7F64-1841-96AD-6AAAC9D20A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7B313743-918E-9541-A646-C656FA4448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1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Chapitre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24331AB9-7830-80BB-B166-9B8F44804B7E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F4708452-21DD-7E2D-66D4-8FC1324D7F44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1F6F03-6E9A-E789-EE2A-D7EBF5E41E41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37AA6D-C49C-802D-1C83-D4A79AE2384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8535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234837-5CD0-6048-8177-52CEC39CA52D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108B75C3-6946-A34A-ADDA-490C63082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9D5F684-BC23-174F-9DD5-0959A0C378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12828588" cy="6386513"/>
          </a:xfrm>
          <a:prstGeom prst="rect">
            <a:avLst/>
          </a:prstGeom>
        </p:spPr>
        <p:txBody>
          <a:bodyPr numCol="2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95DB2BC9-CE53-C55A-A832-FBE706A64464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1550B35D-F7F4-173A-7C2A-259A2CBCA94F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28725-8992-8282-D704-0EBCCC21F492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C7D91-4649-902F-C5F7-8AAD21D73229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261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IMAG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F6292F6C-542F-D74A-B4EE-E67D812DB0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B0DEB3CA-7765-F043-A1B9-FAA131DF2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6387215" cy="6386513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304A2-113C-0B4E-B9B3-6D79015250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0325D824-DA90-0DE1-3848-4BA60EC1D748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286C940F-1D2B-18D3-076F-629FACC9D762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3B1FFC-5EE2-02AB-DB97-B9C3857F4323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CF0767-CD5D-333F-4DED-9F46B3E076F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4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</p:sldLayoutIdLst>
  <p:transition spd="med"/>
  <p:txStyles>
    <p:title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8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7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6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5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58834D-E4E4-F74E-B801-509725B454D9}"/>
              </a:ext>
            </a:extLst>
          </p:cNvPr>
          <p:cNvCxnSpPr>
            <a:cxnSpLocks/>
          </p:cNvCxnSpPr>
          <p:nvPr/>
        </p:nvCxnSpPr>
        <p:spPr>
          <a:xfrm flipH="1">
            <a:off x="2182929" y="8560417"/>
            <a:ext cx="834190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hapitre 1…">
            <a:extLst>
              <a:ext uri="{FF2B5EF4-FFF2-40B4-BE49-F238E27FC236}">
                <a16:creationId xmlns:a16="http://schemas.microsoft.com/office/drawing/2014/main" id="{4F60ECE0-DD50-EC4A-BDD1-3754A540927F}"/>
              </a:ext>
            </a:extLst>
          </p:cNvPr>
          <p:cNvSpPr txBox="1"/>
          <p:nvPr/>
        </p:nvSpPr>
        <p:spPr>
          <a:xfrm>
            <a:off x="735129" y="1016000"/>
            <a:ext cx="12827715" cy="4496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Couleurs et éléments graphiques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AE957-E459-D246-8516-2D8A320EBD73}"/>
              </a:ext>
            </a:extLst>
          </p:cNvPr>
          <p:cNvSpPr/>
          <p:nvPr/>
        </p:nvSpPr>
        <p:spPr>
          <a:xfrm>
            <a:off x="2182929" y="2574757"/>
            <a:ext cx="834190" cy="834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DC210-C72C-104C-A2F0-6603D5ED7EB8}"/>
              </a:ext>
            </a:extLst>
          </p:cNvPr>
          <p:cNvSpPr/>
          <p:nvPr/>
        </p:nvSpPr>
        <p:spPr>
          <a:xfrm>
            <a:off x="3383282" y="2574757"/>
            <a:ext cx="83419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D7A8D-9B62-F04B-A0EF-74D94E8191DC}"/>
              </a:ext>
            </a:extLst>
          </p:cNvPr>
          <p:cNvSpPr/>
          <p:nvPr/>
        </p:nvSpPr>
        <p:spPr>
          <a:xfrm>
            <a:off x="13289681" y="2574757"/>
            <a:ext cx="834190" cy="8341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6E5CD-D386-C04D-A191-96CAD53986B5}"/>
              </a:ext>
            </a:extLst>
          </p:cNvPr>
          <p:cNvSpPr/>
          <p:nvPr/>
        </p:nvSpPr>
        <p:spPr>
          <a:xfrm>
            <a:off x="5852160" y="2574757"/>
            <a:ext cx="834190" cy="834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44DA5-1151-D54C-9F56-9D0DD3C5E5B2}"/>
              </a:ext>
            </a:extLst>
          </p:cNvPr>
          <p:cNvSpPr/>
          <p:nvPr/>
        </p:nvSpPr>
        <p:spPr>
          <a:xfrm>
            <a:off x="7114873" y="2574757"/>
            <a:ext cx="834190" cy="834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811C21-87D1-444B-8ACC-3E7DB4DAD429}"/>
              </a:ext>
            </a:extLst>
          </p:cNvPr>
          <p:cNvSpPr/>
          <p:nvPr/>
        </p:nvSpPr>
        <p:spPr>
          <a:xfrm>
            <a:off x="10833233" y="2574757"/>
            <a:ext cx="834190" cy="8341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EF06B3-C7FF-9341-9303-E2741A3C076D}"/>
              </a:ext>
            </a:extLst>
          </p:cNvPr>
          <p:cNvSpPr/>
          <p:nvPr/>
        </p:nvSpPr>
        <p:spPr>
          <a:xfrm>
            <a:off x="12075092" y="2574757"/>
            <a:ext cx="834190" cy="83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A3635-2500-A848-B86B-01C221090793}"/>
              </a:ext>
            </a:extLst>
          </p:cNvPr>
          <p:cNvSpPr/>
          <p:nvPr/>
        </p:nvSpPr>
        <p:spPr>
          <a:xfrm>
            <a:off x="9605410" y="2574757"/>
            <a:ext cx="834190" cy="834190"/>
          </a:xfrm>
          <a:prstGeom prst="rect">
            <a:avLst/>
          </a:prstGeom>
          <a:solidFill>
            <a:srgbClr val="00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C7972D-AA6C-0A4A-838C-537513CA15A4}"/>
              </a:ext>
            </a:extLst>
          </p:cNvPr>
          <p:cNvSpPr/>
          <p:nvPr/>
        </p:nvSpPr>
        <p:spPr>
          <a:xfrm>
            <a:off x="8361546" y="2574757"/>
            <a:ext cx="834190" cy="834190"/>
          </a:xfrm>
          <a:prstGeom prst="rect">
            <a:avLst/>
          </a:prstGeom>
          <a:solidFill>
            <a:srgbClr val="00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847E633-CE45-7B41-A09F-C4F84C0A0C33}"/>
              </a:ext>
            </a:extLst>
          </p:cNvPr>
          <p:cNvCxnSpPr>
            <a:cxnSpLocks/>
          </p:cNvCxnSpPr>
          <p:nvPr/>
        </p:nvCxnSpPr>
        <p:spPr>
          <a:xfrm flipH="1">
            <a:off x="340213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4004FAB-6BD4-304A-A7C3-7E00E9E56F89}"/>
              </a:ext>
            </a:extLst>
          </p:cNvPr>
          <p:cNvCxnSpPr>
            <a:cxnSpLocks/>
          </p:cNvCxnSpPr>
          <p:nvPr/>
        </p:nvCxnSpPr>
        <p:spPr>
          <a:xfrm flipH="1">
            <a:off x="5852160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E947F3-61A9-F14E-A9BE-728748F276EF}"/>
              </a:ext>
            </a:extLst>
          </p:cNvPr>
          <p:cNvCxnSpPr>
            <a:cxnSpLocks/>
          </p:cNvCxnSpPr>
          <p:nvPr/>
        </p:nvCxnSpPr>
        <p:spPr>
          <a:xfrm flipH="1">
            <a:off x="711487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3AD9F89-2C72-9B4F-B122-FBB88290D7AB}"/>
              </a:ext>
            </a:extLst>
          </p:cNvPr>
          <p:cNvCxnSpPr>
            <a:cxnSpLocks/>
          </p:cNvCxnSpPr>
          <p:nvPr/>
        </p:nvCxnSpPr>
        <p:spPr>
          <a:xfrm flipH="1">
            <a:off x="8361546" y="8560417"/>
            <a:ext cx="834190" cy="0"/>
          </a:xfrm>
          <a:prstGeom prst="line">
            <a:avLst/>
          </a:prstGeom>
          <a:noFill/>
          <a:ln w="38100" cap="flat">
            <a:solidFill>
              <a:srgbClr val="0046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4D749CE-892D-B142-A012-1D8BD6984777}"/>
              </a:ext>
            </a:extLst>
          </p:cNvPr>
          <p:cNvCxnSpPr>
            <a:cxnSpLocks/>
          </p:cNvCxnSpPr>
          <p:nvPr/>
        </p:nvCxnSpPr>
        <p:spPr>
          <a:xfrm flipH="1">
            <a:off x="9605410" y="8560417"/>
            <a:ext cx="834190" cy="0"/>
          </a:xfrm>
          <a:prstGeom prst="line">
            <a:avLst/>
          </a:prstGeom>
          <a:noFill/>
          <a:ln w="38100" cap="flat">
            <a:solidFill>
              <a:srgbClr val="00A08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30CB408-2D20-9F40-AD0B-1A0147150AE5}"/>
              </a:ext>
            </a:extLst>
          </p:cNvPr>
          <p:cNvCxnSpPr>
            <a:cxnSpLocks/>
          </p:cNvCxnSpPr>
          <p:nvPr/>
        </p:nvCxnSpPr>
        <p:spPr>
          <a:xfrm flipH="1">
            <a:off x="1083323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F0B262-9BE7-7840-85E2-C185B61F4B50}"/>
              </a:ext>
            </a:extLst>
          </p:cNvPr>
          <p:cNvCxnSpPr>
            <a:cxnSpLocks/>
          </p:cNvCxnSpPr>
          <p:nvPr/>
        </p:nvCxnSpPr>
        <p:spPr>
          <a:xfrm flipH="1">
            <a:off x="12075092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95144A4-D3CF-BB46-B298-CE561146DC5C}"/>
              </a:ext>
            </a:extLst>
          </p:cNvPr>
          <p:cNvCxnSpPr>
            <a:cxnSpLocks/>
          </p:cNvCxnSpPr>
          <p:nvPr/>
        </p:nvCxnSpPr>
        <p:spPr>
          <a:xfrm flipH="1">
            <a:off x="1328968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F321A6F-3B97-5740-8354-4B033AD59AA5}"/>
              </a:ext>
            </a:extLst>
          </p:cNvPr>
          <p:cNvSpPr/>
          <p:nvPr/>
        </p:nvSpPr>
        <p:spPr>
          <a:xfrm>
            <a:off x="2182929" y="4355431"/>
            <a:ext cx="834190" cy="83419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DD2199-5DEF-1E4A-88F4-065695501964}"/>
              </a:ext>
            </a:extLst>
          </p:cNvPr>
          <p:cNvSpPr/>
          <p:nvPr/>
        </p:nvSpPr>
        <p:spPr>
          <a:xfrm>
            <a:off x="3383282" y="4355431"/>
            <a:ext cx="834190" cy="83419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03E3BC-E0A2-1040-BD83-0C30F9041ED9}"/>
              </a:ext>
            </a:extLst>
          </p:cNvPr>
          <p:cNvSpPr/>
          <p:nvPr/>
        </p:nvSpPr>
        <p:spPr>
          <a:xfrm>
            <a:off x="13289681" y="4355431"/>
            <a:ext cx="834190" cy="83419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460E61-84AD-7A43-95CE-F34B8EBAA83C}"/>
              </a:ext>
            </a:extLst>
          </p:cNvPr>
          <p:cNvSpPr/>
          <p:nvPr/>
        </p:nvSpPr>
        <p:spPr>
          <a:xfrm>
            <a:off x="5852160" y="4355431"/>
            <a:ext cx="834190" cy="83419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D0213-E7C8-6C48-9808-59D2A39372B8}"/>
              </a:ext>
            </a:extLst>
          </p:cNvPr>
          <p:cNvSpPr/>
          <p:nvPr/>
        </p:nvSpPr>
        <p:spPr>
          <a:xfrm>
            <a:off x="7114873" y="4355431"/>
            <a:ext cx="834190" cy="83419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623882-4E86-744D-A997-0721AEA0396D}"/>
              </a:ext>
            </a:extLst>
          </p:cNvPr>
          <p:cNvSpPr/>
          <p:nvPr/>
        </p:nvSpPr>
        <p:spPr>
          <a:xfrm>
            <a:off x="10833233" y="4355431"/>
            <a:ext cx="834190" cy="83419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B4A2F2-CDCA-B746-ACC4-668FD8159DC9}"/>
              </a:ext>
            </a:extLst>
          </p:cNvPr>
          <p:cNvSpPr/>
          <p:nvPr/>
        </p:nvSpPr>
        <p:spPr>
          <a:xfrm>
            <a:off x="12075092" y="4355431"/>
            <a:ext cx="834190" cy="83419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2C0659-6CEE-1649-920F-D4831D8A81D7}"/>
              </a:ext>
            </a:extLst>
          </p:cNvPr>
          <p:cNvSpPr/>
          <p:nvPr/>
        </p:nvSpPr>
        <p:spPr>
          <a:xfrm>
            <a:off x="9605410" y="4355431"/>
            <a:ext cx="834190" cy="834190"/>
          </a:xfrm>
          <a:prstGeom prst="rect">
            <a:avLst/>
          </a:prstGeom>
          <a:solidFill>
            <a:srgbClr val="00A08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6ADB2-4497-824B-B2DE-C28A14BA2827}"/>
              </a:ext>
            </a:extLst>
          </p:cNvPr>
          <p:cNvSpPr/>
          <p:nvPr/>
        </p:nvSpPr>
        <p:spPr>
          <a:xfrm>
            <a:off x="8361546" y="4355431"/>
            <a:ext cx="834190" cy="834190"/>
          </a:xfrm>
          <a:prstGeom prst="rect">
            <a:avLst/>
          </a:prstGeom>
          <a:solidFill>
            <a:srgbClr val="004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B6B09-1CE9-E74E-B1F8-F27E4D6DA78A}"/>
              </a:ext>
            </a:extLst>
          </p:cNvPr>
          <p:cNvSpPr/>
          <p:nvPr/>
        </p:nvSpPr>
        <p:spPr>
          <a:xfrm>
            <a:off x="2182929" y="5189621"/>
            <a:ext cx="834190" cy="83419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AA018-22D4-0A44-A43E-84BC5F154C0A}"/>
              </a:ext>
            </a:extLst>
          </p:cNvPr>
          <p:cNvSpPr/>
          <p:nvPr/>
        </p:nvSpPr>
        <p:spPr>
          <a:xfrm>
            <a:off x="3383282" y="5189621"/>
            <a:ext cx="834190" cy="83419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36A4A8-27E3-B047-98CB-B376550E7505}"/>
              </a:ext>
            </a:extLst>
          </p:cNvPr>
          <p:cNvSpPr/>
          <p:nvPr/>
        </p:nvSpPr>
        <p:spPr>
          <a:xfrm>
            <a:off x="13289681" y="5189621"/>
            <a:ext cx="834190" cy="83419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87A962-8B3C-E144-82A5-ADF872F16715}"/>
              </a:ext>
            </a:extLst>
          </p:cNvPr>
          <p:cNvSpPr/>
          <p:nvPr/>
        </p:nvSpPr>
        <p:spPr>
          <a:xfrm>
            <a:off x="5852160" y="5189621"/>
            <a:ext cx="834190" cy="83419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701ACA-E755-F54E-A786-76DFDF790D76}"/>
              </a:ext>
            </a:extLst>
          </p:cNvPr>
          <p:cNvSpPr/>
          <p:nvPr/>
        </p:nvSpPr>
        <p:spPr>
          <a:xfrm>
            <a:off x="7114873" y="5189621"/>
            <a:ext cx="834190" cy="83419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DEDAB-F2B9-7640-87A9-024B92370980}"/>
              </a:ext>
            </a:extLst>
          </p:cNvPr>
          <p:cNvSpPr/>
          <p:nvPr/>
        </p:nvSpPr>
        <p:spPr>
          <a:xfrm>
            <a:off x="10833233" y="5189621"/>
            <a:ext cx="834190" cy="83419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2DE1A-9FE0-0443-B063-6251DFF95D47}"/>
              </a:ext>
            </a:extLst>
          </p:cNvPr>
          <p:cNvSpPr/>
          <p:nvPr/>
        </p:nvSpPr>
        <p:spPr>
          <a:xfrm>
            <a:off x="12075092" y="5189621"/>
            <a:ext cx="834190" cy="83419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8F3C59-959B-D645-9BB5-8D8EAEF8BEBA}"/>
              </a:ext>
            </a:extLst>
          </p:cNvPr>
          <p:cNvSpPr/>
          <p:nvPr/>
        </p:nvSpPr>
        <p:spPr>
          <a:xfrm>
            <a:off x="9605410" y="5189621"/>
            <a:ext cx="834190" cy="834190"/>
          </a:xfrm>
          <a:prstGeom prst="rect">
            <a:avLst/>
          </a:prstGeom>
          <a:solidFill>
            <a:srgbClr val="00A08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78C2D8-CB0D-A340-9484-4401321233B4}"/>
              </a:ext>
            </a:extLst>
          </p:cNvPr>
          <p:cNvSpPr/>
          <p:nvPr/>
        </p:nvSpPr>
        <p:spPr>
          <a:xfrm>
            <a:off x="8361546" y="5189621"/>
            <a:ext cx="834190" cy="834190"/>
          </a:xfrm>
          <a:prstGeom prst="rect">
            <a:avLst/>
          </a:prstGeom>
          <a:solidFill>
            <a:srgbClr val="004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4DB318-2001-AF4C-8066-BAACEE0E068A}"/>
              </a:ext>
            </a:extLst>
          </p:cNvPr>
          <p:cNvSpPr/>
          <p:nvPr/>
        </p:nvSpPr>
        <p:spPr>
          <a:xfrm>
            <a:off x="2182929" y="6023811"/>
            <a:ext cx="834190" cy="83419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153D1A-4298-F34C-AE9C-21DFB21C134F}"/>
              </a:ext>
            </a:extLst>
          </p:cNvPr>
          <p:cNvSpPr/>
          <p:nvPr/>
        </p:nvSpPr>
        <p:spPr>
          <a:xfrm>
            <a:off x="3383282" y="6023811"/>
            <a:ext cx="834190" cy="83419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B213C2-8E25-7540-803C-E8CAB89F3F46}"/>
              </a:ext>
            </a:extLst>
          </p:cNvPr>
          <p:cNvSpPr/>
          <p:nvPr/>
        </p:nvSpPr>
        <p:spPr>
          <a:xfrm>
            <a:off x="13289681" y="6023811"/>
            <a:ext cx="834190" cy="83419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064FD1-CB94-1349-B3B7-E73605DB39C0}"/>
              </a:ext>
            </a:extLst>
          </p:cNvPr>
          <p:cNvSpPr/>
          <p:nvPr/>
        </p:nvSpPr>
        <p:spPr>
          <a:xfrm>
            <a:off x="5852160" y="6023811"/>
            <a:ext cx="834190" cy="83419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3A8404-BE60-504C-8A45-DBDD2564F052}"/>
              </a:ext>
            </a:extLst>
          </p:cNvPr>
          <p:cNvSpPr/>
          <p:nvPr/>
        </p:nvSpPr>
        <p:spPr>
          <a:xfrm>
            <a:off x="7114873" y="6023811"/>
            <a:ext cx="834190" cy="83419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6A7AE8-5FF2-A546-B4B9-8D15EF75863C}"/>
              </a:ext>
            </a:extLst>
          </p:cNvPr>
          <p:cNvSpPr/>
          <p:nvPr/>
        </p:nvSpPr>
        <p:spPr>
          <a:xfrm>
            <a:off x="10833233" y="6023811"/>
            <a:ext cx="834190" cy="83419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DB701F-4D3F-3948-B8D6-6F072ECB363C}"/>
              </a:ext>
            </a:extLst>
          </p:cNvPr>
          <p:cNvSpPr/>
          <p:nvPr/>
        </p:nvSpPr>
        <p:spPr>
          <a:xfrm>
            <a:off x="12075092" y="6023811"/>
            <a:ext cx="834190" cy="83419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99CE9-B19F-A140-AA20-6A2885BBA8A1}"/>
              </a:ext>
            </a:extLst>
          </p:cNvPr>
          <p:cNvSpPr/>
          <p:nvPr/>
        </p:nvSpPr>
        <p:spPr>
          <a:xfrm>
            <a:off x="9605410" y="6023811"/>
            <a:ext cx="834190" cy="834190"/>
          </a:xfrm>
          <a:prstGeom prst="rect">
            <a:avLst/>
          </a:prstGeom>
          <a:solidFill>
            <a:srgbClr val="00A08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23C028-30E4-D840-A2B1-56071371B782}"/>
              </a:ext>
            </a:extLst>
          </p:cNvPr>
          <p:cNvSpPr/>
          <p:nvPr/>
        </p:nvSpPr>
        <p:spPr>
          <a:xfrm>
            <a:off x="8361546" y="6023811"/>
            <a:ext cx="834190" cy="834190"/>
          </a:xfrm>
          <a:prstGeom prst="rect">
            <a:avLst/>
          </a:prstGeom>
          <a:solidFill>
            <a:srgbClr val="004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1D4605-B820-3040-9A76-446A6E377622}"/>
              </a:ext>
            </a:extLst>
          </p:cNvPr>
          <p:cNvSpPr/>
          <p:nvPr/>
        </p:nvSpPr>
        <p:spPr>
          <a:xfrm>
            <a:off x="2182929" y="6858001"/>
            <a:ext cx="834190" cy="83419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3509B8-88B1-5241-93BE-539764DC1D50}"/>
              </a:ext>
            </a:extLst>
          </p:cNvPr>
          <p:cNvSpPr/>
          <p:nvPr/>
        </p:nvSpPr>
        <p:spPr>
          <a:xfrm>
            <a:off x="3383282" y="6858001"/>
            <a:ext cx="834190" cy="8341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34BF7-D5DA-FE45-B23D-DCC2B913B8FC}"/>
              </a:ext>
            </a:extLst>
          </p:cNvPr>
          <p:cNvSpPr/>
          <p:nvPr/>
        </p:nvSpPr>
        <p:spPr>
          <a:xfrm>
            <a:off x="13289681" y="6858001"/>
            <a:ext cx="834190" cy="83419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6D3031-217C-884E-AE74-288BBDB589FE}"/>
              </a:ext>
            </a:extLst>
          </p:cNvPr>
          <p:cNvSpPr/>
          <p:nvPr/>
        </p:nvSpPr>
        <p:spPr>
          <a:xfrm>
            <a:off x="5852160" y="6858001"/>
            <a:ext cx="834190" cy="83419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323CC7-EC3A-5F40-9C4A-1C3A2A2850EC}"/>
              </a:ext>
            </a:extLst>
          </p:cNvPr>
          <p:cNvSpPr/>
          <p:nvPr/>
        </p:nvSpPr>
        <p:spPr>
          <a:xfrm>
            <a:off x="7114873" y="6858001"/>
            <a:ext cx="834190" cy="83419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7C09AD-856C-564B-A21E-25A201BECF25}"/>
              </a:ext>
            </a:extLst>
          </p:cNvPr>
          <p:cNvSpPr/>
          <p:nvPr/>
        </p:nvSpPr>
        <p:spPr>
          <a:xfrm>
            <a:off x="10833233" y="6858001"/>
            <a:ext cx="834190" cy="83419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21BEC3-3A64-A84A-AD8E-4153DA20CDCB}"/>
              </a:ext>
            </a:extLst>
          </p:cNvPr>
          <p:cNvSpPr/>
          <p:nvPr/>
        </p:nvSpPr>
        <p:spPr>
          <a:xfrm>
            <a:off x="12075092" y="6858001"/>
            <a:ext cx="834190" cy="8341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56A04A-A430-FB46-8586-6E136E54F83F}"/>
              </a:ext>
            </a:extLst>
          </p:cNvPr>
          <p:cNvSpPr/>
          <p:nvPr/>
        </p:nvSpPr>
        <p:spPr>
          <a:xfrm>
            <a:off x="9605410" y="6858001"/>
            <a:ext cx="834190" cy="834190"/>
          </a:xfrm>
          <a:prstGeom prst="rect">
            <a:avLst/>
          </a:prstGeom>
          <a:solidFill>
            <a:srgbClr val="00A08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31307B-3A24-D948-BCA3-FEE1EF20CA50}"/>
              </a:ext>
            </a:extLst>
          </p:cNvPr>
          <p:cNvSpPr/>
          <p:nvPr/>
        </p:nvSpPr>
        <p:spPr>
          <a:xfrm>
            <a:off x="8361546" y="6858001"/>
            <a:ext cx="834190" cy="834190"/>
          </a:xfrm>
          <a:prstGeom prst="rect">
            <a:avLst/>
          </a:prstGeom>
          <a:solidFill>
            <a:srgbClr val="004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004AE1-39CF-8340-A8A1-DCB48C90A978}"/>
              </a:ext>
            </a:extLst>
          </p:cNvPr>
          <p:cNvSpPr/>
          <p:nvPr/>
        </p:nvSpPr>
        <p:spPr>
          <a:xfrm>
            <a:off x="13289681" y="9232231"/>
            <a:ext cx="834190" cy="834190"/>
          </a:xfrm>
          <a:prstGeom prst="rect">
            <a:avLst/>
          </a:prstGeom>
          <a:solidFill>
            <a:srgbClr val="C8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8F9DD4-9FA9-654D-B19F-CFD536D52BE0}"/>
              </a:ext>
            </a:extLst>
          </p:cNvPr>
          <p:cNvSpPr/>
          <p:nvPr/>
        </p:nvSpPr>
        <p:spPr>
          <a:xfrm>
            <a:off x="5852160" y="9232231"/>
            <a:ext cx="834190" cy="834190"/>
          </a:xfrm>
          <a:prstGeom prst="rect">
            <a:avLst/>
          </a:prstGeom>
          <a:solidFill>
            <a:srgbClr val="C8A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C9D00B-FBD2-1148-9475-62CFE27FDF82}"/>
              </a:ext>
            </a:extLst>
          </p:cNvPr>
          <p:cNvSpPr/>
          <p:nvPr/>
        </p:nvSpPr>
        <p:spPr>
          <a:xfrm>
            <a:off x="7114873" y="9232231"/>
            <a:ext cx="834190" cy="834190"/>
          </a:xfrm>
          <a:prstGeom prst="rect">
            <a:avLst/>
          </a:prstGeom>
          <a:solidFill>
            <a:srgbClr val="8C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3A9DE0-FAB2-FE4D-9BBE-CD5C5B9C54B1}"/>
              </a:ext>
            </a:extLst>
          </p:cNvPr>
          <p:cNvSpPr/>
          <p:nvPr/>
        </p:nvSpPr>
        <p:spPr>
          <a:xfrm>
            <a:off x="10833233" y="9232231"/>
            <a:ext cx="834190" cy="834190"/>
          </a:xfrm>
          <a:prstGeom prst="rect">
            <a:avLst/>
          </a:prstGeom>
          <a:solidFill>
            <a:srgbClr val="BEB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CACC20-E229-2E42-8439-34918F2A032E}"/>
              </a:ext>
            </a:extLst>
          </p:cNvPr>
          <p:cNvSpPr/>
          <p:nvPr/>
        </p:nvSpPr>
        <p:spPr>
          <a:xfrm>
            <a:off x="12075092" y="9232231"/>
            <a:ext cx="834190" cy="834190"/>
          </a:xfrm>
          <a:prstGeom prst="rect">
            <a:avLst/>
          </a:prstGeom>
          <a:solidFill>
            <a:srgbClr val="C8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774C4B-3347-0F46-BD58-279D16A97123}"/>
              </a:ext>
            </a:extLst>
          </p:cNvPr>
          <p:cNvSpPr/>
          <p:nvPr/>
        </p:nvSpPr>
        <p:spPr>
          <a:xfrm>
            <a:off x="9605410" y="9232231"/>
            <a:ext cx="834190" cy="834190"/>
          </a:xfrm>
          <a:prstGeom prst="rect">
            <a:avLst/>
          </a:prstGeom>
          <a:solidFill>
            <a:srgbClr val="8CB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0413C4-87C3-A647-B2D1-25C867D65C11}"/>
              </a:ext>
            </a:extLst>
          </p:cNvPr>
          <p:cNvSpPr/>
          <p:nvPr/>
        </p:nvSpPr>
        <p:spPr>
          <a:xfrm>
            <a:off x="8361546" y="9232231"/>
            <a:ext cx="834190" cy="834190"/>
          </a:xfrm>
          <a:prstGeom prst="rect">
            <a:avLst/>
          </a:prstGeom>
          <a:solidFill>
            <a:srgbClr val="82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Chapitre 1…">
            <a:extLst>
              <a:ext uri="{FF2B5EF4-FFF2-40B4-BE49-F238E27FC236}">
                <a16:creationId xmlns:a16="http://schemas.microsoft.com/office/drawing/2014/main" id="{D230083B-04D0-9D45-99A5-FFD43725D699}"/>
              </a:ext>
            </a:extLst>
          </p:cNvPr>
          <p:cNvSpPr txBox="1"/>
          <p:nvPr/>
        </p:nvSpPr>
        <p:spPr>
          <a:xfrm>
            <a:off x="735129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principales</a:t>
            </a:r>
          </a:p>
        </p:txBody>
      </p:sp>
      <p:sp>
        <p:nvSpPr>
          <p:cNvPr id="94" name="Chapitre 1…">
            <a:extLst>
              <a:ext uri="{FF2B5EF4-FFF2-40B4-BE49-F238E27FC236}">
                <a16:creationId xmlns:a16="http://schemas.microsoft.com/office/drawing/2014/main" id="{FB0C82CA-1582-2D42-9791-F46F236535E4}"/>
              </a:ext>
            </a:extLst>
          </p:cNvPr>
          <p:cNvSpPr txBox="1"/>
          <p:nvPr/>
        </p:nvSpPr>
        <p:spPr>
          <a:xfrm>
            <a:off x="5852160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secondaires</a:t>
            </a:r>
          </a:p>
        </p:txBody>
      </p:sp>
      <p:sp>
        <p:nvSpPr>
          <p:cNvPr id="95" name="Chapitre 1…">
            <a:extLst>
              <a:ext uri="{FF2B5EF4-FFF2-40B4-BE49-F238E27FC236}">
                <a16:creationId xmlns:a16="http://schemas.microsoft.com/office/drawing/2014/main" id="{EBC3196C-4234-DE47-A4ED-803C2D05F153}"/>
              </a:ext>
            </a:extLst>
          </p:cNvPr>
          <p:cNvSpPr txBox="1"/>
          <p:nvPr/>
        </p:nvSpPr>
        <p:spPr>
          <a:xfrm>
            <a:off x="735130" y="28924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96" name="Chapitre 1…">
            <a:extLst>
              <a:ext uri="{FF2B5EF4-FFF2-40B4-BE49-F238E27FC236}">
                <a16:creationId xmlns:a16="http://schemas.microsoft.com/office/drawing/2014/main" id="{FC5345EC-F85A-A848-B658-402370A93E71}"/>
              </a:ext>
            </a:extLst>
          </p:cNvPr>
          <p:cNvSpPr txBox="1"/>
          <p:nvPr/>
        </p:nvSpPr>
        <p:spPr>
          <a:xfrm>
            <a:off x="735130" y="4678481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97" name="Chapitre 1…">
            <a:extLst>
              <a:ext uri="{FF2B5EF4-FFF2-40B4-BE49-F238E27FC236}">
                <a16:creationId xmlns:a16="http://schemas.microsoft.com/office/drawing/2014/main" id="{2909F64C-2EF9-0048-BFE6-EC8302E77E7C}"/>
              </a:ext>
            </a:extLst>
          </p:cNvPr>
          <p:cNvSpPr txBox="1"/>
          <p:nvPr/>
        </p:nvSpPr>
        <p:spPr>
          <a:xfrm>
            <a:off x="735130" y="55672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98" name="Chapitre 1…">
            <a:extLst>
              <a:ext uri="{FF2B5EF4-FFF2-40B4-BE49-F238E27FC236}">
                <a16:creationId xmlns:a16="http://schemas.microsoft.com/office/drawing/2014/main" id="{863DE5A7-95DD-4C48-AA8B-D6CEDADEE442}"/>
              </a:ext>
            </a:extLst>
          </p:cNvPr>
          <p:cNvSpPr txBox="1"/>
          <p:nvPr/>
        </p:nvSpPr>
        <p:spPr>
          <a:xfrm>
            <a:off x="735130" y="634254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99" name="Chapitre 1…">
            <a:extLst>
              <a:ext uri="{FF2B5EF4-FFF2-40B4-BE49-F238E27FC236}">
                <a16:creationId xmlns:a16="http://schemas.microsoft.com/office/drawing/2014/main" id="{9EE031B5-2A44-C14E-B556-348EFC1F5906}"/>
              </a:ext>
            </a:extLst>
          </p:cNvPr>
          <p:cNvSpPr txBox="1"/>
          <p:nvPr/>
        </p:nvSpPr>
        <p:spPr>
          <a:xfrm>
            <a:off x="735130" y="717673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0" name="Chapitre 1…">
            <a:extLst>
              <a:ext uri="{FF2B5EF4-FFF2-40B4-BE49-F238E27FC236}">
                <a16:creationId xmlns:a16="http://schemas.microsoft.com/office/drawing/2014/main" id="{93701E94-0D60-F845-A23C-D74CC29CA7EA}"/>
              </a:ext>
            </a:extLst>
          </p:cNvPr>
          <p:cNvSpPr txBox="1"/>
          <p:nvPr/>
        </p:nvSpPr>
        <p:spPr>
          <a:xfrm>
            <a:off x="735129" y="8484835"/>
            <a:ext cx="129393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Trait (3pt)</a:t>
            </a:r>
          </a:p>
        </p:txBody>
      </p:sp>
      <p:sp>
        <p:nvSpPr>
          <p:cNvPr id="101" name="Chapitre 1…">
            <a:extLst>
              <a:ext uri="{FF2B5EF4-FFF2-40B4-BE49-F238E27FC236}">
                <a16:creationId xmlns:a16="http://schemas.microsoft.com/office/drawing/2014/main" id="{272AC66D-2C2E-BA40-A89C-7602EBF56233}"/>
              </a:ext>
            </a:extLst>
          </p:cNvPr>
          <p:cNvSpPr txBox="1"/>
          <p:nvPr/>
        </p:nvSpPr>
        <p:spPr>
          <a:xfrm>
            <a:off x="2156627" y="9516924"/>
            <a:ext cx="3481271" cy="5580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Gris colorés correspondants</a:t>
            </a:r>
          </a:p>
        </p:txBody>
      </p:sp>
    </p:spTree>
    <p:extLst>
      <p:ext uri="{BB962C8B-B14F-4D97-AF65-F5344CB8AC3E}">
        <p14:creationId xmlns:p14="http://schemas.microsoft.com/office/powerpoint/2010/main" val="72263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942829" y="1016000"/>
            <a:ext cx="5362437" cy="2202329"/>
          </a:xfrm>
        </p:spPr>
        <p:txBody>
          <a:bodyPr/>
          <a:lstStyle/>
          <a:p>
            <a:r>
              <a:rPr lang="fr-FR" dirty="0"/>
              <a:t>Reconstruction d’images radio astronomiques dynamiques en présence de perturbations.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2AA93-43CB-610E-CE0D-4F24449998D6}"/>
              </a:ext>
            </a:extLst>
          </p:cNvPr>
          <p:cNvSpPr txBox="1"/>
          <p:nvPr/>
        </p:nvSpPr>
        <p:spPr>
          <a:xfrm>
            <a:off x="1093694" y="3218329"/>
            <a:ext cx="4975412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Soutenance de stage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D15BBD-139F-8AE7-A778-B2FFB567A04A}"/>
              </a:ext>
            </a:extLst>
          </p:cNvPr>
          <p:cNvSpPr txBox="1"/>
          <p:nvPr/>
        </p:nvSpPr>
        <p:spPr>
          <a:xfrm>
            <a:off x="1093694" y="6974541"/>
            <a:ext cx="2752165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Encadré par</a:t>
            </a:r>
          </a:p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Présenté par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17833F-8618-31E4-7B3F-686859341204}"/>
              </a:ext>
            </a:extLst>
          </p:cNvPr>
          <p:cNvSpPr txBox="1"/>
          <p:nvPr/>
        </p:nvSpPr>
        <p:spPr>
          <a:xfrm>
            <a:off x="3621741" y="6858000"/>
            <a:ext cx="2967318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EA79B2-7053-5587-341D-A46F758F1483}"/>
              </a:ext>
            </a:extLst>
          </p:cNvPr>
          <p:cNvSpPr txBox="1"/>
          <p:nvPr/>
        </p:nvSpPr>
        <p:spPr>
          <a:xfrm>
            <a:off x="3391736" y="6974541"/>
            <a:ext cx="2967318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I. Vin</a:t>
            </a:r>
          </a:p>
          <a:p>
            <a:pPr algn="r" defTabSz="457200">
              <a:lnSpc>
                <a:spcPct val="90000"/>
              </a:lnSpc>
            </a:pPr>
            <a:endParaRPr lang="fr-FR" sz="2400" b="1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G. Robert-Dautun</a:t>
            </a:r>
          </a:p>
        </p:txBody>
      </p:sp>
    </p:spTree>
    <p:extLst>
      <p:ext uri="{BB962C8B-B14F-4D97-AF65-F5344CB8AC3E}">
        <p14:creationId xmlns:p14="http://schemas.microsoft.com/office/powerpoint/2010/main" val="24474810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2DAE4CD-5E1D-1DE9-1681-2E0AA9678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Simulations – Images successives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20E6C4-CC93-EDA6-1191-5B28ED98D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génère les images et observations successives par le modèle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Où x_0 est l’image initiale parfaite</a:t>
            </a:r>
          </a:p>
          <a:p>
            <a:endParaRPr lang="fr-FR" sz="2400" dirty="0"/>
          </a:p>
          <a:p>
            <a:r>
              <a:rPr lang="fr-FR" sz="2400" dirty="0"/>
              <a:t>Les matrices Q et R sont calculées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Elles sont en pratiques calculées par méthode « ALS » (</a:t>
            </a:r>
            <a:r>
              <a:rPr lang="fr-FR" sz="2400" i="1" dirty="0"/>
              <a:t>Autocovariance least-squares</a:t>
            </a:r>
            <a:r>
              <a:rPr lang="fr-FR" sz="2400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891F68-E305-488D-9DAA-E6A23307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637678"/>
            <a:ext cx="2819400" cy="1085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FD858A-D4C5-DD52-673C-512C8588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74" y="5969376"/>
            <a:ext cx="571965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5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C53293-DC23-153D-EB06-76E550C9E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6427624" cy="2451100"/>
          </a:xfrm>
        </p:spPr>
        <p:txBody>
          <a:bodyPr/>
          <a:lstStyle/>
          <a:p>
            <a:r>
              <a:rPr lang="fr-FR" dirty="0"/>
              <a:t>Performances de reconstruction en présence de perturbations</a:t>
            </a:r>
          </a:p>
        </p:txBody>
      </p:sp>
    </p:spTree>
    <p:extLst>
      <p:ext uri="{BB962C8B-B14F-4D97-AF65-F5344CB8AC3E}">
        <p14:creationId xmlns:p14="http://schemas.microsoft.com/office/powerpoint/2010/main" val="114779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79486F-1BF3-6909-A69E-69B657D0D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Sources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BA732-4B28-D775-A972-112D05BC6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5206" y="3463038"/>
            <a:ext cx="12828588" cy="3576824"/>
          </a:xfrm>
        </p:spPr>
        <p:txBody>
          <a:bodyPr numCol="1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d’initialisation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sur les matrices de covariances des bruits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Imprécisions sur la position des antennes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Perturbations ionosphériques</a:t>
            </a:r>
          </a:p>
        </p:txBody>
      </p:sp>
    </p:spTree>
    <p:extLst>
      <p:ext uri="{BB962C8B-B14F-4D97-AF65-F5344CB8AC3E}">
        <p14:creationId xmlns:p14="http://schemas.microsoft.com/office/powerpoint/2010/main" val="35692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B10886-568F-7FAE-1768-B22933BD4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Méthodologie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67F7C-FC53-4350-7D3F-8A7A7D9AEC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des paramètres initiaux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 matrices sans erreur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Ajout d’erreur sur un paramètre et calcul des matrices affectées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du filtre de Kalman avec chaque matrice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DCFE50C1-F398-EF91-A0BE-58BC47F64354}"/>
              </a:ext>
            </a:extLst>
          </p:cNvPr>
          <p:cNvSpPr/>
          <p:nvPr/>
        </p:nvSpPr>
        <p:spPr>
          <a:xfrm>
            <a:off x="11591365" y="5342965"/>
            <a:ext cx="735106" cy="2519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F49B5-54AB-F21E-E095-DEE89180FCD3}"/>
              </a:ext>
            </a:extLst>
          </p:cNvPr>
          <p:cNvSpPr/>
          <p:nvPr/>
        </p:nvSpPr>
        <p:spPr>
          <a:xfrm>
            <a:off x="12514729" y="6329082"/>
            <a:ext cx="12568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408922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CC73B0D-CE5F-E4FE-B225-C5CA961FE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Erreur d’initialisation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A75DD2-B0B8-BE4C-F24B-19226C77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65" y="2716306"/>
            <a:ext cx="10272516" cy="50702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2770FF-B050-4943-CDEA-E95A2626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2" y="2357719"/>
            <a:ext cx="7779356" cy="57874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1CA821-4B33-B4CC-246A-DB080988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1893887"/>
            <a:ext cx="73628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EC36F28-D71D-C06C-0B45-9FC0B931D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(1/3)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4C9F2-693B-80F6-E1DE-8CBF9662E9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2295058"/>
            <a:ext cx="12828588" cy="6386513"/>
          </a:xfrm>
        </p:spPr>
        <p:txBody>
          <a:bodyPr numCol="1"/>
          <a:lstStyle/>
          <a:p>
            <a:r>
              <a:rPr lang="fr-FR" sz="2400" dirty="0"/>
              <a:t>Introduction d’une erreur :</a:t>
            </a:r>
          </a:p>
          <a:p>
            <a:endParaRPr lang="fr-FR" sz="2400" dirty="0"/>
          </a:p>
          <a:p>
            <a:r>
              <a:rPr lang="fr-FR" sz="2400" dirty="0"/>
              <a:t>La matrice des visibilités perturbée est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Les équations du filtre restent inchangées.</a:t>
            </a:r>
          </a:p>
          <a:p>
            <a:endParaRPr lang="fr-FR" sz="2400" dirty="0"/>
          </a:p>
          <a:p>
            <a:r>
              <a:rPr lang="fr-FR" sz="2400" dirty="0"/>
              <a:t>On introduit l’erreur de perturbation :</a:t>
            </a:r>
          </a:p>
          <a:p>
            <a:endParaRPr lang="fr-FR" sz="2400" dirty="0"/>
          </a:p>
          <a:p>
            <a:r>
              <a:rPr lang="fr-FR" sz="2400" dirty="0"/>
              <a:t>Mesurée pour les graphiques : </a:t>
            </a:r>
          </a:p>
          <a:p>
            <a:endParaRPr lang="fr-FR" sz="2400" dirty="0"/>
          </a:p>
          <a:p>
            <a:r>
              <a:rPr lang="fr-FR" sz="2400" dirty="0"/>
              <a:t>On mesure également l’erreur de reconstruction :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E0C53E-8D23-0406-FCDF-872E2AAF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64" y="2172634"/>
            <a:ext cx="1990725" cy="628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EBA0DA-AEFB-1247-A2CE-43970DF4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16" y="3904035"/>
            <a:ext cx="9058275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DFE63-D2B1-DCF7-E573-92929D4F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39" y="5857874"/>
            <a:ext cx="2200275" cy="619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0FC188-9FD3-97A1-1F07-DA84E2922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3" y="6680759"/>
            <a:ext cx="2876550" cy="781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FA50D0-0F79-EBD0-FA1C-258604878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333" y="7571953"/>
            <a:ext cx="2476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5FA753-8D5C-C786-1F1F-5BBC7A2FA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(2/3)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8ABDA-9AEB-4D77-39B2-F7142B02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1537"/>
            <a:ext cx="13639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4CB87E-1E4F-4577-C3CF-6E68BD339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(3/3) – Convergence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EDE96-C246-9051-CAD7-C2A16526D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5806" y="5875755"/>
            <a:ext cx="9146241" cy="2613821"/>
          </a:xfrm>
        </p:spPr>
        <p:txBody>
          <a:bodyPr numCol="1"/>
          <a:lstStyle/>
          <a:p>
            <a:r>
              <a:rPr lang="fr-FR" dirty="0"/>
              <a:t>Reconstruction sans erreur			Reconstruction à d1=0,1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Convergence vers 0,167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E3E1BB-364A-1904-54E9-634C9773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06" y="2592718"/>
            <a:ext cx="4522696" cy="3246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E1A1AC-1334-3863-80DB-FE600F9D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2592718"/>
            <a:ext cx="4802104" cy="32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F30A89-9B4B-CB03-643B-4442B5428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(1/4)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6C5D2-66B0-EF89-7A00-730DA57B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3241770"/>
            <a:ext cx="12828588" cy="6386513"/>
          </a:xfrm>
        </p:spPr>
        <p:txBody>
          <a:bodyPr numCol="1"/>
          <a:lstStyle/>
          <a:p>
            <a:r>
              <a:rPr lang="fr-FR" sz="2400" dirty="0"/>
              <a:t>On introduit de même une erreur sur les positions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La matrices des visibilités perturbée devient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8FD0E-E458-465C-EE97-F28F64A8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7" y="3899555"/>
            <a:ext cx="1571625" cy="581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B51439-5E16-F53C-458A-0E7AC32A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6" y="5140280"/>
            <a:ext cx="881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7301A26-B24C-850A-693F-A8124F093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(2/4) – Une direction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BEEEB2-A4F1-2152-D323-FB72D261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27237"/>
            <a:ext cx="136779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E12C05-25B3-1F38-1C2B-3E749028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D984EE-6CDB-62FE-1744-9AEA93B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2" y="3075202"/>
            <a:ext cx="5850509" cy="43524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2493E3-D85E-DE32-A939-23B274AD44AE}"/>
              </a:ext>
            </a:extLst>
          </p:cNvPr>
          <p:cNvSpPr txBox="1"/>
          <p:nvPr/>
        </p:nvSpPr>
        <p:spPr>
          <a:xfrm>
            <a:off x="2265442" y="7512424"/>
            <a:ext cx="585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Very Large </a:t>
            </a:r>
            <a:r>
              <a:rPr lang="fr-FR" sz="1200" dirty="0" err="1">
                <a:solidFill>
                  <a:schemeClr val="bg1"/>
                </a:solidFill>
              </a:rPr>
              <a:t>Array</a:t>
            </a:r>
            <a:r>
              <a:rPr lang="fr-FR" sz="1200" dirty="0">
                <a:solidFill>
                  <a:schemeClr val="bg1"/>
                </a:solidFill>
              </a:rPr>
              <a:t> (VLA), Nouveau Mexique</a:t>
            </a:r>
          </a:p>
        </p:txBody>
      </p:sp>
    </p:spTree>
    <p:extLst>
      <p:ext uri="{BB962C8B-B14F-4D97-AF65-F5344CB8AC3E}">
        <p14:creationId xmlns:p14="http://schemas.microsoft.com/office/powerpoint/2010/main" val="301208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59CB7FA-DFC1-33AA-92B4-5E4FB35C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(3/4) – Une direction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0D304-70CD-296A-0C07-1158E0BDE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14D9A-493C-8528-1F34-75ACB893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85" y="2108199"/>
            <a:ext cx="74580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25FD919-F3CC-EFE1-B312-DBDA82282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(4/4) – Toutes les directions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0922F9-CC55-7DCA-6765-13EA037826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C2DBB5-F9FC-C9D1-C62E-2D3E6EC7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36775"/>
            <a:ext cx="132207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316333-5080-7189-4B3F-190C9E906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4617529"/>
            <a:ext cx="8850336" cy="2451100"/>
          </a:xfrm>
        </p:spPr>
        <p:txBody>
          <a:bodyPr/>
          <a:lstStyle/>
          <a:p>
            <a:r>
              <a:rPr lang="fr-FR" dirty="0"/>
              <a:t>Essai de correction expérimentale</a:t>
            </a:r>
          </a:p>
        </p:txBody>
      </p:sp>
    </p:spTree>
    <p:extLst>
      <p:ext uri="{BB962C8B-B14F-4D97-AF65-F5344CB8AC3E}">
        <p14:creationId xmlns:p14="http://schemas.microsoft.com/office/powerpoint/2010/main" val="307910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EEDC1C6-E3C2-ACD2-98E5-9F2ADE02F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A01C7-E186-ACD6-AC1A-A752293E3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cherche à résoudre le problème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Où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Pour obtenir le vecteur de correction u tel que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obtient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679058-341C-9540-E9D5-AFD18741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87" y="2514413"/>
            <a:ext cx="2790825" cy="704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D96B04-B14B-469C-8F01-C8775D4B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4" y="3725488"/>
            <a:ext cx="4476750" cy="990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89EB54-9931-FE15-BC33-1A69E167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61" y="5871413"/>
            <a:ext cx="1438275" cy="5619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BAC2CE-4AAA-AE11-4154-56C3ED0DE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710" y="7717258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40E6C2E-437D-9511-0D2B-065B635B9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4188821" cy="80611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FAB083-DBFE-2EC1-6E18-6D1B5C2C85A4}"/>
              </a:ext>
            </a:extLst>
          </p:cNvPr>
          <p:cNvSpPr txBox="1"/>
          <p:nvPr/>
        </p:nvSpPr>
        <p:spPr>
          <a:xfrm>
            <a:off x="953788" y="3864214"/>
            <a:ext cx="8473818" cy="31068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Précision de 0,5% sur les positions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Précision de 0,1% sur les directions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de </a:t>
            </a:r>
            <a:r>
              <a:rPr lang="fr-FR" sz="2400" dirty="0" err="1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lsqnonlin</a:t>
            </a: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fr-FR" sz="2400" i="1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a posteriori</a:t>
            </a: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 impossible avec ces paramètres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du filtre de Kalman possible en radio astronomie dans les bonnes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42463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F7A5F1-CAB7-879F-E9F6-6A1B4EB75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1 : PSNR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ECECA-3115-CC98-70A3-1E705B5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" y="3792072"/>
            <a:ext cx="13457982" cy="29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D692DF7-6EF1-1116-D1C6-67FD16FFC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2 – Distances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033F33-AF24-9227-F95A-AA5C3EFE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48" y="2768227"/>
            <a:ext cx="600075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CB3805-868E-314D-D978-A3CFE025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4011238"/>
            <a:ext cx="6381750" cy="1171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6F692E-2CBB-4EF5-0099-86A6B2C6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6396131"/>
            <a:ext cx="6753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374F754-6A2E-C812-B8DB-C1E22BA8A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205" y="4915626"/>
            <a:ext cx="4188821" cy="671647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27117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19642C-117A-8C43-CB28-95BAA1077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Modèle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13F58-F32F-BAB3-8AF0-DCBA52239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2008188"/>
            <a:ext cx="5592296" cy="6386513"/>
          </a:xfrm>
        </p:spPr>
        <p:txBody>
          <a:bodyPr numCol="1"/>
          <a:lstStyle/>
          <a:p>
            <a:r>
              <a:rPr lang="fr-FR" dirty="0"/>
              <a:t>Modèle étudié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Calcul de H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Autres matrices :</a:t>
            </a:r>
          </a:p>
          <a:p>
            <a:endParaRPr lang="fr-FR" dirty="0"/>
          </a:p>
          <a:p>
            <a:r>
              <a:rPr lang="fr-FR" dirty="0"/>
              <a:t>Q : covariance du bruit d’évolution</a:t>
            </a:r>
          </a:p>
          <a:p>
            <a:r>
              <a:rPr lang="fr-FR" dirty="0"/>
              <a:t>R : covariance du bruit d’observation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6EF12C-7566-C68C-B279-76C8302F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3" y="2637678"/>
            <a:ext cx="2819400" cy="1085850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B41567A-91D6-355F-C05A-61AF89458CA3}"/>
              </a:ext>
            </a:extLst>
          </p:cNvPr>
          <p:cNvSpPr txBox="1">
            <a:spLocks/>
          </p:cNvSpPr>
          <p:nvPr/>
        </p:nvSpPr>
        <p:spPr>
          <a:xfrm>
            <a:off x="8323729" y="2008187"/>
            <a:ext cx="6037730" cy="6386513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x : images réelles</a:t>
            </a:r>
          </a:p>
          <a:p>
            <a:r>
              <a:rPr lang="fr-FR" dirty="0"/>
              <a:t>y : observations</a:t>
            </a:r>
          </a:p>
          <a:p>
            <a:r>
              <a:rPr lang="fr-FR" dirty="0"/>
              <a:t>A : matrice d’évolution</a:t>
            </a:r>
          </a:p>
          <a:p>
            <a:r>
              <a:rPr lang="fr-FR" dirty="0"/>
              <a:t>w : « bruit » d’évolution</a:t>
            </a:r>
          </a:p>
          <a:p>
            <a:r>
              <a:rPr lang="fr-FR" dirty="0"/>
              <a:t>v : bruit de mesure </a:t>
            </a:r>
          </a:p>
          <a:p>
            <a:r>
              <a:rPr lang="fr-FR" dirty="0"/>
              <a:t>H : FFT des </a:t>
            </a:r>
            <a:r>
              <a:rPr lang="fr-FR" dirty="0" err="1"/>
              <a:t>baseline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   : vecteur des </a:t>
            </a:r>
            <a:r>
              <a:rPr lang="fr-FR" dirty="0" err="1"/>
              <a:t>baseline</a:t>
            </a:r>
            <a:endParaRPr lang="fr-FR" dirty="0"/>
          </a:p>
          <a:p>
            <a:r>
              <a:rPr lang="fr-FR" dirty="0" err="1"/>
              <a:t>Iq</a:t>
            </a:r>
            <a:r>
              <a:rPr lang="fr-FR" dirty="0"/>
              <a:t> : vecteur des directions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19CD60-5577-2FC9-CEA6-F6C19267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07" y="5065682"/>
            <a:ext cx="3296491" cy="929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B3386A-0257-9601-33D8-CC4A5D3B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404" y="4846607"/>
            <a:ext cx="552450" cy="438150"/>
          </a:xfrm>
          <a:prstGeom prst="rect">
            <a:avLst/>
          </a:prstGeom>
        </p:spPr>
      </p:pic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3D70BCE7-4A51-A3B3-CA12-4402EDB0C2A8}"/>
              </a:ext>
            </a:extLst>
          </p:cNvPr>
          <p:cNvSpPr/>
          <p:nvPr/>
        </p:nvSpPr>
        <p:spPr>
          <a:xfrm>
            <a:off x="7969624" y="2008187"/>
            <a:ext cx="420780" cy="2332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5A6B8A78-53B2-76A8-B8EB-23FCCFB441B8}"/>
              </a:ext>
            </a:extLst>
          </p:cNvPr>
          <p:cNvSpPr/>
          <p:nvPr/>
        </p:nvSpPr>
        <p:spPr>
          <a:xfrm>
            <a:off x="8068235" y="4912659"/>
            <a:ext cx="322169" cy="1156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096E13-15E0-17F0-44D2-2DA203F81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Filtre de Kalman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1E5FEDF-7500-E2AA-86AA-AE14A79D393D}"/>
              </a:ext>
            </a:extLst>
          </p:cNvPr>
          <p:cNvGrpSpPr/>
          <p:nvPr/>
        </p:nvGrpSpPr>
        <p:grpSpPr>
          <a:xfrm>
            <a:off x="5526741" y="2976282"/>
            <a:ext cx="3021106" cy="3074894"/>
            <a:chOff x="4598894" y="5531223"/>
            <a:chExt cx="3021106" cy="30748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AF021-D134-A81D-F3E3-F255E1D15893}"/>
                </a:ext>
              </a:extLst>
            </p:cNvPr>
            <p:cNvSpPr/>
            <p:nvPr/>
          </p:nvSpPr>
          <p:spPr>
            <a:xfrm>
              <a:off x="4598894" y="5531223"/>
              <a:ext cx="3021106" cy="3074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Prédiction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F8DA9A7-C3D8-F4ED-D129-0DF97C64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894" y="6747228"/>
              <a:ext cx="2259106" cy="642884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581BBD3-36DB-5D3B-4CE6-9A2042BAE6C6}"/>
                </a:ext>
              </a:extLst>
            </p:cNvPr>
            <p:cNvGrpSpPr/>
            <p:nvPr/>
          </p:nvGrpSpPr>
          <p:grpSpPr>
            <a:xfrm>
              <a:off x="4979894" y="7509663"/>
              <a:ext cx="2372285" cy="488451"/>
              <a:chOff x="6951009" y="4315218"/>
              <a:chExt cx="3932144" cy="8096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E2836F64-B459-1828-3FFE-E60913185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009" y="4315218"/>
                <a:ext cx="1028700" cy="809625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2AB0456-A9F2-D3A8-82B0-AA960980C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3753" y="4479925"/>
                <a:ext cx="2819400" cy="514350"/>
              </a:xfrm>
              <a:prstGeom prst="rect">
                <a:avLst/>
              </a:prstGeom>
            </p:spPr>
          </p:pic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E06D31-D32E-5B13-612E-9341FBAAE81D}"/>
              </a:ext>
            </a:extLst>
          </p:cNvPr>
          <p:cNvGrpSpPr/>
          <p:nvPr/>
        </p:nvGrpSpPr>
        <p:grpSpPr>
          <a:xfrm>
            <a:off x="1075764" y="3343835"/>
            <a:ext cx="2931459" cy="2339788"/>
            <a:chOff x="1739152" y="3191435"/>
            <a:chExt cx="2931459" cy="23397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28305-764C-8323-4F4C-0B314126C510}"/>
                </a:ext>
              </a:extLst>
            </p:cNvPr>
            <p:cNvSpPr/>
            <p:nvPr/>
          </p:nvSpPr>
          <p:spPr>
            <a:xfrm>
              <a:off x="1739152" y="3191435"/>
              <a:ext cx="2931459" cy="2339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Initialisation :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x_0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167A12B-1B2D-194D-ADD8-8ACB7BC9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701" y="4675374"/>
              <a:ext cx="2476360" cy="4685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60992-5750-FC93-65E9-C2069EA58D55}"/>
              </a:ext>
            </a:extLst>
          </p:cNvPr>
          <p:cNvSpPr/>
          <p:nvPr/>
        </p:nvSpPr>
        <p:spPr>
          <a:xfrm>
            <a:off x="5526741" y="6965576"/>
            <a:ext cx="3021106" cy="1506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Mesures</a:t>
            </a:r>
          </a:p>
          <a:p>
            <a:pPr algn="ctr"/>
            <a:r>
              <a:rPr lang="fr-FR" sz="1600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AC9C99A-819C-F8C6-B420-C0EE1DBC7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07223" y="4513729"/>
            <a:ext cx="151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1A134999-2CF1-ECE2-E725-9F701AA92A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8547847" y="4513729"/>
            <a:ext cx="1824318" cy="1023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9C39669-5EC7-77DB-0F85-AA58E850103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547847" y="5364401"/>
            <a:ext cx="912159" cy="2354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987AAD3D-B1EA-CF09-9639-962DA4A28F15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9305365" y="2473865"/>
            <a:ext cx="4564087" cy="3063594"/>
          </a:xfrm>
          <a:prstGeom prst="bentConnector3">
            <a:avLst>
              <a:gd name="adj1" fmla="val -5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AFAC1A3-7A28-543F-D2EF-EB2DF6F05F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4583" y="2473865"/>
            <a:ext cx="4690783" cy="2039864"/>
          </a:xfrm>
          <a:prstGeom prst="bentConnector3">
            <a:avLst>
              <a:gd name="adj1" fmla="val 99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67B5169-F7F2-BED9-8D94-8CF9840C1CDD}"/>
              </a:ext>
            </a:extLst>
          </p:cNvPr>
          <p:cNvGrpSpPr/>
          <p:nvPr/>
        </p:nvGrpSpPr>
        <p:grpSpPr>
          <a:xfrm>
            <a:off x="10372165" y="4360353"/>
            <a:ext cx="3497287" cy="2354211"/>
            <a:chOff x="10372165" y="4360353"/>
            <a:chExt cx="3497287" cy="2354211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5EBFC45-CCBE-E115-F597-BFF959B5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0303" y="5252102"/>
              <a:ext cx="3141009" cy="8894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B677E-262E-0DB9-1A7E-BB68BF585C2C}"/>
                </a:ext>
              </a:extLst>
            </p:cNvPr>
            <p:cNvSpPr/>
            <p:nvPr/>
          </p:nvSpPr>
          <p:spPr>
            <a:xfrm>
              <a:off x="10372165" y="4360353"/>
              <a:ext cx="3497287" cy="23542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Mise à jour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7503FB03-C925-6FD9-603D-9A8E7F40E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26805" y="6063648"/>
              <a:ext cx="3163385" cy="58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7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27F62D8-1A8A-30FE-B6C2-2F7CBCE9E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0817" y="5041132"/>
            <a:ext cx="6609159" cy="420635"/>
          </a:xfrm>
        </p:spPr>
        <p:txBody>
          <a:bodyPr/>
          <a:lstStyle/>
          <a:p>
            <a:r>
              <a:rPr lang="fr-FR" dirty="0"/>
              <a:t>Simulation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103202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0E192E-A0DA-6E55-5334-DDBAE4C37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0EDEA-C6F9-689B-8DA1-83229F817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3446976"/>
            <a:ext cx="6387215" cy="3599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36 antennes (grille 6x6)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Directions observées : quadrillage 10x10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SNR = 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Longueur d’onde 300cm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Baseline = 1,429m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72EC6-0F0B-0547-29BB-3A16629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44" y="3242445"/>
            <a:ext cx="7116856" cy="4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7C9D66C-883C-1D98-3A82-E204A29D2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(2/2)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C3C457-1768-72F2-FA6C-2AB3B6345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2800" b="1" dirty="0"/>
              <a:t>Image</a:t>
            </a:r>
            <a:r>
              <a:rPr lang="fr-FR" sz="28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Fond majoritairement noir ou sombre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Pas d’effet de convolution visible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380DD-CAFD-0C82-9175-22183C91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2" y="3909352"/>
            <a:ext cx="4842556" cy="48035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4A1229-AAF2-227F-3B0A-5C6FB82AC8C9}"/>
              </a:ext>
            </a:extLst>
          </p:cNvPr>
          <p:cNvSpPr txBox="1"/>
          <p:nvPr/>
        </p:nvSpPr>
        <p:spPr>
          <a:xfrm>
            <a:off x="5008222" y="8785412"/>
            <a:ext cx="365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Image sélectionnée</a:t>
            </a:r>
          </a:p>
        </p:txBody>
      </p:sp>
    </p:spTree>
    <p:extLst>
      <p:ext uri="{BB962C8B-B14F-4D97-AF65-F5344CB8AC3E}">
        <p14:creationId xmlns:p14="http://schemas.microsoft.com/office/powerpoint/2010/main" val="21285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DAFCCE-7901-5DAA-026A-B607A37D5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Image initiale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1A17715-D5FD-F5FF-5C5F-0CECEF2471D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 numCol="1"/>
              <a:lstStyle/>
              <a:p>
                <a:r>
                  <a:rPr lang="fr-FR" sz="2800" dirty="0"/>
                  <a:t>La matrice de covariance de l’image initiale est calculée par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r>
                  <a:rPr lang="fr-FR" sz="2800" dirty="0"/>
                  <a:t>L’image « </a:t>
                </a:r>
                <a:r>
                  <a:rPr lang="fr-FR" sz="2800" dirty="0" err="1"/>
                  <a:t>dirty</a:t>
                </a:r>
                <a:r>
                  <a:rPr lang="fr-FR" sz="2800" dirty="0"/>
                  <a:t> » est calculée par maximum de vraisemblance (MVDR)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e>
                      </m:d>
                      <m:r>
                        <a:rPr lang="fr-FR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  <m:sup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fr-FR" sz="2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  <a:p>
                <a:r>
                  <a:rPr lang="fr-FR" sz="2800" dirty="0"/>
                  <a:t>Avec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800" i="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800" i="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1A17715-D5FD-F5FF-5C5F-0CECEF247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998" t="-16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69299"/>
      </p:ext>
    </p:extLst>
  </p:cSld>
  <p:clrMapOvr>
    <a:masterClrMapping/>
  </p:clrMapOvr>
</p:sld>
</file>

<file path=ppt/theme/theme1.xml><?xml version="1.0" encoding="utf-8"?>
<a:theme xmlns:a="http://schemas.openxmlformats.org/drawingml/2006/main" name="ENTRÉE-SORTI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3175">
          <a:miter lim="400000"/>
        </a:ln>
        <a:extLst>
          <a:ext uri="{C572A759-6A51-4108-AA02-DFA0A04FC94B}">
            <ma14:wrappingTextBoxFlag xmlns="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lIns="54702" tIns="54702" rIns="54702" bIns="54702">
        <a:spAutoFit/>
      </a:bodyPr>
      <a:lstStyle>
        <a:defPPr algn="l" defTabSz="457200">
          <a:lnSpc>
            <a:spcPct val="90000"/>
          </a:lnSpc>
          <a:defRPr sz="3200" dirty="0">
            <a:solidFill>
              <a:srgbClr val="004650"/>
            </a:solidFill>
            <a:latin typeface="DM Sans Bold"/>
            <a:ea typeface="DM Sans Bold"/>
            <a:cs typeface="DM Sans Bold"/>
            <a:sym typeface="DM Sans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S-PARIS-SACLAY_GABARIT-PPT_V4" id="{BC1B6B40-CF4A-AC49-989D-F8609886EAAD}" vid="{3DF67EDB-F65C-3245-8325-8F5107172EDB}"/>
    </a:ext>
  </a:extLst>
</a:theme>
</file>

<file path=ppt/theme/theme2.xml><?xml version="1.0" encoding="utf-8"?>
<a:theme xmlns:a="http://schemas.openxmlformats.org/drawingml/2006/main" name="CHAPITRE/TEXT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5A4BEC83-E3A0-2547-9580-F72328CA6E48}"/>
    </a:ext>
  </a:extLst>
</a:theme>
</file>

<file path=ppt/theme/theme3.xml><?xml version="1.0" encoding="utf-8"?>
<a:theme xmlns:a="http://schemas.openxmlformats.org/drawingml/2006/main" name="COULEURS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EF566AA6-24B7-9142-AAAD-A66BD564C696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ENTRÉE-SORTIE</Template>
  <TotalTime>526</TotalTime>
  <Words>511</Words>
  <Application>Microsoft Office PowerPoint</Application>
  <PresentationFormat>Personnalisé</PresentationFormat>
  <Paragraphs>158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DM Sans</vt:lpstr>
      <vt:lpstr>DM Sans Bold</vt:lpstr>
      <vt:lpstr>Helvetica Neue</vt:lpstr>
      <vt:lpstr>Helvetica Neue Medium</vt:lpstr>
      <vt:lpstr>ENTRÉE-SORTIE</vt:lpstr>
      <vt:lpstr>CHAPITRE/TEXTE</vt:lpstr>
      <vt:lpstr>COULEURS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Microsoft Office User</dc:creator>
  <cp:keywords/>
  <dc:description/>
  <cp:lastModifiedBy>Gabriel Robert-Dautun</cp:lastModifiedBy>
  <cp:revision>9</cp:revision>
  <dcterms:created xsi:type="dcterms:W3CDTF">2020-06-15T10:44:31Z</dcterms:created>
  <dcterms:modified xsi:type="dcterms:W3CDTF">2022-09-05T14:09:00Z</dcterms:modified>
  <cp:category/>
</cp:coreProperties>
</file>