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sldIdLst>
    <p:sldId id="256" r:id="rId2"/>
    <p:sldId id="298" r:id="rId3"/>
    <p:sldId id="299" r:id="rId4"/>
    <p:sldId id="309" r:id="rId5"/>
    <p:sldId id="411" r:id="rId6"/>
    <p:sldId id="372" r:id="rId7"/>
    <p:sldId id="412" r:id="rId8"/>
    <p:sldId id="378" r:id="rId9"/>
    <p:sldId id="390" r:id="rId10"/>
    <p:sldId id="413" r:id="rId11"/>
    <p:sldId id="414" r:id="rId12"/>
    <p:sldId id="410" r:id="rId13"/>
    <p:sldId id="379" r:id="rId14"/>
    <p:sldId id="407" r:id="rId15"/>
    <p:sldId id="396" r:id="rId16"/>
    <p:sldId id="38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8">
          <p15:clr>
            <a:srgbClr val="A4A3A4"/>
          </p15:clr>
        </p15:guide>
        <p15:guide id="2" pos="1141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E0000"/>
    <a:srgbClr val="BB9D83"/>
    <a:srgbClr val="947052"/>
    <a:srgbClr val="262626"/>
    <a:srgbClr val="843C0B"/>
    <a:srgbClr val="BFBFBF"/>
    <a:srgbClr val="767171"/>
    <a:srgbClr val="C5BCB3"/>
    <a:srgbClr val="B5A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>
        <p:guide orient="horz" pos="4238"/>
        <p:guide pos="1141"/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1EEE7-EF14-4B5E-9FA6-1DBC8F2973CC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E56D6-0CE7-4080-AC7F-4B277B157C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6858000 h 6858000"/>
              <a:gd name="connsiteX2" fmla="*/ 0 w 6858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6" b="10086"/>
          <a:stretch/>
        </p:blipFill>
        <p:spPr>
          <a:xfrm>
            <a:off x="-182245" y="2766695"/>
            <a:ext cx="7604125" cy="4091305"/>
          </a:xfrm>
          <a:prstGeom prst="rtTriangle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550670"/>
            <a:ext cx="11530330" cy="530733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911475" y="1671955"/>
            <a:ext cx="9020175" cy="3522345"/>
            <a:chOff x="2676" y="2048"/>
            <a:chExt cx="14205" cy="5547"/>
          </a:xfrm>
        </p:grpSpPr>
        <p:sp>
          <p:nvSpPr>
            <p:cNvPr id="4" name="矩形 3"/>
            <p:cNvSpPr/>
            <p:nvPr/>
          </p:nvSpPr>
          <p:spPr>
            <a:xfrm>
              <a:off x="4315" y="2877"/>
              <a:ext cx="9237" cy="3815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28575" cmpd="sng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738" y="2048"/>
              <a:ext cx="6961" cy="4103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76" y="2904"/>
              <a:ext cx="14205" cy="2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spc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飘逸体" panose="02000603000000000000" charset="-122"/>
                  <a:ea typeface="飘逸体" panose="02000603000000000000" charset="-122"/>
                  <a:cs typeface="Open Sans" panose="020B0606030504020204" pitchFamily="34" charset="0"/>
                </a:rPr>
                <a:t>烘焙“新品实验室”</a:t>
              </a:r>
              <a:endParaRPr lang="en-US" altLang="zh-CN" sz="4400" b="1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飘逸体" panose="02000603000000000000" charset="-122"/>
                <a:ea typeface="飘逸体" panose="02000603000000000000" charset="-122"/>
                <a:cs typeface="Open Sans" panose="020B0606030504020204" pitchFamily="34" charset="0"/>
              </a:endParaRPr>
            </a:p>
            <a:p>
              <a:pPr algn="ctr"/>
              <a:r>
                <a:rPr lang="zh-CN" altLang="en-US" sz="4400" b="1" spc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飘逸体" panose="02000603000000000000" charset="-122"/>
                  <a:ea typeface="飘逸体" panose="02000603000000000000" charset="-122"/>
                  <a:cs typeface="Open Sans" panose="020B0606030504020204" pitchFamily="34" charset="0"/>
                </a:rPr>
                <a:t>方案设计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8869" y="7110"/>
              <a:ext cx="7194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BB9D83"/>
                  </a:solidFill>
                  <a:latin typeface="汉仪雅酷黑简" panose="00020600040101010101" charset="-122"/>
                  <a:ea typeface="汉仪雅酷黑简" panose="00020600040101010101" charset="-122"/>
                  <a:cs typeface="汉仪雅酷黑简" panose="00020600040101010101" charset="-122"/>
                </a:rPr>
                <a:t>刘佳润 施宇涛 马嘉悦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840" y="2316"/>
              <a:ext cx="9524" cy="3000"/>
            </a:xfrm>
            <a:prstGeom prst="rect">
              <a:avLst/>
            </a:prstGeom>
            <a:solidFill>
              <a:srgbClr val="BB9D83">
                <a:alpha val="29000"/>
              </a:srgbClr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596" y="5354"/>
              <a:ext cx="10712" cy="72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zh-CN" altLang="en-US" sz="2400" spc="1000" dirty="0">
                  <a:solidFill>
                    <a:srgbClr val="BB9D83"/>
                  </a:solidFill>
                  <a:latin typeface="汉仪雅酷黑简" panose="00020600040101010101" charset="-122"/>
                  <a:ea typeface="汉仪雅酷黑简" panose="00020600040101010101" charset="-122"/>
                  <a:cs typeface="Open Sans" panose="020B0606030504020204" pitchFamily="34" charset="0"/>
                  <a:sym typeface="+mn-ea"/>
                </a:rPr>
                <a:t>烘焙新品推荐与反馈平台</a:t>
              </a:r>
              <a:r>
                <a:rPr lang="en-US" altLang="zh-CN" sz="2400" spc="1000" dirty="0">
                  <a:solidFill>
                    <a:srgbClr val="BB9D83"/>
                  </a:solidFill>
                  <a:latin typeface="汉仪雅酷黑简" panose="00020600040101010101" charset="-122"/>
                  <a:ea typeface="汉仪雅酷黑简" panose="00020600040101010101" charset="-122"/>
                  <a:cs typeface="Open Sans" panose="020B0606030504020204" pitchFamily="34" charset="0"/>
                  <a:sym typeface="+mn-ea"/>
                </a:rPr>
                <a:t>app</a:t>
              </a:r>
              <a:r>
                <a:rPr lang="zh-CN" altLang="en-US" sz="2400" spc="1000" dirty="0">
                  <a:solidFill>
                    <a:srgbClr val="BB9D83"/>
                  </a:solidFill>
                  <a:latin typeface="汉仪雅酷黑简" panose="00020600040101010101" charset="-122"/>
                  <a:ea typeface="汉仪雅酷黑简" panose="00020600040101010101" charset="-122"/>
                  <a:cs typeface="Open Sans" panose="020B0606030504020204" pitchFamily="34" charset="0"/>
                  <a:sym typeface="+mn-ea"/>
                </a:rPr>
                <a:t>设计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55">
        <p14:doors dir="vert"/>
      </p:transition>
    </mc:Choice>
    <mc:Fallback xmlns="">
      <p:transition spd="slow" advTm="915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4875" y="144972"/>
            <a:ext cx="103822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60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流程说明</a:t>
            </a:r>
            <a:r>
              <a:rPr lang="zh-CN" altLang="en-US" sz="60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4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1132FD-6F58-4058-9970-D54E3179604B}"/>
              </a:ext>
            </a:extLst>
          </p:cNvPr>
          <p:cNvSpPr txBox="1"/>
          <p:nvPr/>
        </p:nvSpPr>
        <p:spPr>
          <a:xfrm>
            <a:off x="1526955" y="2308192"/>
            <a:ext cx="959376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商家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通过“发起创意”提交新产品的相关内容，并提供对应的代金券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免费券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商家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可在“个人中心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我的创意”处看到自己的新品列表，查看详情，点赞数，收藏数以及评论等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根据用户所在地点筛选一定范围以内的烘焙店铺，随机选择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个新品，生成用户的“今日推荐”卡片列表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消费者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在“新品创意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猜你喜欢”中可以通过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左划下一个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右划收藏喜欢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浏览今日推荐列表，按照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一定规则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有几率获得代金券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消费者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可在“个人中心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我的优惠券”处查看自己获得的代金券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6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4875" y="144972"/>
            <a:ext cx="103822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60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中奖规则说明</a:t>
            </a:r>
            <a:r>
              <a:rPr lang="zh-CN" altLang="en-US" sz="60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4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1132FD-6F58-4058-9970-D54E3179604B}"/>
              </a:ext>
            </a:extLst>
          </p:cNvPr>
          <p:cNvSpPr txBox="1"/>
          <p:nvPr/>
        </p:nvSpPr>
        <p:spPr>
          <a:xfrm>
            <a:off x="1526955" y="2308192"/>
            <a:ext cx="95937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每一个产品对应有其店铺的一张代金券（具体类型可以由商家指定）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消费者查看列表时需要做选择题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凡是跳过的商品将不会获得奖券，而收藏的商品则有可能会在浏览完毕后获得奖券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获得奖券的概率与收藏的数量有关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收藏的越少，获得的几率越大，而收藏的越多，获得的几率越少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利用消费者的“抽卡”心理以及乐趣，促使消费者仔细地浏览每个产品的内容，以做出“最优选择”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是大概率获得一张心目中的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Top1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呢，还是搏一搏赢得四五张代金券呢？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42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4875" y="90121"/>
            <a:ext cx="103822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界面设计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48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（正在美化与设计中）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F3F439-B17D-4F15-A9DF-B82CAA663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8" y="1973178"/>
            <a:ext cx="2587414" cy="46183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E663C6-9826-4D01-8EED-1214C036A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289" y="1942023"/>
            <a:ext cx="2581194" cy="46294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4B16F77-FA8E-49D7-9B4F-55B895AE7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83" y="1948688"/>
            <a:ext cx="2663712" cy="47456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8AD3B4D-0DC1-4486-B51E-379F0A268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302" y="1948688"/>
            <a:ext cx="2577462" cy="466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6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82245" y="1550670"/>
            <a:ext cx="11712575" cy="5307330"/>
            <a:chOff x="-287" y="2442"/>
            <a:chExt cx="18445" cy="835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86" b="10086"/>
            <a:stretch/>
          </p:blipFill>
          <p:spPr>
            <a:xfrm>
              <a:off x="-287" y="4357"/>
              <a:ext cx="11975" cy="6443"/>
            </a:xfrm>
            <a:prstGeom prst="rtTriangle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2442"/>
              <a:ext cx="18158" cy="8358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91175" y="1714500"/>
            <a:ext cx="621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i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9600" b="1" i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1977" y="3429000"/>
            <a:ext cx="636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「预期效果</a:t>
            </a: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&amp;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价值分析」</a:t>
            </a:r>
          </a:p>
        </p:txBody>
      </p:sp>
    </p:spTree>
    <p:extLst>
      <p:ext uri="{BB962C8B-B14F-4D97-AF65-F5344CB8AC3E}">
        <p14:creationId xmlns:p14="http://schemas.microsoft.com/office/powerpoint/2010/main" val="343963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4875" y="1566703"/>
            <a:ext cx="1038225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商家通过平台获得收益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48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9E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V.S.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9E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「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买家通过平台赚到便宜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9E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」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9E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algn="ctr"/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39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F468F7-74E1-4E3F-BCE9-F92DB9559A42}"/>
              </a:ext>
            </a:extLst>
          </p:cNvPr>
          <p:cNvSpPr txBox="1"/>
          <p:nvPr/>
        </p:nvSpPr>
        <p:spPr>
          <a:xfrm>
            <a:off x="952500" y="371475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商家心理分析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F7E50C-AD52-42FF-84C6-70509FD6A2E9}"/>
              </a:ext>
            </a:extLst>
          </p:cNvPr>
          <p:cNvSpPr txBox="1"/>
          <p:nvPr/>
        </p:nvSpPr>
        <p:spPr>
          <a:xfrm>
            <a:off x="1515122" y="1740535"/>
            <a:ext cx="91617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「宣传与尝试的需求」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对于新品的推出，一方面需要进行宣传与推广，以获得用户的群体；一方面，对于新品的推出需要降低试错的成本，希望能够尽快地获得反馈，以评估新品。</a:t>
            </a:r>
          </a:p>
          <a:p>
            <a:pPr algn="just"/>
            <a:endParaRPr lang="en-US" altLang="zh-CN" sz="1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61250C-109A-4893-BDA8-55C3CF64FE2E}"/>
              </a:ext>
            </a:extLst>
          </p:cNvPr>
          <p:cNvSpPr txBox="1"/>
          <p:nvPr/>
        </p:nvSpPr>
        <p:spPr>
          <a:xfrm>
            <a:off x="1521046" y="4085205"/>
            <a:ext cx="937185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「降低宣传成本」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宣传与推广，以及对于用户的优惠程度需要经过设计与考虑。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662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0" y="371475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消费者心理分析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1132FD-6F58-4058-9970-D54E3179604B}"/>
              </a:ext>
            </a:extLst>
          </p:cNvPr>
          <p:cNvSpPr txBox="1"/>
          <p:nvPr/>
        </p:nvSpPr>
        <p:spPr>
          <a:xfrm>
            <a:off x="1521046" y="1740535"/>
            <a:ext cx="91617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「求新、求异」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消费者对产品的更新换代是具有偏好的趋势的。即使肯德基麦当劳的经典产品再好吃，当他们推出一款“限量版新品”时，消费者们还是会趋之若鹜地去购买，哪怕这些产品本身并不优质。</a:t>
            </a:r>
          </a:p>
          <a:p>
            <a:pPr algn="just"/>
            <a:endParaRPr lang="en-US" altLang="zh-CN" sz="1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E57A1B-7952-4068-B68E-E4B20D91713F}"/>
              </a:ext>
            </a:extLst>
          </p:cNvPr>
          <p:cNvSpPr txBox="1"/>
          <p:nvPr/>
        </p:nvSpPr>
        <p:spPr>
          <a:xfrm>
            <a:off x="1521046" y="4085205"/>
            <a:ext cx="9161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「赚到优惠就是胜利」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为了刺激消费者对平台的使用，对于其浏览、收藏与记录的行为需要一定的奖励与刺激措施。</a:t>
            </a:r>
            <a:endParaRPr lang="en-US" altLang="zh-CN" sz="1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14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2245" y="1550670"/>
            <a:ext cx="11712575" cy="5307330"/>
            <a:chOff x="-287" y="2442"/>
            <a:chExt cx="18445" cy="835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86" b="10086"/>
            <a:stretch/>
          </p:blipFill>
          <p:spPr>
            <a:xfrm>
              <a:off x="-287" y="4357"/>
              <a:ext cx="11975" cy="6443"/>
            </a:xfrm>
            <a:prstGeom prst="rtTriangle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0" y="2442"/>
              <a:ext cx="18158" cy="8358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 rot="1680000">
            <a:off x="701040" y="3137535"/>
            <a:ext cx="45491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BB9D83"/>
                </a:solidFill>
                <a:latin typeface="Stencil" panose="040409050D0802020404" charset="0"/>
                <a:cs typeface="Stencil" panose="040409050D0802020404" charset="0"/>
              </a:rPr>
              <a:t>Contents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854450" y="1463854"/>
            <a:ext cx="7858125" cy="3163570"/>
            <a:chOff x="6120" y="2048"/>
            <a:chExt cx="12375" cy="4982"/>
          </a:xfrm>
        </p:grpSpPr>
        <p:sp>
          <p:nvSpPr>
            <p:cNvPr id="3" name="文本框 2"/>
            <p:cNvSpPr txBox="1"/>
            <p:nvPr/>
          </p:nvSpPr>
          <p:spPr>
            <a:xfrm>
              <a:off x="6120" y="2048"/>
              <a:ext cx="12375" cy="4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4">
                <a:lnSpc>
                  <a:spcPct val="80000"/>
                </a:lnSpc>
              </a:pPr>
              <a:r>
                <a:rPr lang="en-US" altLang="zh-CN" sz="4400" b="1" i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1  </a:t>
              </a:r>
              <a:r>
                <a:rPr lang="zh-CN" altLang="en-US" sz="3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「针对问题</a:t>
              </a: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rPr>
                <a:t>」</a:t>
              </a:r>
            </a:p>
            <a:p>
              <a:pPr lvl="4">
                <a:lnSpc>
                  <a:spcPct val="80000"/>
                </a:lnSpc>
              </a:pPr>
              <a:endPara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lvl="4">
                <a:lnSpc>
                  <a:spcPct val="80000"/>
                </a:lnSpc>
              </a:pPr>
              <a:r>
                <a:rPr lang="en-US" altLang="zh-CN" sz="4400" b="1" i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2  </a:t>
              </a:r>
              <a:r>
                <a:rPr lang="zh-CN" altLang="en-US" sz="3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「设计思路</a:t>
              </a:r>
              <a:r>
                <a:rPr lang="zh-CN" altLang="en-US" sz="3600" b="1" dirty="0"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」</a:t>
              </a:r>
              <a:endPara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lvl="4">
                <a:lnSpc>
                  <a:spcPct val="80000"/>
                </a:lnSpc>
              </a:pPr>
              <a:endPara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lvl="4">
                <a:lnSpc>
                  <a:spcPct val="80000"/>
                </a:lnSpc>
              </a:pPr>
              <a:r>
                <a:rPr lang="en-US" altLang="zh-CN" sz="4400" b="1" i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3</a:t>
              </a:r>
              <a:r>
                <a:rPr lang="en-US" altLang="zh-CN" sz="4400" b="1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</a:t>
              </a:r>
              <a:r>
                <a:rPr lang="zh-CN" altLang="en-US" sz="3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「功能设计</a:t>
              </a:r>
              <a:r>
                <a:rPr lang="en-US" altLang="zh-CN" sz="3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&amp;</a:t>
              </a:r>
              <a:r>
                <a:rPr lang="zh-CN" altLang="en-US" sz="3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界面设计」</a:t>
              </a:r>
              <a:endPara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lvl="4">
                <a:lnSpc>
                  <a:spcPct val="80000"/>
                </a:lnSpc>
              </a:pPr>
              <a:endPara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551" y="3353"/>
              <a:ext cx="8832" cy="1657"/>
              <a:chOff x="8551" y="3353"/>
              <a:chExt cx="8832" cy="1657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8551" y="3353"/>
                <a:ext cx="8832" cy="0"/>
              </a:xfrm>
              <a:prstGeom prst="line">
                <a:avLst/>
              </a:prstGeom>
              <a:ln w="28575" cmpd="sng">
                <a:solidFill>
                  <a:srgbClr val="B5A085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8551" y="5010"/>
                <a:ext cx="8832" cy="0"/>
              </a:xfrm>
              <a:prstGeom prst="line">
                <a:avLst/>
              </a:prstGeom>
              <a:ln w="28575" cmpd="sng">
                <a:solidFill>
                  <a:srgbClr val="B5A085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B16E6BDF-9060-40A5-99A9-3D37A13578F6}"/>
              </a:ext>
            </a:extLst>
          </p:cNvPr>
          <p:cNvSpPr txBox="1"/>
          <p:nvPr/>
        </p:nvSpPr>
        <p:spPr>
          <a:xfrm>
            <a:off x="5765165" y="4436012"/>
            <a:ext cx="6258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4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</a:t>
            </a:r>
            <a:r>
              <a:rPr kumimoji="0" lang="en-US" altLang="zh-CN" sz="4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「预期效果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&amp;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价值分析」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611C8F6-694C-4BA8-9E2F-ACF732177F63}"/>
              </a:ext>
            </a:extLst>
          </p:cNvPr>
          <p:cNvCxnSpPr/>
          <p:nvPr/>
        </p:nvCxnSpPr>
        <p:spPr>
          <a:xfrm>
            <a:off x="5398135" y="4305036"/>
            <a:ext cx="5608320" cy="0"/>
          </a:xfrm>
          <a:prstGeom prst="line">
            <a:avLst/>
          </a:prstGeom>
          <a:ln w="28575" cmpd="sng">
            <a:solidFill>
              <a:srgbClr val="B5A08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82245" y="1550670"/>
            <a:ext cx="11712575" cy="5307330"/>
            <a:chOff x="-287" y="2442"/>
            <a:chExt cx="18445" cy="835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86" b="10086"/>
            <a:stretch/>
          </p:blipFill>
          <p:spPr>
            <a:xfrm>
              <a:off x="-287" y="4357"/>
              <a:ext cx="11975" cy="6443"/>
            </a:xfrm>
            <a:prstGeom prst="rtTriangle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2442"/>
              <a:ext cx="18158" cy="8358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91175" y="1714500"/>
            <a:ext cx="621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i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9600" b="1" i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1977" y="3429000"/>
            <a:ext cx="636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「针对问题」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2233" y="2248367"/>
            <a:ext cx="51720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想要在推出新品时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预先获得用户反馈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的商家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想要吸引“极客”心理的消费者，对创新烘焙产品进行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推广与宣传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的商家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想要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尝鲜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的，有收集趣味的，有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集换消费券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习惯的消费者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61572" y="1000125"/>
            <a:ext cx="525443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针对对象</a:t>
            </a:r>
            <a:r>
              <a:rPr lang="zh-CN" altLang="en-US" sz="4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3904C5-8CE4-4466-95B8-7B938C61BF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06" y="2441360"/>
            <a:ext cx="4320000" cy="2875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2233" y="2248367"/>
            <a:ext cx="92933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市场上并没有针对创新类烘焙产品的推广与宣传渠道，亮点新品与普通的产品混杂在一起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缺少一种具有新意的消费者激励模式，使得消费者愿意浏览、尝试与购买目标产品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61572" y="1000125"/>
            <a:ext cx="525443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针对问题</a:t>
            </a:r>
            <a:r>
              <a:rPr lang="zh-CN" altLang="en-US" sz="4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113427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82245" y="1550670"/>
            <a:ext cx="11712575" cy="5307330"/>
            <a:chOff x="-287" y="2442"/>
            <a:chExt cx="18445" cy="835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86" b="10086"/>
            <a:stretch/>
          </p:blipFill>
          <p:spPr>
            <a:xfrm>
              <a:off x="-287" y="4357"/>
              <a:ext cx="11975" cy="6443"/>
            </a:xfrm>
            <a:prstGeom prst="rtTriangle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2442"/>
              <a:ext cx="18158" cy="8358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91175" y="1714500"/>
            <a:ext cx="621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i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9600" b="1" i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1977" y="3429000"/>
            <a:ext cx="636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「设计思路」</a:t>
            </a:r>
          </a:p>
        </p:txBody>
      </p:sp>
    </p:spTree>
    <p:extLst>
      <p:ext uri="{BB962C8B-B14F-4D97-AF65-F5344CB8AC3E}">
        <p14:creationId xmlns:p14="http://schemas.microsoft.com/office/powerpoint/2010/main" val="285286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インナーカラーのイラスト（髪）">
            <a:extLst>
              <a:ext uri="{FF2B5EF4-FFF2-40B4-BE49-F238E27FC236}">
                <a16:creationId xmlns:a16="http://schemas.microsoft.com/office/drawing/2014/main" id="{93AE5A47-6657-4DF9-86E5-1402C3FA9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38" y="391068"/>
            <a:ext cx="1371412" cy="158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SNSが表示されたスマートフォンのイラスト（写真型）">
            <a:extLst>
              <a:ext uri="{FF2B5EF4-FFF2-40B4-BE49-F238E27FC236}">
                <a16:creationId xmlns:a16="http://schemas.microsoft.com/office/drawing/2014/main" id="{DC7F1071-70E3-46C8-9B7C-FAAABF782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914" y="2347115"/>
            <a:ext cx="1710554" cy="216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インナーカラーのイラスト（髪）">
            <a:extLst>
              <a:ext uri="{FF2B5EF4-FFF2-40B4-BE49-F238E27FC236}">
                <a16:creationId xmlns:a16="http://schemas.microsoft.com/office/drawing/2014/main" id="{D9A920D3-1B8C-4E31-96D1-59C6ED6AE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75994" y="4924338"/>
            <a:ext cx="1442758" cy="16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A64C1E-AB96-4900-BDF2-5F26D4E37A0A}"/>
              </a:ext>
            </a:extLst>
          </p:cNvPr>
          <p:cNvSpPr txBox="1"/>
          <p:nvPr/>
        </p:nvSpPr>
        <p:spPr>
          <a:xfrm>
            <a:off x="-376277" y="0"/>
            <a:ext cx="288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商家</a:t>
            </a:r>
            <a:endParaRPr lang="en-US" altLang="zh-CN" sz="24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A5FC58-DBEC-403C-8473-F25A139E7E1D}"/>
              </a:ext>
            </a:extLst>
          </p:cNvPr>
          <p:cNvSpPr txBox="1"/>
          <p:nvPr/>
        </p:nvSpPr>
        <p:spPr>
          <a:xfrm>
            <a:off x="9454752" y="4462673"/>
            <a:ext cx="288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消费者</a:t>
            </a:r>
            <a:endParaRPr lang="en-US" altLang="zh-CN" sz="24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85FEA1D-26F4-455D-B8CC-813E86B35F2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504318" y="1753556"/>
            <a:ext cx="3286596" cy="1675444"/>
          </a:xfrm>
          <a:prstGeom prst="line">
            <a:avLst/>
          </a:prstGeom>
          <a:ln w="28575" cmpd="sng">
            <a:solidFill>
              <a:srgbClr val="B5A085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C780C03-0672-4A2A-9CC1-68B4F1E2587F}"/>
              </a:ext>
            </a:extLst>
          </p:cNvPr>
          <p:cNvCxnSpPr>
            <a:cxnSpLocks/>
          </p:cNvCxnSpPr>
          <p:nvPr/>
        </p:nvCxnSpPr>
        <p:spPr>
          <a:xfrm>
            <a:off x="6501468" y="3522677"/>
            <a:ext cx="3674526" cy="2072780"/>
          </a:xfrm>
          <a:prstGeom prst="line">
            <a:avLst/>
          </a:prstGeom>
          <a:ln w="28575" cmpd="sng">
            <a:solidFill>
              <a:srgbClr val="B5A085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13E4982-7A3A-46F6-A04A-1102338CE9CB}"/>
              </a:ext>
            </a:extLst>
          </p:cNvPr>
          <p:cNvSpPr txBox="1"/>
          <p:nvPr/>
        </p:nvSpPr>
        <p:spPr>
          <a:xfrm>
            <a:off x="177009" y="2860957"/>
            <a:ext cx="37586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我的产品可以得到宣传推广</a:t>
            </a:r>
            <a:endParaRPr lang="en-US" altLang="zh-CN" sz="20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我能够看到用户的反馈</a:t>
            </a:r>
            <a:endParaRPr lang="en-US" altLang="zh-CN" sz="20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我可以看到大家的创意</a:t>
            </a:r>
            <a:endParaRPr lang="en-US" altLang="zh-CN" sz="20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我可以获得特定的用户群体</a:t>
            </a:r>
            <a:endParaRPr lang="en-US" altLang="zh-CN" sz="20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F08EE-CD32-4F24-A00D-FEB0114680E0}"/>
              </a:ext>
            </a:extLst>
          </p:cNvPr>
          <p:cNvSpPr txBox="1"/>
          <p:nvPr/>
        </p:nvSpPr>
        <p:spPr>
          <a:xfrm>
            <a:off x="7063308" y="2074025"/>
            <a:ext cx="37586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我能够看到很多新奇的产品</a:t>
            </a:r>
            <a:endParaRPr lang="en-US" altLang="zh-CN" sz="20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我有机会“白嫖”</a:t>
            </a:r>
            <a:endParaRPr lang="en-US" altLang="zh-CN" sz="20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我可以收藏、分享、吐槽</a:t>
            </a:r>
            <a:endParaRPr lang="en-US" altLang="zh-CN" sz="20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我可以</a:t>
            </a:r>
            <a:r>
              <a:rPr lang="en-US" altLang="zh-CN" sz="20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sz="20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有不一样的体验？</a:t>
            </a:r>
            <a:endParaRPr lang="en-US" altLang="zh-CN" sz="20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67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82245" y="1550670"/>
            <a:ext cx="11712575" cy="5307330"/>
            <a:chOff x="-287" y="2442"/>
            <a:chExt cx="18445" cy="835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86" b="10086"/>
            <a:stretch/>
          </p:blipFill>
          <p:spPr>
            <a:xfrm>
              <a:off x="-287" y="4357"/>
              <a:ext cx="11975" cy="6443"/>
            </a:xfrm>
            <a:prstGeom prst="rtTriangle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2442"/>
              <a:ext cx="18158" cy="8358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91175" y="1714500"/>
            <a:ext cx="621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i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9600" b="1" i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1977" y="3429000"/>
            <a:ext cx="636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「功能设计</a:t>
            </a: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&amp;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界面设计」</a:t>
            </a:r>
          </a:p>
        </p:txBody>
      </p:sp>
    </p:spTree>
    <p:extLst>
      <p:ext uri="{BB962C8B-B14F-4D97-AF65-F5344CB8AC3E}">
        <p14:creationId xmlns:p14="http://schemas.microsoft.com/office/powerpoint/2010/main" val="423664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4875" y="144972"/>
            <a:ext cx="103822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60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功能设计</a:t>
            </a:r>
            <a:r>
              <a:rPr lang="zh-CN" altLang="en-US" sz="60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4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1132FD-6F58-4058-9970-D54E3179604B}"/>
              </a:ext>
            </a:extLst>
          </p:cNvPr>
          <p:cNvSpPr txBox="1"/>
          <p:nvPr/>
        </p:nvSpPr>
        <p:spPr>
          <a:xfrm>
            <a:off x="1526955" y="2308192"/>
            <a:ext cx="95937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新品创意瀑布流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新品创意的集合与展示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查看、搜索与收藏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针对用户的每日推荐列表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1168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.1|1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Office PowerPoint</Application>
  <PresentationFormat>宽屏</PresentationFormat>
  <Paragraphs>114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汉仪雅酷黑简</vt:lpstr>
      <vt:lpstr>华文楷体</vt:lpstr>
      <vt:lpstr>飘逸体</vt:lpstr>
      <vt:lpstr>Arial</vt:lpstr>
      <vt:lpstr>Stencil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10116.pptx</dc:title>
  <dc:subject>BOSSPPT 2017-2018</dc:subject>
  <dc:creator/>
  <dc:description>BOSSPPT致力于提供高质量，有品质的模板，拒绝垃圾模板！_x000d__x000d__x000d_
本模板由bossppt设计师制作或制作师二次制作整理，bossppt为此花费了大量心血。_x000d__x000d__x000d_
如果非本店购买，请直接向倒卖的店进行索赔。_x000d__x000d__x000d_
本店淘宝唯一购买网址：https://chinappt.taobao.com</dc:description>
  <cp:lastModifiedBy/>
  <cp:revision>12</cp:revision>
  <dcterms:created xsi:type="dcterms:W3CDTF">2017-02-24T08:35:00Z</dcterms:created>
  <dcterms:modified xsi:type="dcterms:W3CDTF">2021-06-16T15:28:38Z</dcterms:modified>
  <cp:category>https://chinappt.taobao.com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KSOSaveFontToCloudKey">
    <vt:lpwstr>411638053_btnclosed</vt:lpwstr>
  </property>
</Properties>
</file>