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2"/>
  </p:notesMasterIdLst>
  <p:sldIdLst>
    <p:sldId id="256" r:id="rId2"/>
    <p:sldId id="298" r:id="rId3"/>
    <p:sldId id="299" r:id="rId4"/>
    <p:sldId id="309" r:id="rId5"/>
    <p:sldId id="377" r:id="rId6"/>
    <p:sldId id="312" r:id="rId7"/>
    <p:sldId id="371" r:id="rId8"/>
    <p:sldId id="372" r:id="rId9"/>
    <p:sldId id="341" r:id="rId10"/>
    <p:sldId id="374" r:id="rId11"/>
    <p:sldId id="375" r:id="rId12"/>
    <p:sldId id="376" r:id="rId13"/>
    <p:sldId id="397" r:id="rId14"/>
    <p:sldId id="398" r:id="rId15"/>
    <p:sldId id="399" r:id="rId16"/>
    <p:sldId id="400" r:id="rId17"/>
    <p:sldId id="401" r:id="rId18"/>
    <p:sldId id="378" r:id="rId19"/>
    <p:sldId id="390" r:id="rId20"/>
    <p:sldId id="410" r:id="rId21"/>
    <p:sldId id="402" r:id="rId22"/>
    <p:sldId id="403" r:id="rId23"/>
    <p:sldId id="404" r:id="rId24"/>
    <p:sldId id="379" r:id="rId25"/>
    <p:sldId id="407" r:id="rId26"/>
    <p:sldId id="405" r:id="rId27"/>
    <p:sldId id="406" r:id="rId28"/>
    <p:sldId id="381" r:id="rId29"/>
    <p:sldId id="396" r:id="rId30"/>
    <p:sldId id="40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8">
          <p15:clr>
            <a:srgbClr val="A4A3A4"/>
          </p15:clr>
        </p15:guide>
        <p15:guide id="2" pos="1141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E0000"/>
    <a:srgbClr val="BB9D83"/>
    <a:srgbClr val="947052"/>
    <a:srgbClr val="262626"/>
    <a:srgbClr val="843C0B"/>
    <a:srgbClr val="BFBFBF"/>
    <a:srgbClr val="767171"/>
    <a:srgbClr val="C5BCB3"/>
    <a:srgbClr val="B5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29"/>
      </p:cViewPr>
      <p:guideLst>
        <p:guide orient="horz" pos="4238"/>
        <p:guide pos="1141"/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1EEE7-EF14-4B5E-9FA6-1DBC8F2973CC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56D6-0CE7-4080-AC7F-4B277B157C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56D6-0CE7-4080-AC7F-4B277B157C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6858000 h 6858000"/>
              <a:gd name="connsiteX2" fmla="*/ 0 w 6858000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6" b="10086"/>
          <a:stretch/>
        </p:blipFill>
        <p:spPr>
          <a:xfrm>
            <a:off x="-182245" y="2766695"/>
            <a:ext cx="7604125" cy="4091305"/>
          </a:xfrm>
          <a:prstGeom prst="rtTriangle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550670"/>
            <a:ext cx="11530330" cy="530733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44165" y="1671955"/>
            <a:ext cx="9020175" cy="3522345"/>
            <a:chOff x="2570" y="2048"/>
            <a:chExt cx="14205" cy="5547"/>
          </a:xfrm>
        </p:grpSpPr>
        <p:sp>
          <p:nvSpPr>
            <p:cNvPr id="4" name="矩形 3"/>
            <p:cNvSpPr/>
            <p:nvPr/>
          </p:nvSpPr>
          <p:spPr>
            <a:xfrm>
              <a:off x="4315" y="2877"/>
              <a:ext cx="9237" cy="3815"/>
            </a:xfrm>
            <a:prstGeom prst="rect">
              <a:avLst/>
            </a:prstGeom>
            <a:solidFill>
              <a:schemeClr val="bg1">
                <a:alpha val="3000"/>
              </a:schemeClr>
            </a:solidFill>
            <a:ln w="28575" cmpd="sng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738" y="2048"/>
              <a:ext cx="6961" cy="4103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70" y="2577"/>
              <a:ext cx="14205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b="1" spc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飘逸体" panose="02000603000000000000" charset="-122"/>
                  <a:ea typeface="飘逸体" panose="02000603000000000000" charset="-122"/>
                  <a:cs typeface="Open Sans" panose="020B0606030504020204" pitchFamily="34" charset="0"/>
                </a:rPr>
                <a:t>烘焙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869" y="7110"/>
              <a:ext cx="719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汉仪雅酷黑简" panose="00020600040101010101" charset="-122"/>
                </a:rPr>
                <a:t>刘佳润 施宇涛 马嘉悦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7219" y="2048"/>
              <a:ext cx="6961" cy="3000"/>
            </a:xfrm>
            <a:prstGeom prst="rect">
              <a:avLst/>
            </a:prstGeom>
            <a:solidFill>
              <a:srgbClr val="BB9D83">
                <a:alpha val="29000"/>
              </a:srgbClr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76" y="5354"/>
              <a:ext cx="7157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2400" spc="1000" dirty="0">
                  <a:solidFill>
                    <a:srgbClr val="BB9D83"/>
                  </a:solidFill>
                  <a:latin typeface="汉仪雅酷黑简" panose="00020600040101010101" charset="-122"/>
                  <a:ea typeface="汉仪雅酷黑简" panose="00020600040101010101" charset="-122"/>
                  <a:cs typeface="Open Sans" panose="020B0606030504020204" pitchFamily="34" charset="0"/>
                  <a:sym typeface="+mn-ea"/>
                </a:rPr>
                <a:t>烘焙行业调研成果展示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55">
        <p14:doors dir="vert"/>
      </p:transition>
    </mc:Choice>
    <mc:Fallback xmlns="">
      <p:transition spd="slow" advTm="915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-267718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调研反馈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322768" y="977685"/>
            <a:ext cx="91617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「商家库存管理」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线下门店商品制作数量不容易估计，容易造成商品堆积，最终只能销毁。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一些商家使用</a:t>
            </a:r>
            <a:r>
              <a:rPr lang="zh-CN" altLang="en-US" sz="2400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动物奶油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制作，品质较好，但成本高、保质期短，只能当天制作当天销售。</a:t>
            </a:r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891EA-2E68-48B9-ABA5-26D79659C507}"/>
              </a:ext>
            </a:extLst>
          </p:cNvPr>
          <p:cNvSpPr txBox="1"/>
          <p:nvPr/>
        </p:nvSpPr>
        <p:spPr>
          <a:xfrm>
            <a:off x="1322767" y="3524432"/>
            <a:ext cx="9161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「派送问题」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外卖平台抽成对于手作店得不偿失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06F44C-1016-45D8-8CF2-F872D8CDBA65}"/>
              </a:ext>
            </a:extLst>
          </p:cNvPr>
          <p:cNvSpPr txBox="1"/>
          <p:nvPr/>
        </p:nvSpPr>
        <p:spPr>
          <a:xfrm>
            <a:off x="1322766" y="5064834"/>
            <a:ext cx="9161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「原材料供应」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商家需要好的原材料供应商，一些店面会有比较固定的供应商，一些新店铺则会面临供应商选择的问题</a:t>
            </a:r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调研反馈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1617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「新品宣传」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新品的推出需要一些途径的了解，一些店面为了推出新品需要时刻关注一些“网红平台”上的推送与分享，以获取灵感或者掌握潮流。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57A1B-7952-4068-B68E-E4B20D91713F}"/>
              </a:ext>
            </a:extLst>
          </p:cNvPr>
          <p:cNvSpPr txBox="1"/>
          <p:nvPr/>
        </p:nvSpPr>
        <p:spPr>
          <a:xfrm>
            <a:off x="1521046" y="4085205"/>
            <a:ext cx="916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「品牌推广」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产品同质化现象显著，各品牌之间的差异也很小。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除一些大品牌广告力度较大，品牌知名度较高外，消费者几乎不知道各个品牌的形象、个性。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调研反馈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161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「蛋糕预定」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小店铺接受订购也会只接受可控时间内的预定。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57A1B-7952-4068-B68E-E4B20D91713F}"/>
              </a:ext>
            </a:extLst>
          </p:cNvPr>
          <p:cNvSpPr txBox="1"/>
          <p:nvPr/>
        </p:nvSpPr>
        <p:spPr>
          <a:xfrm>
            <a:off x="1521046" y="4085205"/>
            <a:ext cx="91617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「消费者」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消费者面临“选择困难”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没有特色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94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989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问卷调查结果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DDF373-3817-4340-AC17-FC23F053BB78}"/>
              </a:ext>
            </a:extLst>
          </p:cNvPr>
          <p:cNvGrpSpPr/>
          <p:nvPr/>
        </p:nvGrpSpPr>
        <p:grpSpPr>
          <a:xfrm>
            <a:off x="522194" y="1851228"/>
            <a:ext cx="4969103" cy="3155543"/>
            <a:chOff x="1183640" y="2293429"/>
            <a:chExt cx="4969103" cy="315554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01132FD-6F58-4058-9970-D54E3179604B}"/>
                </a:ext>
              </a:extLst>
            </p:cNvPr>
            <p:cNvSpPr txBox="1"/>
            <p:nvPr/>
          </p:nvSpPr>
          <p:spPr>
            <a:xfrm>
              <a:off x="1319239" y="2293429"/>
              <a:ext cx="48335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9E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「线下购买烘焙食品频率」</a:t>
              </a:r>
              <a:endParaRPr lang="en-US" altLang="zh-CN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/>
              <a:endParaRPr lang="en-US" altLang="zh-CN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/>
              <a:endParaRPr lang="en-US" altLang="zh-CN" sz="16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/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/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/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just"/>
              <a:endPara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2EF23AA-46DE-435C-8C8A-9EDB9CCEC07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82"/>
            <a:stretch/>
          </p:blipFill>
          <p:spPr bwMode="auto">
            <a:xfrm>
              <a:off x="1183640" y="2941992"/>
              <a:ext cx="4959985" cy="25069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C8B50-AF22-44F1-A635-1A3AA70B84B8}"/>
              </a:ext>
            </a:extLst>
          </p:cNvPr>
          <p:cNvSpPr txBox="1"/>
          <p:nvPr/>
        </p:nvSpPr>
        <p:spPr>
          <a:xfrm>
            <a:off x="6405996" y="1851228"/>
            <a:ext cx="4833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「线上购买烘焙食品频率」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D113AF-F5C1-4CE9-A054-B0E45110AF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"/>
          <a:stretch/>
        </p:blipFill>
        <p:spPr bwMode="auto">
          <a:xfrm>
            <a:off x="6501765" y="2491129"/>
            <a:ext cx="4785360" cy="2228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E18B36B-2BDA-411D-8DD6-753A6CE8139B}"/>
              </a:ext>
            </a:extLst>
          </p:cNvPr>
          <p:cNvSpPr txBox="1"/>
          <p:nvPr/>
        </p:nvSpPr>
        <p:spPr>
          <a:xfrm>
            <a:off x="825621" y="5725208"/>
            <a:ext cx="10556169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ctr">
              <a:lnSpc>
                <a:spcPct val="150000"/>
              </a:lnSpc>
            </a:pP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数据分析一：通过线上线下途径对比可得，</a:t>
            </a:r>
            <a:r>
              <a:rPr lang="zh-CN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消费者选择线下消费的频率更高</a:t>
            </a:r>
            <a:r>
              <a:rPr lang="zh-CN" altLang="zh-CN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632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0384" y="75473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问卷调查结果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C8B50-AF22-44F1-A635-1A3AA70B84B8}"/>
              </a:ext>
            </a:extLst>
          </p:cNvPr>
          <p:cNvSpPr txBox="1"/>
          <p:nvPr/>
        </p:nvSpPr>
        <p:spPr>
          <a:xfrm>
            <a:off x="3241045" y="1994080"/>
            <a:ext cx="5900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「中高端烘焙食品的最大定价范围预估」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18B36B-2BDA-411D-8DD6-753A6CE8139B}"/>
              </a:ext>
            </a:extLst>
          </p:cNvPr>
          <p:cNvSpPr txBox="1"/>
          <p:nvPr/>
        </p:nvSpPr>
        <p:spPr>
          <a:xfrm>
            <a:off x="1505902" y="5447790"/>
            <a:ext cx="9180195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ctr">
              <a:lnSpc>
                <a:spcPct val="150000"/>
              </a:lnSpc>
            </a:pP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数据分析</a:t>
            </a:r>
            <a:r>
              <a:rPr lang="zh-CN" altLang="en-US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：对于中高端烘焙食品</a:t>
            </a:r>
            <a:r>
              <a:rPr lang="zh-CN" altLang="en-US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最大定价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的预估</a:t>
            </a:r>
            <a:endParaRPr lang="en-US" altLang="zh-CN" sz="2000" u="sng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algn="ctr">
              <a:lnSpc>
                <a:spcPct val="150000"/>
              </a:lnSpc>
            </a:pP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大多数群体选择</a:t>
            </a:r>
            <a:r>
              <a:rPr lang="en-US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10-50</a:t>
            </a:r>
            <a:r>
              <a:rPr lang="zh-CN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100-200</a:t>
            </a:r>
            <a:r>
              <a:rPr lang="zh-CN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的价格区间</a:t>
            </a:r>
            <a:endParaRPr lang="zh-CN" altLang="zh-CN" sz="2000" b="1" u="sng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183C98-FA57-4D47-AB8B-A48C4E53C3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29" y="2652848"/>
            <a:ext cx="447294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问卷调查结果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879788" y="2116239"/>
            <a:ext cx="4833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「蛋糕、甜品的影响因素比重」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C8B50-AF22-44F1-A635-1A3AA70B84B8}"/>
              </a:ext>
            </a:extLst>
          </p:cNvPr>
          <p:cNvSpPr txBox="1"/>
          <p:nvPr/>
        </p:nvSpPr>
        <p:spPr>
          <a:xfrm>
            <a:off x="6501246" y="2116000"/>
            <a:ext cx="4833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「面包、点心的影响因素比重」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18B36B-2BDA-411D-8DD6-753A6CE8139B}"/>
              </a:ext>
            </a:extLst>
          </p:cNvPr>
          <p:cNvSpPr txBox="1"/>
          <p:nvPr/>
        </p:nvSpPr>
        <p:spPr>
          <a:xfrm>
            <a:off x="1296143" y="5584422"/>
            <a:ext cx="9597380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ctr">
              <a:lnSpc>
                <a:spcPct val="150000"/>
              </a:lnSpc>
            </a:pP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数据分析</a:t>
            </a:r>
            <a:r>
              <a:rPr lang="zh-CN" altLang="en-US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：无论是蛋糕类食品，还是面包类食品，</a:t>
            </a:r>
            <a:r>
              <a:rPr lang="zh-CN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新鲜程度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口感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都是最为重要的因素；</a:t>
            </a:r>
            <a:r>
              <a:rPr lang="zh-CN" altLang="en-US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zh-CN" sz="2400" b="1" u="sng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支持派送</a:t>
            </a:r>
            <a:r>
              <a:rPr lang="zh-CN" altLang="zh-CN" sz="2000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这方面，蛋糕类食品的需求要比面包类食品高得多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9106E8-3312-4913-BF9F-14302C450D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5" y="2993402"/>
            <a:ext cx="5274310" cy="2473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E68B2D-DB75-479A-81ED-10340547B8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43" y="3054362"/>
            <a:ext cx="527431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问卷调查结果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C8B50-AF22-44F1-A635-1A3AA70B84B8}"/>
              </a:ext>
            </a:extLst>
          </p:cNvPr>
          <p:cNvSpPr txBox="1"/>
          <p:nvPr/>
        </p:nvSpPr>
        <p:spPr>
          <a:xfrm>
            <a:off x="3241045" y="1994080"/>
            <a:ext cx="5900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「线下实体店的选择因素」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18B36B-2BDA-411D-8DD6-753A6CE8139B}"/>
              </a:ext>
            </a:extLst>
          </p:cNvPr>
          <p:cNvSpPr txBox="1"/>
          <p:nvPr/>
        </p:nvSpPr>
        <p:spPr>
          <a:xfrm>
            <a:off x="1429235" y="5651809"/>
            <a:ext cx="9383762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000" u="sng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数据分析</a:t>
            </a:r>
            <a:r>
              <a:rPr lang="zh-CN" altLang="en-US" sz="2000" u="sng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zh-CN" sz="2000" u="sng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：在线下实体店选择因素中，</a:t>
            </a:r>
            <a:r>
              <a:rPr lang="zh-CN" altLang="zh-CN" sz="2400" b="1" u="sng" kern="100" dirty="0">
                <a:solidFill>
                  <a:srgbClr val="9E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价位，口味，地理位置</a:t>
            </a:r>
            <a:r>
              <a:rPr lang="zh-CN" altLang="zh-CN" sz="2000" u="sng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占据比重最高</a:t>
            </a:r>
            <a:endParaRPr lang="zh-CN" altLang="zh-CN" sz="20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B49D32-034C-4402-97D6-3F4BA20DE4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60" y="2871243"/>
            <a:ext cx="6007386" cy="20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问卷调查结果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C8B50-AF22-44F1-A635-1A3AA70B84B8}"/>
              </a:ext>
            </a:extLst>
          </p:cNvPr>
          <p:cNvSpPr txBox="1"/>
          <p:nvPr/>
        </p:nvSpPr>
        <p:spPr>
          <a:xfrm>
            <a:off x="3241045" y="1994080"/>
            <a:ext cx="5900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「通常食用烘焙产品的时间」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18B36B-2BDA-411D-8DD6-753A6CE8139B}"/>
              </a:ext>
            </a:extLst>
          </p:cNvPr>
          <p:cNvSpPr txBox="1"/>
          <p:nvPr/>
        </p:nvSpPr>
        <p:spPr>
          <a:xfrm>
            <a:off x="1065258" y="5496558"/>
            <a:ext cx="10067343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ctr">
              <a:lnSpc>
                <a:spcPct val="150000"/>
              </a:lnSpc>
            </a:pPr>
            <a:r>
              <a:rPr lang="zh-CN" altLang="zh-CN" sz="2000" u="sng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数据分析</a:t>
            </a:r>
            <a:r>
              <a:rPr lang="zh-CN" altLang="en-US" sz="2000" u="sng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五</a:t>
            </a:r>
            <a:r>
              <a:rPr lang="zh-CN" altLang="zh-CN" sz="2000" u="sng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：对于消费者，</a:t>
            </a:r>
            <a:r>
              <a:rPr lang="zh-CN" altLang="zh-CN" sz="2000" b="1" u="sng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除了</a:t>
            </a:r>
            <a:r>
              <a:rPr lang="zh-CN" altLang="zh-CN" sz="2000" b="1" u="sng" dirty="0">
                <a:solidFill>
                  <a:srgbClr val="9E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午餐和晚餐</a:t>
            </a:r>
            <a:r>
              <a:rPr lang="zh-CN" altLang="zh-CN" sz="2000" u="sng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u="sng" dirty="0">
                <a:solidFill>
                  <a:srgbClr val="9E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任何时间</a:t>
            </a:r>
            <a:r>
              <a:rPr lang="zh-CN" altLang="zh-CN" sz="2000" u="sng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都是食用烘焙食品的合适时间</a:t>
            </a:r>
            <a:endParaRPr lang="zh-CN" altLang="zh-CN" sz="2000" b="1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A89B66-ADBF-474E-81F0-A54D1DDB0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04" y="2749655"/>
            <a:ext cx="4812792" cy="26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8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「用户画像」</a:t>
            </a:r>
          </a:p>
        </p:txBody>
      </p:sp>
    </p:spTree>
    <p:extLst>
      <p:ext uri="{BB962C8B-B14F-4D97-AF65-F5344CB8AC3E}">
        <p14:creationId xmlns:p14="http://schemas.microsoft.com/office/powerpoint/2010/main" val="423664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面向用户人群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5937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32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对烘焙产品有基本需求的用户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对于新品、“网红爆款”等有兴趣和热情的人群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定做蛋糕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等习惯和要求的用户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0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1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 rot="1680000">
            <a:off x="701040" y="3137535"/>
            <a:ext cx="4549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BB9D83"/>
                </a:solidFill>
                <a:latin typeface="Stencil" panose="040409050D0802020404" charset="0"/>
                <a:cs typeface="Stencil" panose="040409050D0802020404" charset="0"/>
              </a:rPr>
              <a:t>Contents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840480" y="1477645"/>
            <a:ext cx="7858125" cy="3683000"/>
            <a:chOff x="6120" y="2048"/>
            <a:chExt cx="12375" cy="5800"/>
          </a:xfrm>
        </p:grpSpPr>
        <p:sp>
          <p:nvSpPr>
            <p:cNvPr id="3" name="文本框 2"/>
            <p:cNvSpPr txBox="1"/>
            <p:nvPr/>
          </p:nvSpPr>
          <p:spPr>
            <a:xfrm>
              <a:off x="6120" y="2048"/>
              <a:ext cx="12375" cy="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1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「调研计划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」</a:t>
              </a:r>
            </a:p>
            <a:p>
              <a:pPr lvl="4">
                <a:lnSpc>
                  <a:spcPct val="80000"/>
                </a:lnSpc>
              </a:pPr>
              <a:endPara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2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「调研过程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  <a:sym typeface="+mn-ea"/>
                </a:rPr>
                <a:t>」</a:t>
              </a:r>
              <a:endPara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 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「调研结果」</a:t>
              </a:r>
            </a:p>
            <a:p>
              <a:pPr lvl="4">
                <a:lnSpc>
                  <a:spcPct val="80000"/>
                </a:lnSpc>
              </a:pPr>
              <a:endPara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r>
                <a:rPr lang="en-US" altLang="zh-CN" sz="4400" b="1" i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3</a:t>
              </a:r>
              <a:r>
                <a:rPr lang="en-US" altLang="zh-CN" sz="4400" b="1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lang="zh-CN" altLang="en-US" sz="36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「用户画像」</a:t>
              </a:r>
              <a:endPara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lvl="4">
                <a:lnSpc>
                  <a:spcPct val="80000"/>
                </a:lnSpc>
              </a:pPr>
              <a:endPara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551" y="3353"/>
              <a:ext cx="8832" cy="2387"/>
              <a:chOff x="8551" y="3353"/>
              <a:chExt cx="8832" cy="2387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8551" y="3353"/>
                <a:ext cx="8832" cy="0"/>
              </a:xfrm>
              <a:prstGeom prst="line">
                <a:avLst/>
              </a:prstGeom>
              <a:ln w="28575" cmpd="sng">
                <a:solidFill>
                  <a:srgbClr val="B5A08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551" y="5740"/>
                <a:ext cx="8832" cy="0"/>
              </a:xfrm>
              <a:prstGeom prst="line">
                <a:avLst/>
              </a:prstGeom>
              <a:ln w="28575" cmpd="sng">
                <a:solidFill>
                  <a:srgbClr val="B5A08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16E6BDF-9060-40A5-99A9-3D37A13578F6}"/>
              </a:ext>
            </a:extLst>
          </p:cNvPr>
          <p:cNvSpPr txBox="1"/>
          <p:nvPr/>
        </p:nvSpPr>
        <p:spPr>
          <a:xfrm>
            <a:off x="5817544" y="4922609"/>
            <a:ext cx="6258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</a:t>
            </a: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「核心问题」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11C8F6-694C-4BA8-9E2F-ACF732177F63}"/>
              </a:ext>
            </a:extLst>
          </p:cNvPr>
          <p:cNvCxnSpPr/>
          <p:nvPr/>
        </p:nvCxnSpPr>
        <p:spPr>
          <a:xfrm>
            <a:off x="5384165" y="4875488"/>
            <a:ext cx="5608320" cy="0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面向商家人群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5937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32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对线上营业有需求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想要</a:t>
            </a: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打造品牌特色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0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76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-8572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动机与想法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7156EFD-644D-49D6-BCFD-A170ED925FBD}"/>
              </a:ext>
            </a:extLst>
          </p:cNvPr>
          <p:cNvSpPr/>
          <p:nvPr/>
        </p:nvSpPr>
        <p:spPr>
          <a:xfrm>
            <a:off x="1637237" y="3818342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7363EB4-F962-43B6-AD36-B91A366756F1}"/>
              </a:ext>
            </a:extLst>
          </p:cNvPr>
          <p:cNvSpPr/>
          <p:nvPr/>
        </p:nvSpPr>
        <p:spPr>
          <a:xfrm>
            <a:off x="5910970" y="2648311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3956D75B-2BB1-4360-B9B1-347BCBBFC45E}"/>
              </a:ext>
            </a:extLst>
          </p:cNvPr>
          <p:cNvSpPr/>
          <p:nvPr/>
        </p:nvSpPr>
        <p:spPr>
          <a:xfrm>
            <a:off x="10144332" y="3812387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EB4ED-B914-4E4B-BB9B-4304329BE00C}"/>
              </a:ext>
            </a:extLst>
          </p:cNvPr>
          <p:cNvSpPr txBox="1"/>
          <p:nvPr/>
        </p:nvSpPr>
        <p:spPr>
          <a:xfrm>
            <a:off x="343745" y="4362689"/>
            <a:ext cx="28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“想要订购蛋糕”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46C37-CEE1-4B22-8325-F7388EE8573A}"/>
              </a:ext>
            </a:extLst>
          </p:cNvPr>
          <p:cNvSpPr txBox="1"/>
          <p:nvPr/>
        </p:nvSpPr>
        <p:spPr>
          <a:xfrm>
            <a:off x="3497275" y="6233542"/>
            <a:ext cx="5197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小红书</a:t>
            </a:r>
            <a:r>
              <a:rPr lang="en-US" altLang="zh-CN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/ins/</a:t>
            </a:r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微博等平台的推荐</a:t>
            </a:r>
          </a:p>
          <a:p>
            <a:pPr algn="ctr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F6AF33-6515-4E11-BC86-0B9ED0E4AE2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965711" y="3991457"/>
            <a:ext cx="3520173" cy="149046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726DB1-EA89-4F32-BC45-0F1E959BB41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70563" y="3985502"/>
            <a:ext cx="3373769" cy="1530706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E245A19-3DE2-4517-BAB0-4D7CA5A03D3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37206" y="2922526"/>
            <a:ext cx="3407126" cy="1062976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EFF8B9E5-08FB-407F-B5BD-3FBB0B60277C}"/>
              </a:ext>
            </a:extLst>
          </p:cNvPr>
          <p:cNvSpPr/>
          <p:nvPr/>
        </p:nvSpPr>
        <p:spPr>
          <a:xfrm>
            <a:off x="5910970" y="5169979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0F7D340-F456-44BB-B591-348CB484B0C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965711" y="2922526"/>
            <a:ext cx="3530214" cy="106893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インナーカラーのイラスト（髪）">
            <a:extLst>
              <a:ext uri="{FF2B5EF4-FFF2-40B4-BE49-F238E27FC236}">
                <a16:creationId xmlns:a16="http://schemas.microsoft.com/office/drawing/2014/main" id="{EF00BF74-D7E1-43F1-9F36-0738B745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9" y="2714818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朋友圈分享，公众号推送">
            <a:extLst>
              <a:ext uri="{FF2B5EF4-FFF2-40B4-BE49-F238E27FC236}">
                <a16:creationId xmlns:a16="http://schemas.microsoft.com/office/drawing/2014/main" id="{B7FD4E8C-38DD-4E68-B564-88A73954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7" y="1376082"/>
            <a:ext cx="1549906" cy="16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7ACA9E-4515-4747-875C-8CE1ACFF10A7}"/>
              </a:ext>
            </a:extLst>
          </p:cNvPr>
          <p:cNvSpPr txBox="1"/>
          <p:nvPr/>
        </p:nvSpPr>
        <p:spPr>
          <a:xfrm>
            <a:off x="4097176" y="3181167"/>
            <a:ext cx="399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朋友圈分享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公众号推送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Picture 8" descr="SNSが表示されたスマートフォンのイラスト（写真型）">
            <a:extLst>
              <a:ext uri="{FF2B5EF4-FFF2-40B4-BE49-F238E27FC236}">
                <a16:creationId xmlns:a16="http://schemas.microsoft.com/office/drawing/2014/main" id="{3D96B755-7156-484D-BFD4-BFEDAD12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76" y="4067924"/>
            <a:ext cx="1598632" cy="20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ビッグデータのイラスト">
            <a:extLst>
              <a:ext uri="{FF2B5EF4-FFF2-40B4-BE49-F238E27FC236}">
                <a16:creationId xmlns:a16="http://schemas.microsoft.com/office/drawing/2014/main" id="{C87FB700-AFDA-44D2-80BB-7AD38FEC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763" y="2560165"/>
            <a:ext cx="1549906" cy="18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F4F39D-7CFF-4533-B10B-0076F1CF5E73}"/>
              </a:ext>
            </a:extLst>
          </p:cNvPr>
          <p:cNvSpPr txBox="1"/>
          <p:nvPr/>
        </p:nvSpPr>
        <p:spPr>
          <a:xfrm>
            <a:off x="523783" y="4824354"/>
            <a:ext cx="256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人群分类？（男生</a:t>
            </a:r>
            <a:r>
              <a:rPr lang="en-US" altLang="zh-CN" dirty="0"/>
              <a:t>/</a:t>
            </a:r>
            <a:r>
              <a:rPr lang="zh-CN" altLang="en-US" dirty="0"/>
              <a:t>女生）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有哪些看重的点？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66D421-1ECB-4DB0-9F83-62A34034F6A3}"/>
              </a:ext>
            </a:extLst>
          </p:cNvPr>
          <p:cNvSpPr txBox="1"/>
          <p:nvPr/>
        </p:nvSpPr>
        <p:spPr>
          <a:xfrm>
            <a:off x="7021909" y="18986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在搜索过程中有哪些信息缺失？</a:t>
            </a:r>
          </a:p>
        </p:txBody>
      </p:sp>
    </p:spTree>
    <p:extLst>
      <p:ext uri="{BB962C8B-B14F-4D97-AF65-F5344CB8AC3E}">
        <p14:creationId xmlns:p14="http://schemas.microsoft.com/office/powerpoint/2010/main" val="152661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-8572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000" b="1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行动与实践</a:t>
            </a:r>
            <a:r>
              <a:rPr lang="zh-CN" altLang="en-US" sz="4800" b="1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7156EFD-644D-49D6-BCFD-A170ED925FBD}"/>
              </a:ext>
            </a:extLst>
          </p:cNvPr>
          <p:cNvSpPr/>
          <p:nvPr/>
        </p:nvSpPr>
        <p:spPr>
          <a:xfrm>
            <a:off x="2518644" y="3819566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7363EB4-F962-43B6-AD36-B91A366756F1}"/>
              </a:ext>
            </a:extLst>
          </p:cNvPr>
          <p:cNvSpPr/>
          <p:nvPr/>
        </p:nvSpPr>
        <p:spPr>
          <a:xfrm>
            <a:off x="5931763" y="2916564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EB4ED-B914-4E4B-BB9B-4304329BE00C}"/>
              </a:ext>
            </a:extLst>
          </p:cNvPr>
          <p:cNvSpPr txBox="1"/>
          <p:nvPr/>
        </p:nvSpPr>
        <p:spPr>
          <a:xfrm>
            <a:off x="6399151" y="2177332"/>
            <a:ext cx="327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确定购买方式和商品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46C37-CEE1-4B22-8325-F7388EE8573A}"/>
              </a:ext>
            </a:extLst>
          </p:cNvPr>
          <p:cNvSpPr txBox="1"/>
          <p:nvPr/>
        </p:nvSpPr>
        <p:spPr>
          <a:xfrm>
            <a:off x="8117596" y="3819566"/>
            <a:ext cx="519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选择网上订购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F6AF33-6515-4E11-BC86-0B9ED0E4AE25}"/>
              </a:ext>
            </a:extLst>
          </p:cNvPr>
          <p:cNvCxnSpPr>
            <a:cxnSpLocks/>
          </p:cNvCxnSpPr>
          <p:nvPr/>
        </p:nvCxnSpPr>
        <p:spPr>
          <a:xfrm flipH="1" flipV="1">
            <a:off x="6289870" y="3087264"/>
            <a:ext cx="3055012" cy="93163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EFF8B9E5-08FB-407F-B5BD-3FBB0B60277C}"/>
              </a:ext>
            </a:extLst>
          </p:cNvPr>
          <p:cNvSpPr/>
          <p:nvPr/>
        </p:nvSpPr>
        <p:spPr>
          <a:xfrm>
            <a:off x="9344882" y="3832148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0F7D340-F456-44BB-B591-348CB484B0C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47118" y="3089679"/>
            <a:ext cx="3084645" cy="903002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インナーカラーのイラスト（髪）">
            <a:extLst>
              <a:ext uri="{FF2B5EF4-FFF2-40B4-BE49-F238E27FC236}">
                <a16:creationId xmlns:a16="http://schemas.microsoft.com/office/drawing/2014/main" id="{EF00BF74-D7E1-43F1-9F36-0738B745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01" y="1335196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7ACA9E-4515-4747-875C-8CE1ACFF10A7}"/>
              </a:ext>
            </a:extLst>
          </p:cNvPr>
          <p:cNvSpPr txBox="1"/>
          <p:nvPr/>
        </p:nvSpPr>
        <p:spPr>
          <a:xfrm>
            <a:off x="-664223" y="3589764"/>
            <a:ext cx="399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线下实体店</a:t>
            </a:r>
          </a:p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直接沟通与订购</a:t>
            </a:r>
          </a:p>
        </p:txBody>
      </p:sp>
      <p:pic>
        <p:nvPicPr>
          <p:cNvPr id="18" name="Picture 2" descr="ケーキ屋の建物のイラスト">
            <a:extLst>
              <a:ext uri="{FF2B5EF4-FFF2-40B4-BE49-F238E27FC236}">
                <a16:creationId xmlns:a16="http://schemas.microsoft.com/office/drawing/2014/main" id="{D39F7087-72E0-4E49-818C-CFE9CC48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41" y="4281231"/>
            <a:ext cx="1775731" cy="186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ネットショップのイラスト">
            <a:extLst>
              <a:ext uri="{FF2B5EF4-FFF2-40B4-BE49-F238E27FC236}">
                <a16:creationId xmlns:a16="http://schemas.microsoft.com/office/drawing/2014/main" id="{4133B5A9-AF83-4D18-809C-DB829821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76" y="4165795"/>
            <a:ext cx="2359326" cy="2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653284-60CD-47EC-ADD8-1B90EEE964EB}"/>
              </a:ext>
            </a:extLst>
          </p:cNvPr>
          <p:cNvSpPr txBox="1"/>
          <p:nvPr/>
        </p:nvSpPr>
        <p:spPr>
          <a:xfrm>
            <a:off x="952500" y="1464816"/>
            <a:ext cx="297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购买过程遇到的问题？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20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-8572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4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想法与实践同步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7156EFD-644D-49D6-BCFD-A170ED925FBD}"/>
              </a:ext>
            </a:extLst>
          </p:cNvPr>
          <p:cNvSpPr/>
          <p:nvPr/>
        </p:nvSpPr>
        <p:spPr>
          <a:xfrm>
            <a:off x="2518644" y="3819566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7363EB4-F962-43B6-AD36-B91A366756F1}"/>
              </a:ext>
            </a:extLst>
          </p:cNvPr>
          <p:cNvSpPr/>
          <p:nvPr/>
        </p:nvSpPr>
        <p:spPr>
          <a:xfrm>
            <a:off x="5931763" y="2916564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EB4ED-B914-4E4B-BB9B-4304329BE00C}"/>
              </a:ext>
            </a:extLst>
          </p:cNvPr>
          <p:cNvSpPr txBox="1"/>
          <p:nvPr/>
        </p:nvSpPr>
        <p:spPr>
          <a:xfrm>
            <a:off x="6399151" y="2177332"/>
            <a:ext cx="301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“想要订购蛋糕</a:t>
            </a:r>
            <a:r>
              <a:rPr lang="en-US" altLang="zh-CN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46C37-CEE1-4B22-8325-F7388EE8573A}"/>
              </a:ext>
            </a:extLst>
          </p:cNvPr>
          <p:cNvSpPr txBox="1"/>
          <p:nvPr/>
        </p:nvSpPr>
        <p:spPr>
          <a:xfrm>
            <a:off x="8163316" y="3573783"/>
            <a:ext cx="519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网上查找店铺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并直接订购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F6AF33-6515-4E11-BC86-0B9ED0E4AE25}"/>
              </a:ext>
            </a:extLst>
          </p:cNvPr>
          <p:cNvCxnSpPr>
            <a:cxnSpLocks/>
          </p:cNvCxnSpPr>
          <p:nvPr/>
        </p:nvCxnSpPr>
        <p:spPr>
          <a:xfrm flipH="1" flipV="1">
            <a:off x="6289870" y="3087264"/>
            <a:ext cx="3055012" cy="93163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EFF8B9E5-08FB-407F-B5BD-3FBB0B60277C}"/>
              </a:ext>
            </a:extLst>
          </p:cNvPr>
          <p:cNvSpPr/>
          <p:nvPr/>
        </p:nvSpPr>
        <p:spPr>
          <a:xfrm>
            <a:off x="9344882" y="3832148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0F7D340-F456-44BB-B591-348CB484B0C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47118" y="3089679"/>
            <a:ext cx="3084645" cy="903002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インナーカラーのイラスト（髪）">
            <a:extLst>
              <a:ext uri="{FF2B5EF4-FFF2-40B4-BE49-F238E27FC236}">
                <a16:creationId xmlns:a16="http://schemas.microsoft.com/office/drawing/2014/main" id="{EF00BF74-D7E1-43F1-9F36-0738B745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01" y="1335196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7ACA9E-4515-4747-875C-8CE1ACFF10A7}"/>
              </a:ext>
            </a:extLst>
          </p:cNvPr>
          <p:cNvSpPr txBox="1"/>
          <p:nvPr/>
        </p:nvSpPr>
        <p:spPr>
          <a:xfrm>
            <a:off x="-664223" y="3589764"/>
            <a:ext cx="399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线下实体店</a:t>
            </a:r>
          </a:p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直接沟通与订购</a:t>
            </a:r>
          </a:p>
        </p:txBody>
      </p:sp>
      <p:pic>
        <p:nvPicPr>
          <p:cNvPr id="18" name="Picture 2" descr="ケーキ屋の建物のイラスト">
            <a:extLst>
              <a:ext uri="{FF2B5EF4-FFF2-40B4-BE49-F238E27FC236}">
                <a16:creationId xmlns:a16="http://schemas.microsoft.com/office/drawing/2014/main" id="{D39F7087-72E0-4E49-818C-CFE9CC48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41" y="4281231"/>
            <a:ext cx="1775731" cy="186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ネットショップのイラスト">
            <a:extLst>
              <a:ext uri="{FF2B5EF4-FFF2-40B4-BE49-F238E27FC236}">
                <a16:creationId xmlns:a16="http://schemas.microsoft.com/office/drawing/2014/main" id="{4133B5A9-AF83-4D18-809C-DB829821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76" y="4165795"/>
            <a:ext cx="2359326" cy="2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「核心问题」</a:t>
            </a:r>
          </a:p>
        </p:txBody>
      </p:sp>
    </p:spTree>
    <p:extLst>
      <p:ext uri="{BB962C8B-B14F-4D97-AF65-F5344CB8AC3E}">
        <p14:creationId xmlns:p14="http://schemas.microsoft.com/office/powerpoint/2010/main" val="343963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875" y="1566703"/>
            <a:ext cx="1038225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线下购买者占比大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V.S.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线上消费正成为潮流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ctr"/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39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-8572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0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动机与想法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7156EFD-644D-49D6-BCFD-A170ED925FBD}"/>
              </a:ext>
            </a:extLst>
          </p:cNvPr>
          <p:cNvSpPr/>
          <p:nvPr/>
        </p:nvSpPr>
        <p:spPr>
          <a:xfrm>
            <a:off x="1637237" y="3818342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7363EB4-F962-43B6-AD36-B91A366756F1}"/>
              </a:ext>
            </a:extLst>
          </p:cNvPr>
          <p:cNvSpPr/>
          <p:nvPr/>
        </p:nvSpPr>
        <p:spPr>
          <a:xfrm>
            <a:off x="5910970" y="2648311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3956D75B-2BB1-4360-B9B1-347BCBBFC45E}"/>
              </a:ext>
            </a:extLst>
          </p:cNvPr>
          <p:cNvSpPr/>
          <p:nvPr/>
        </p:nvSpPr>
        <p:spPr>
          <a:xfrm>
            <a:off x="10144332" y="3812387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EB4ED-B914-4E4B-BB9B-4304329BE00C}"/>
              </a:ext>
            </a:extLst>
          </p:cNvPr>
          <p:cNvSpPr txBox="1"/>
          <p:nvPr/>
        </p:nvSpPr>
        <p:spPr>
          <a:xfrm>
            <a:off x="343745" y="4362689"/>
            <a:ext cx="288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“想要订购蛋糕”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46C37-CEE1-4B22-8325-F7388EE8573A}"/>
              </a:ext>
            </a:extLst>
          </p:cNvPr>
          <p:cNvSpPr txBox="1"/>
          <p:nvPr/>
        </p:nvSpPr>
        <p:spPr>
          <a:xfrm>
            <a:off x="3497275" y="6233542"/>
            <a:ext cx="5197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小红书</a:t>
            </a:r>
            <a:r>
              <a:rPr lang="en-US" altLang="zh-CN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/ins/</a:t>
            </a:r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微博等平台的推荐</a:t>
            </a:r>
          </a:p>
          <a:p>
            <a:pPr algn="ctr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F6AF33-6515-4E11-BC86-0B9ED0E4AE2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965711" y="3991457"/>
            <a:ext cx="3520173" cy="149046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726DB1-EA89-4F32-BC45-0F1E959BB41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70563" y="3985502"/>
            <a:ext cx="3373769" cy="1530706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E245A19-3DE2-4517-BAB0-4D7CA5A03D3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737206" y="2922526"/>
            <a:ext cx="3407126" cy="1062976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EFF8B9E5-08FB-407F-B5BD-3FBB0B60277C}"/>
              </a:ext>
            </a:extLst>
          </p:cNvPr>
          <p:cNvSpPr/>
          <p:nvPr/>
        </p:nvSpPr>
        <p:spPr>
          <a:xfrm>
            <a:off x="5910970" y="5169979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0F7D340-F456-44BB-B591-348CB484B0C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965711" y="2922526"/>
            <a:ext cx="3530214" cy="106893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インナーカラーのイラスト（髪）">
            <a:extLst>
              <a:ext uri="{FF2B5EF4-FFF2-40B4-BE49-F238E27FC236}">
                <a16:creationId xmlns:a16="http://schemas.microsoft.com/office/drawing/2014/main" id="{EF00BF74-D7E1-43F1-9F36-0738B745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49" y="2714818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朋友圈分享，公众号推送">
            <a:extLst>
              <a:ext uri="{FF2B5EF4-FFF2-40B4-BE49-F238E27FC236}">
                <a16:creationId xmlns:a16="http://schemas.microsoft.com/office/drawing/2014/main" id="{B7FD4E8C-38DD-4E68-B564-88A73954B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47" y="1376082"/>
            <a:ext cx="1549906" cy="16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7ACA9E-4515-4747-875C-8CE1ACFF10A7}"/>
              </a:ext>
            </a:extLst>
          </p:cNvPr>
          <p:cNvSpPr txBox="1"/>
          <p:nvPr/>
        </p:nvSpPr>
        <p:spPr>
          <a:xfrm>
            <a:off x="4097176" y="3181167"/>
            <a:ext cx="399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朋友圈分享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公众号推送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2" name="Picture 8" descr="SNSが表示されたスマートフォンのイラスト（写真型）">
            <a:extLst>
              <a:ext uri="{FF2B5EF4-FFF2-40B4-BE49-F238E27FC236}">
                <a16:creationId xmlns:a16="http://schemas.microsoft.com/office/drawing/2014/main" id="{3D96B755-7156-484D-BFD4-BFEDAD12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76" y="4067924"/>
            <a:ext cx="1598632" cy="20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ビッグデータのイラスト">
            <a:extLst>
              <a:ext uri="{FF2B5EF4-FFF2-40B4-BE49-F238E27FC236}">
                <a16:creationId xmlns:a16="http://schemas.microsoft.com/office/drawing/2014/main" id="{C87FB700-AFDA-44D2-80BB-7AD38FEC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763" y="2560165"/>
            <a:ext cx="1549906" cy="18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263FA8A-2E09-4212-9608-DBB3174BEDDD}"/>
              </a:ext>
            </a:extLst>
          </p:cNvPr>
          <p:cNvSpPr/>
          <p:nvPr/>
        </p:nvSpPr>
        <p:spPr>
          <a:xfrm>
            <a:off x="-443882" y="-337354"/>
            <a:ext cx="13147828" cy="7696939"/>
          </a:xfrm>
          <a:prstGeom prst="roundRect">
            <a:avLst>
              <a:gd name="adj" fmla="val 16552"/>
            </a:avLst>
          </a:prstGeom>
          <a:solidFill>
            <a:srgbClr val="FFFFFF">
              <a:alpha val="74902"/>
            </a:srgbClr>
          </a:solidFill>
          <a:ln>
            <a:solidFill>
              <a:srgbClr val="BB9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768CA6-FE7E-4682-8910-CFCC44855F9A}"/>
              </a:ext>
            </a:extLst>
          </p:cNvPr>
          <p:cNvSpPr txBox="1"/>
          <p:nvPr/>
        </p:nvSpPr>
        <p:spPr>
          <a:xfrm>
            <a:off x="904875" y="2443327"/>
            <a:ext cx="10382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能找到心仪的吗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具体的要素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86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-8572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r>
              <a:rPr lang="en-US" altLang="zh-CN" sz="4000" b="1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4000" b="1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行动与实践</a:t>
            </a:r>
            <a:r>
              <a:rPr lang="zh-CN" altLang="en-US" sz="4800" b="1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07156EFD-644D-49D6-BCFD-A170ED925FBD}"/>
              </a:ext>
            </a:extLst>
          </p:cNvPr>
          <p:cNvSpPr/>
          <p:nvPr/>
        </p:nvSpPr>
        <p:spPr>
          <a:xfrm>
            <a:off x="2518644" y="3819566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7363EB4-F962-43B6-AD36-B91A366756F1}"/>
              </a:ext>
            </a:extLst>
          </p:cNvPr>
          <p:cNvSpPr/>
          <p:nvPr/>
        </p:nvSpPr>
        <p:spPr>
          <a:xfrm>
            <a:off x="5931763" y="2916564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EB4ED-B914-4E4B-BB9B-4304329BE00C}"/>
              </a:ext>
            </a:extLst>
          </p:cNvPr>
          <p:cNvSpPr txBox="1"/>
          <p:nvPr/>
        </p:nvSpPr>
        <p:spPr>
          <a:xfrm>
            <a:off x="6399151" y="2177332"/>
            <a:ext cx="301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“我要去哪儿找</a:t>
            </a:r>
            <a:r>
              <a:rPr lang="en-US" altLang="zh-CN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46C37-CEE1-4B22-8325-F7388EE8573A}"/>
              </a:ext>
            </a:extLst>
          </p:cNvPr>
          <p:cNvSpPr txBox="1"/>
          <p:nvPr/>
        </p:nvSpPr>
        <p:spPr>
          <a:xfrm>
            <a:off x="8117596" y="3819566"/>
            <a:ext cx="519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选择网上订购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F6AF33-6515-4E11-BC86-0B9ED0E4AE25}"/>
              </a:ext>
            </a:extLst>
          </p:cNvPr>
          <p:cNvCxnSpPr>
            <a:cxnSpLocks/>
          </p:cNvCxnSpPr>
          <p:nvPr/>
        </p:nvCxnSpPr>
        <p:spPr>
          <a:xfrm flipH="1" flipV="1">
            <a:off x="6289870" y="3087264"/>
            <a:ext cx="3055012" cy="931631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>
            <a:extLst>
              <a:ext uri="{FF2B5EF4-FFF2-40B4-BE49-F238E27FC236}">
                <a16:creationId xmlns:a16="http://schemas.microsoft.com/office/drawing/2014/main" id="{EFF8B9E5-08FB-407F-B5BD-3FBB0B60277C}"/>
              </a:ext>
            </a:extLst>
          </p:cNvPr>
          <p:cNvSpPr/>
          <p:nvPr/>
        </p:nvSpPr>
        <p:spPr>
          <a:xfrm>
            <a:off x="9344882" y="3832148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0F7D340-F456-44BB-B591-348CB484B0C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47118" y="3089679"/>
            <a:ext cx="3084645" cy="903002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インナーカラーのイラスト（髪）">
            <a:extLst>
              <a:ext uri="{FF2B5EF4-FFF2-40B4-BE49-F238E27FC236}">
                <a16:creationId xmlns:a16="http://schemas.microsoft.com/office/drawing/2014/main" id="{EF00BF74-D7E1-43F1-9F36-0738B745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01" y="1335196"/>
            <a:ext cx="1371412" cy="15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77ACA9E-4515-4747-875C-8CE1ACFF10A7}"/>
              </a:ext>
            </a:extLst>
          </p:cNvPr>
          <p:cNvSpPr txBox="1"/>
          <p:nvPr/>
        </p:nvSpPr>
        <p:spPr>
          <a:xfrm>
            <a:off x="-664223" y="3589764"/>
            <a:ext cx="399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线下实体店</a:t>
            </a:r>
          </a:p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直接沟通与订购</a:t>
            </a:r>
          </a:p>
        </p:txBody>
      </p:sp>
      <p:pic>
        <p:nvPicPr>
          <p:cNvPr id="18" name="Picture 2" descr="ケーキ屋の建物のイラスト">
            <a:extLst>
              <a:ext uri="{FF2B5EF4-FFF2-40B4-BE49-F238E27FC236}">
                <a16:creationId xmlns:a16="http://schemas.microsoft.com/office/drawing/2014/main" id="{D39F7087-72E0-4E49-818C-CFE9CC48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41" y="4281231"/>
            <a:ext cx="1775731" cy="186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ネットショップのイラスト">
            <a:extLst>
              <a:ext uri="{FF2B5EF4-FFF2-40B4-BE49-F238E27FC236}">
                <a16:creationId xmlns:a16="http://schemas.microsoft.com/office/drawing/2014/main" id="{4133B5A9-AF83-4D18-809C-DB829821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76" y="4165795"/>
            <a:ext cx="2359326" cy="2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A10560-EED6-4077-9FEF-B7E2B90D3CA0}"/>
              </a:ext>
            </a:extLst>
          </p:cNvPr>
          <p:cNvSpPr/>
          <p:nvPr/>
        </p:nvSpPr>
        <p:spPr>
          <a:xfrm>
            <a:off x="-443882" y="-337354"/>
            <a:ext cx="13147828" cy="7696939"/>
          </a:xfrm>
          <a:prstGeom prst="roundRect">
            <a:avLst>
              <a:gd name="adj" fmla="val 16552"/>
            </a:avLst>
          </a:prstGeom>
          <a:solidFill>
            <a:srgbClr val="FFFFFF">
              <a:alpha val="76863"/>
            </a:srgbClr>
          </a:solidFill>
          <a:ln>
            <a:solidFill>
              <a:srgbClr val="BB9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EFD247-6ABB-470B-8398-3EE7840AC470}"/>
              </a:ext>
            </a:extLst>
          </p:cNvPr>
          <p:cNvSpPr txBox="1"/>
          <p:nvPr/>
        </p:nvSpPr>
        <p:spPr>
          <a:xfrm>
            <a:off x="891921" y="1723878"/>
            <a:ext cx="104298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有符合期望的产品吗</a:t>
            </a: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支持定做我想要的款式吗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?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」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algn="ctr"/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支持配送吗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?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9E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」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9E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具体的期望方向</a:t>
            </a:r>
            <a:endParaRPr lang="en-US" altLang="zh-CN" sz="48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具体的款式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56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共性问题发现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1132FD-6F58-4058-9970-D54E3179604B}"/>
              </a:ext>
            </a:extLst>
          </p:cNvPr>
          <p:cNvSpPr txBox="1"/>
          <p:nvPr/>
        </p:nvSpPr>
        <p:spPr>
          <a:xfrm>
            <a:off x="1526955" y="2308192"/>
            <a:ext cx="91617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「商家角度」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新品的推出需要一些途径的了解，一些店面为了</a:t>
            </a:r>
            <a:r>
              <a:rPr lang="zh-CN" altLang="en-US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推出新品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需要时刻关注一些“</a:t>
            </a:r>
            <a:r>
              <a:rPr lang="zh-CN" altLang="en-US" sz="2400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网红平台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”上的推送与分享，以获取灵感或者掌握潮流。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57A1B-7952-4068-B68E-E4B20D91713F}"/>
              </a:ext>
            </a:extLst>
          </p:cNvPr>
          <p:cNvSpPr txBox="1"/>
          <p:nvPr/>
        </p:nvSpPr>
        <p:spPr>
          <a:xfrm>
            <a:off x="1521046" y="4085205"/>
            <a:ext cx="9161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「消费者角度」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产品同质化现象显著，各品牌之间的差异也很小。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除一些大品牌广告力度较大，品牌知名度较高外，消费者几乎不知道各个</a:t>
            </a:r>
            <a:r>
              <a:rPr lang="zh-CN" altLang="en-US" sz="24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品牌的形象、个性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F468F7-74E1-4E3F-BCE9-F92DB9559A42}"/>
              </a:ext>
            </a:extLst>
          </p:cNvPr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背后问题探讨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F7E50C-AD52-42FF-84C6-70509FD6A2E9}"/>
              </a:ext>
            </a:extLst>
          </p:cNvPr>
          <p:cNvSpPr txBox="1"/>
          <p:nvPr/>
        </p:nvSpPr>
        <p:spPr>
          <a:xfrm>
            <a:off x="1515122" y="1740535"/>
            <a:ext cx="91617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「商家角度」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如何进行品牌营销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如何收集流行新品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如何将“烘焙产品”打造出像“奶茶”一样的流行生态圈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61250C-109A-4893-BDA8-55C3CF64FE2E}"/>
              </a:ext>
            </a:extLst>
          </p:cNvPr>
          <p:cNvSpPr txBox="1"/>
          <p:nvPr/>
        </p:nvSpPr>
        <p:spPr>
          <a:xfrm>
            <a:off x="1521046" y="4085205"/>
            <a:ext cx="93718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「消费者角度」</a:t>
            </a: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如何解决“选择困难”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如何更高效地和商家进行沟通，或者进行更   好的“私人订制”服务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如何在保证品质的情况下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spend less and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more</a:t>
            </a: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66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「调研目的 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调研计划」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8909B8-B199-432C-9AB1-A980403E0577}"/>
              </a:ext>
            </a:extLst>
          </p:cNvPr>
          <p:cNvSpPr txBox="1"/>
          <p:nvPr/>
        </p:nvSpPr>
        <p:spPr>
          <a:xfrm>
            <a:off x="904874" y="100707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可能的探索方向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66BE99-8DC8-43F3-8040-462D8E474EE8}"/>
              </a:ext>
            </a:extLst>
          </p:cNvPr>
          <p:cNvSpPr txBox="1"/>
          <p:nvPr/>
        </p:nvSpPr>
        <p:spPr>
          <a:xfrm>
            <a:off x="1515122" y="1740535"/>
            <a:ext cx="91617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新品创意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”解决方案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为烘焙行业提供“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Pinterest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”式灵感来源，为用户群体提供更综合更集中的发现平台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私人订制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”解决方案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打通客户与商家的沟通，提供更好的方式，使得定做糕点不再繁琐，而是像“调一杯奶茶”一样简单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8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跨界合作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”解决方案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烘焙食品场景化消费拓展到更多休闲领域，比如与“烘焙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饮品”的搭配模式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TBC……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1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20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233" y="2248367"/>
            <a:ext cx="5172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深入了解行业的现状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从业者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的角度，了解他们对于行业的理解、认识、体验情况以及需求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的角度，了解他们对于烘焙服务等方面的认识、需求以及消费过程的体验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能够发现一些行业共性问题以及部分门店的特性问题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调研目的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904C5-8CE4-4466-95B8-7B938C61B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06" y="2441360"/>
            <a:ext cx="4320000" cy="287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2233" y="2248367"/>
            <a:ext cx="5172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深入了解行业的现状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从业者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的角度，了解他们对于行业的理解、认识、体验情况以及需求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的角度，了解他们对于烘焙服务等方面的认识、需求以及消费过程的体验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能够发现一些行业共性问题以及部分门店的特性问题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调研目的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3904C5-8CE4-4466-95B8-7B938C61B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06" y="2441360"/>
            <a:ext cx="4320000" cy="2875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E996F0-1567-464A-8B25-1F3FDA4C0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3D4009-7749-4A52-8F04-149017C855B2}"/>
              </a:ext>
            </a:extLst>
          </p:cNvPr>
          <p:cNvSpPr txBox="1"/>
          <p:nvPr/>
        </p:nvSpPr>
        <p:spPr>
          <a:xfrm>
            <a:off x="3019887" y="2125251"/>
            <a:ext cx="615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核心目的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」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3C1504-EDC7-4E2E-AC78-597500A373A6}"/>
              </a:ext>
            </a:extLst>
          </p:cNvPr>
          <p:cNvSpPr txBox="1"/>
          <p:nvPr/>
        </p:nvSpPr>
        <p:spPr>
          <a:xfrm>
            <a:off x="2726924" y="3429000"/>
            <a:ext cx="67381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寻找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端和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端的</a:t>
            </a:r>
            <a:r>
              <a:rPr lang="zh-CN" altLang="en-US" sz="4000" b="1" u="sng" dirty="0">
                <a:latin typeface="华文楷体" panose="02010600040101010101" pitchFamily="2" charset="-122"/>
                <a:ea typeface="华文楷体" panose="02010600040101010101" pitchFamily="2" charset="-122"/>
              </a:rPr>
              <a:t>共性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</a:p>
          <a:p>
            <a:pPr algn="ctr"/>
            <a:br>
              <a:rPr lang="zh-CN" altLang="en-US" sz="2400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18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58938" y="3409950"/>
            <a:ext cx="34587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线上询问与远程调研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BB9D8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“花颜谷味”蛋糕店</a:t>
            </a:r>
            <a:endParaRPr lang="en-US" altLang="zh-CN" sz="2000" dirty="0">
              <a:solidFill>
                <a:srgbClr val="BB9D8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只提供线上配送服务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无线下门店</a:t>
            </a:r>
          </a:p>
          <a:p>
            <a:pPr algn="ctr"/>
            <a:r>
              <a:rPr lang="zh-CN" altLang="en-US" sz="2000" dirty="0">
                <a:solidFill>
                  <a:srgbClr val="BB9D8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“全盛斋”点心店</a:t>
            </a:r>
            <a:endParaRPr lang="en-US" altLang="zh-CN" sz="2000" dirty="0">
              <a:solidFill>
                <a:srgbClr val="BB9D8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一家老字号点心店，销售方式还比较传统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8675" y="3419475"/>
            <a:ext cx="3162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代入式体验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对一些知名烘焙店进行线下踩点与体验，观察用户行为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2280" y="1000125"/>
            <a:ext cx="6374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针对商家的调研计划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90725" y="2238375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6000" b="1" i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1200" y="2238375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6000" b="1" i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0" y="2238375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6000" b="1" i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6300" y="3371850"/>
            <a:ext cx="33284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线下调研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BB9D8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青芝坞“五分甜”蛋糕店</a:t>
            </a:r>
            <a:endParaRPr lang="en-US" altLang="zh-CN" sz="2000" dirty="0">
              <a:solidFill>
                <a:srgbClr val="BB9D8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定位小众、以质量换口碑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BB9D8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玉泉“达克布蕾”面包店</a:t>
            </a:r>
            <a:endParaRPr lang="en-US" altLang="zh-CN" sz="2000" dirty="0">
              <a:solidFill>
                <a:srgbClr val="BB9D8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类似于便利店形式、面向群体固定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4276725" y="3352800"/>
            <a:ext cx="0" cy="26573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877175" y="3349625"/>
            <a:ext cx="0" cy="20097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223" y="2070811"/>
            <a:ext cx="51720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「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从业者</a:t>
            </a:r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线下店面的选择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是否选择线上服务（订做，配送等）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客流量的需求与平衡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产品的质量保证、新鲜度保证以及新品的上架情况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宣传方面与运维方面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1572" y="1000125"/>
            <a:ext cx="52544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调研框架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DEE928-0A46-4B26-A1B8-B6E6A34B832F}"/>
              </a:ext>
            </a:extLst>
          </p:cNvPr>
          <p:cNvSpPr txBox="1"/>
          <p:nvPr/>
        </p:nvSpPr>
        <p:spPr>
          <a:xfrm>
            <a:off x="6609293" y="3517875"/>
            <a:ext cx="517207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「</a:t>
            </a:r>
            <a:r>
              <a:rPr lang="zh-CN" altLang="en-US" sz="3200" b="1" dirty="0">
                <a:solidFill>
                  <a:srgbClr val="26262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消费者</a:t>
            </a:r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在线下选择心仪产品的时候的考虑点、挑选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流程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看重哪些点</a:t>
            </a:r>
          </a:p>
          <a:p>
            <a:pPr marL="342900" indent="-342900" algn="just">
              <a:buClr>
                <a:srgbClr val="BB9D83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在选择线上订购或者配送时遇到的问题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5588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82245" y="1550670"/>
            <a:ext cx="11712575" cy="5307330"/>
            <a:chOff x="-287" y="2442"/>
            <a:chExt cx="18445" cy="83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6" b="10086"/>
            <a:stretch/>
          </p:blipFill>
          <p:spPr>
            <a:xfrm>
              <a:off x="-287" y="4357"/>
              <a:ext cx="11975" cy="6443"/>
            </a:xfrm>
            <a:prstGeom prst="rtTriangle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2442"/>
              <a:ext cx="18158" cy="8358"/>
            </a:xfrm>
            <a:prstGeom prst="rect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1175" y="1714500"/>
            <a:ext cx="621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9600" b="1" i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1977" y="3429000"/>
            <a:ext cx="636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「调研过程 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调研结果」</a:t>
            </a:r>
          </a:p>
        </p:txBody>
      </p:sp>
    </p:spTree>
    <p:extLst>
      <p:ext uri="{BB962C8B-B14F-4D97-AF65-F5344CB8AC3E}">
        <p14:creationId xmlns:p14="http://schemas.microsoft.com/office/powerpoint/2010/main" val="285286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2500" y="371475"/>
            <a:ext cx="10382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「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调研过程</a:t>
            </a:r>
            <a:r>
              <a:rPr lang="zh-CN" altLang="en-US" sz="4800" b="1" dirty="0">
                <a:solidFill>
                  <a:srgbClr val="9E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」</a:t>
            </a:r>
            <a:endParaRPr lang="en-US" altLang="zh-CN" sz="3600" b="1" dirty="0">
              <a:solidFill>
                <a:srgbClr val="9E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3FF5A-6746-44A9-B04A-B4223F3E442B}"/>
              </a:ext>
            </a:extLst>
          </p:cNvPr>
          <p:cNvCxnSpPr>
            <a:cxnSpLocks/>
          </p:cNvCxnSpPr>
          <p:nvPr/>
        </p:nvCxnSpPr>
        <p:spPr>
          <a:xfrm>
            <a:off x="1455938" y="2306320"/>
            <a:ext cx="9245657" cy="0"/>
          </a:xfrm>
          <a:prstGeom prst="line">
            <a:avLst/>
          </a:prstGeom>
          <a:ln w="28575" cmpd="sng">
            <a:solidFill>
              <a:srgbClr val="B5A08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>
            <a:extLst>
              <a:ext uri="{FF2B5EF4-FFF2-40B4-BE49-F238E27FC236}">
                <a16:creationId xmlns:a16="http://schemas.microsoft.com/office/drawing/2014/main" id="{07156EFD-644D-49D6-BCFD-A170ED925FBD}"/>
              </a:ext>
            </a:extLst>
          </p:cNvPr>
          <p:cNvSpPr/>
          <p:nvPr/>
        </p:nvSpPr>
        <p:spPr>
          <a:xfrm>
            <a:off x="1480005" y="2139519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87363EB4-F962-43B6-AD36-B91A366756F1}"/>
              </a:ext>
            </a:extLst>
          </p:cNvPr>
          <p:cNvSpPr/>
          <p:nvPr/>
        </p:nvSpPr>
        <p:spPr>
          <a:xfrm>
            <a:off x="3743351" y="2139519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EFF8B9E5-08FB-407F-B5BD-3FBB0B60277C}"/>
              </a:ext>
            </a:extLst>
          </p:cNvPr>
          <p:cNvSpPr/>
          <p:nvPr/>
        </p:nvSpPr>
        <p:spPr>
          <a:xfrm>
            <a:off x="5929409" y="2139519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3956D75B-2BB1-4360-B9B1-347BCBBFC45E}"/>
              </a:ext>
            </a:extLst>
          </p:cNvPr>
          <p:cNvSpPr/>
          <p:nvPr/>
        </p:nvSpPr>
        <p:spPr>
          <a:xfrm>
            <a:off x="8109775" y="2133205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05ACE065-EB62-48F6-80AC-050BC6F40A08}"/>
              </a:ext>
            </a:extLst>
          </p:cNvPr>
          <p:cNvSpPr/>
          <p:nvPr/>
        </p:nvSpPr>
        <p:spPr>
          <a:xfrm>
            <a:off x="10373121" y="2133205"/>
            <a:ext cx="328474" cy="346229"/>
          </a:xfrm>
          <a:prstGeom prst="diamond">
            <a:avLst/>
          </a:prstGeom>
          <a:solidFill>
            <a:schemeClr val="bg1"/>
          </a:solidFill>
          <a:ln>
            <a:solidFill>
              <a:srgbClr val="BB9D83"/>
            </a:solidFill>
          </a:ln>
          <a:effectLst>
            <a:glow rad="101600">
              <a:srgbClr val="BB9D83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EB4ED-B914-4E4B-BB9B-4304329BE00C}"/>
              </a:ext>
            </a:extLst>
          </p:cNvPr>
          <p:cNvSpPr txBox="1"/>
          <p:nvPr/>
        </p:nvSpPr>
        <p:spPr>
          <a:xfrm>
            <a:off x="201621" y="3006020"/>
            <a:ext cx="2885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“五分甜”蛋糕店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日线下走访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E46C37-CEE1-4B22-8325-F7388EE8573A}"/>
              </a:ext>
            </a:extLst>
          </p:cNvPr>
          <p:cNvSpPr txBox="1"/>
          <p:nvPr/>
        </p:nvSpPr>
        <p:spPr>
          <a:xfrm>
            <a:off x="2464966" y="4241166"/>
            <a:ext cx="3136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“达克布蕾”面包店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/23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/24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/25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日连续踩点观察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7ACA9E-4515-4747-875C-8CE1ACFF10A7}"/>
              </a:ext>
            </a:extLst>
          </p:cNvPr>
          <p:cNvSpPr txBox="1"/>
          <p:nvPr/>
        </p:nvSpPr>
        <p:spPr>
          <a:xfrm>
            <a:off x="4510344" y="3017154"/>
            <a:ext cx="3136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“花颜谷味”蛋糕店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已经进行线上采访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BC9B51-E941-495F-8402-FFB0F84A19BC}"/>
              </a:ext>
            </a:extLst>
          </p:cNvPr>
          <p:cNvSpPr txBox="1"/>
          <p:nvPr/>
        </p:nvSpPr>
        <p:spPr>
          <a:xfrm>
            <a:off x="6705590" y="4241164"/>
            <a:ext cx="3136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“全盛斋”点心店</a:t>
            </a:r>
            <a:endParaRPr lang="en-US" altLang="zh-CN" sz="2400" dirty="0">
              <a:solidFill>
                <a:srgbClr val="94705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远程托人进行调查与情况了解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0D2FC6-AF9C-4172-9B2E-96A557444C43}"/>
              </a:ext>
            </a:extLst>
          </p:cNvPr>
          <p:cNvSpPr txBox="1"/>
          <p:nvPr/>
        </p:nvSpPr>
        <p:spPr>
          <a:xfrm>
            <a:off x="8673483" y="3044279"/>
            <a:ext cx="326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4705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用户消费习惯问卷调查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1|1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宽屏</PresentationFormat>
  <Paragraphs>333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汉仪雅酷黑简</vt:lpstr>
      <vt:lpstr>华文楷体</vt:lpstr>
      <vt:lpstr>飘逸体</vt:lpstr>
      <vt:lpstr>Microsoft YaHei</vt:lpstr>
      <vt:lpstr>Arial</vt:lpstr>
      <vt:lpstr>Stencil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10116.pptx</dc:title>
  <dc:subject>BOSSPPT 2017-2018</dc:subject>
  <dc:creator/>
  <dc:description>BOSSPPT致力于提供高质量，有品质的模板，拒绝垃圾模板！_x000d__x000d__x000d_
本模板由bossppt设计师制作或制作师二次制作整理，bossppt为此花费了大量心血。_x000d__x000d__x000d_
如果非本店购买，请直接向倒卖的店进行索赔。_x000d__x000d__x000d_
本店淘宝唯一购买网址：https://chinappt.taobao.com</dc:description>
  <cp:lastModifiedBy/>
  <cp:revision>12</cp:revision>
  <dcterms:created xsi:type="dcterms:W3CDTF">2017-02-24T08:35:00Z</dcterms:created>
  <dcterms:modified xsi:type="dcterms:W3CDTF">2021-04-16T03:26:09Z</dcterms:modified>
  <cp:category>https://chinappt.taobao.com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411638053_btnclosed</vt:lpwstr>
  </property>
</Properties>
</file>