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  <p:sldMasterId id="2147483743" r:id="rId2"/>
  </p:sldMasterIdLst>
  <p:sldIdLst>
    <p:sldId id="256" r:id="rId3"/>
    <p:sldId id="257" r:id="rId4"/>
    <p:sldId id="258" r:id="rId5"/>
    <p:sldId id="259" r:id="rId6"/>
    <p:sldId id="260" r:id="rId7"/>
    <p:sldId id="265" r:id="rId8"/>
    <p:sldId id="264" r:id="rId9"/>
    <p:sldId id="262" r:id="rId10"/>
    <p:sldId id="267" r:id="rId11"/>
    <p:sldId id="261" r:id="rId12"/>
    <p:sldId id="266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8AB3-CFE6-4E79-A898-E4A053314559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9384-96D9-45DD-B7FA-9C3002EFE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40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8AB3-CFE6-4E79-A898-E4A053314559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9384-96D9-45DD-B7FA-9C3002EFE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62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8AB3-CFE6-4E79-A898-E4A053314559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9384-96D9-45DD-B7FA-9C3002EFE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82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BDA8AB3-CFE6-4E79-A898-E4A053314559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46E9384-96D9-45DD-B7FA-9C3002EFE0C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80555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8AB3-CFE6-4E79-A898-E4A053314559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9384-96D9-45DD-B7FA-9C3002EFE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409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DA8AB3-CFE6-4E79-A898-E4A053314559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6E9384-96D9-45DD-B7FA-9C3002EFE0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5816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8AB3-CFE6-4E79-A898-E4A053314559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9384-96D9-45DD-B7FA-9C3002EFE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781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8AB3-CFE6-4E79-A898-E4A053314559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9384-96D9-45DD-B7FA-9C3002EFE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214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8AB3-CFE6-4E79-A898-E4A053314559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9384-96D9-45DD-B7FA-9C3002EFE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9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8AB3-CFE6-4E79-A898-E4A053314559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9384-96D9-45DD-B7FA-9C3002EFE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729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DA8AB3-CFE6-4E79-A898-E4A053314559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6E9384-96D9-45DD-B7FA-9C3002EFE0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145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8AB3-CFE6-4E79-A898-E4A053314559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9384-96D9-45DD-B7FA-9C3002EFE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3994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DA8AB3-CFE6-4E79-A898-E4A053314559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6E9384-96D9-45DD-B7FA-9C3002EFE0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95515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8AB3-CFE6-4E79-A898-E4A053314559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9384-96D9-45DD-B7FA-9C3002EFE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5568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8AB3-CFE6-4E79-A898-E4A053314559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9384-96D9-45DD-B7FA-9C3002EFE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63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8AB3-CFE6-4E79-A898-E4A053314559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9384-96D9-45DD-B7FA-9C3002EFE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51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8AB3-CFE6-4E79-A898-E4A053314559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9384-96D9-45DD-B7FA-9C3002EFE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60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8AB3-CFE6-4E79-A898-E4A053314559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9384-96D9-45DD-B7FA-9C3002EFE0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80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8AB3-CFE6-4E79-A898-E4A053314559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9384-96D9-45DD-B7FA-9C3002EFE0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3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8AB3-CFE6-4E79-A898-E4A053314559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9384-96D9-45DD-B7FA-9C3002EFE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31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8AB3-CFE6-4E79-A898-E4A053314559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9384-96D9-45DD-B7FA-9C3002EFE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59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8AB3-CFE6-4E79-A898-E4A053314559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9384-96D9-45DD-B7FA-9C3002EFE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7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BDA8AB3-CFE6-4E79-A898-E4A053314559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E9384-96D9-45DD-B7FA-9C3002EFE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60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BDA8AB3-CFE6-4E79-A898-E4A053314559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46E9384-96D9-45DD-B7FA-9C3002EFE0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061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BFDB7-EF81-48A5-A35A-1C949827D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433347"/>
            <a:ext cx="8361229" cy="2098226"/>
          </a:xfrm>
        </p:spPr>
        <p:txBody>
          <a:bodyPr/>
          <a:lstStyle/>
          <a:p>
            <a:r>
              <a:rPr lang="en-US" altLang="zh-CN" sz="6600" dirty="0"/>
              <a:t>IR</a:t>
            </a:r>
            <a:r>
              <a:rPr lang="zh-CN" altLang="en-US" sz="6600" dirty="0"/>
              <a:t>项目展示与分享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25BC36-2BFE-41F5-A460-F5E2FF22B0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刘佳润 陈诚</a:t>
            </a:r>
            <a:endParaRPr lang="en-US" altLang="zh-CN" dirty="0"/>
          </a:p>
          <a:p>
            <a:r>
              <a:rPr lang="zh-CN" altLang="en-US" dirty="0"/>
              <a:t>数字媒体技术</a:t>
            </a:r>
            <a:r>
              <a:rPr lang="en-US" altLang="zh-CN" dirty="0"/>
              <a:t>1801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940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D4C2B-2055-481B-8C0E-C63A7FB0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精确快速</a:t>
            </a:r>
            <a:r>
              <a:rPr lang="en-US" altLang="zh-CN" dirty="0"/>
              <a:t>Top-K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8FBFF-BBC6-4693-9ADB-905028090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2268"/>
            <a:ext cx="9601200" cy="414513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使用余弦相似度快速计算排序（并没有实际计算余弦值）</a:t>
            </a:r>
            <a:endParaRPr lang="en-US" altLang="zh-CN" sz="2800" dirty="0"/>
          </a:p>
          <a:p>
            <a:r>
              <a:rPr lang="zh-CN" altLang="en-US" sz="2800" dirty="0"/>
              <a:t>排序使用最小堆排序</a:t>
            </a:r>
            <a:endParaRPr lang="en-US" altLang="zh-CN" sz="2800" dirty="0"/>
          </a:p>
          <a:p>
            <a:r>
              <a:rPr lang="zh-CN" altLang="en-US" sz="2800" i="0" dirty="0"/>
              <a:t>排序效果比较理想</a:t>
            </a:r>
            <a:endParaRPr lang="en-US" altLang="zh-CN" sz="2800" dirty="0"/>
          </a:p>
          <a:p>
            <a:r>
              <a:rPr lang="zh-CN" altLang="en-US" sz="2800" dirty="0"/>
              <a:t>经过优化后</a:t>
            </a:r>
            <a:r>
              <a:rPr lang="zh-CN" altLang="en-US" sz="2800" i="0" dirty="0"/>
              <a:t>效率较高，进行超过</a:t>
            </a:r>
            <a:r>
              <a:rPr lang="en-US" altLang="zh-CN" sz="2800" i="0" dirty="0"/>
              <a:t>1000</a:t>
            </a:r>
            <a:r>
              <a:rPr lang="zh-CN" altLang="en-US" sz="2800" i="0" dirty="0"/>
              <a:t>篇结果的计算只需要</a:t>
            </a:r>
            <a:r>
              <a:rPr lang="en-US" altLang="zh-CN" sz="2800" i="0" dirty="0"/>
              <a:t>1</a:t>
            </a:r>
            <a:r>
              <a:rPr lang="zh-CN" altLang="en-US" sz="2800" i="0" dirty="0"/>
              <a:t>秒左右</a:t>
            </a:r>
            <a:endParaRPr lang="en-US" altLang="zh-CN" sz="2800" i="0" dirty="0"/>
          </a:p>
        </p:txBody>
      </p:sp>
    </p:spTree>
    <p:extLst>
      <p:ext uri="{BB962C8B-B14F-4D97-AF65-F5344CB8AC3E}">
        <p14:creationId xmlns:p14="http://schemas.microsoft.com/office/powerpoint/2010/main" val="756112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24EBBDA-DFF0-4330-BCF5-043A244D8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08" y="2033259"/>
            <a:ext cx="5900334" cy="344812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F1A2D27-1CD3-4F8D-BAE4-29EA2045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排序结果展示与问题分析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8F870B-9748-47DB-AECF-11793FCDF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24" y="2224242"/>
            <a:ext cx="3838597" cy="304229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3F37BCD-9227-46CE-A396-E745A8DBF999}"/>
              </a:ext>
            </a:extLst>
          </p:cNvPr>
          <p:cNvSpPr txBox="1"/>
          <p:nvPr/>
        </p:nvSpPr>
        <p:spPr>
          <a:xfrm>
            <a:off x="10684925" y="1867951"/>
            <a:ext cx="119848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1217</a:t>
            </a:r>
          </a:p>
          <a:p>
            <a:r>
              <a:rPr lang="en-US" altLang="zh-CN" sz="1400" dirty="0">
                <a:solidFill>
                  <a:srgbClr val="FF0000"/>
                </a:solidFill>
              </a:rPr>
              <a:t>4592</a:t>
            </a:r>
          </a:p>
          <a:p>
            <a:r>
              <a:rPr lang="en-US" altLang="zh-CN" sz="1400" dirty="0">
                <a:solidFill>
                  <a:srgbClr val="0070C0"/>
                </a:solidFill>
              </a:rPr>
              <a:t>7337</a:t>
            </a:r>
          </a:p>
          <a:p>
            <a:r>
              <a:rPr lang="en-US" altLang="zh-CN" sz="1400" dirty="0"/>
              <a:t>9443</a:t>
            </a:r>
          </a:p>
          <a:p>
            <a:r>
              <a:rPr lang="en-US" altLang="zh-CN" sz="1400" dirty="0"/>
              <a:t>3747</a:t>
            </a:r>
          </a:p>
          <a:p>
            <a:r>
              <a:rPr lang="en-US" altLang="zh-CN" sz="1400" dirty="0">
                <a:solidFill>
                  <a:srgbClr val="0070C0"/>
                </a:solidFill>
              </a:rPr>
              <a:t>8748</a:t>
            </a:r>
          </a:p>
          <a:p>
            <a:r>
              <a:rPr lang="en-US" altLang="zh-CN" sz="1400" dirty="0">
                <a:solidFill>
                  <a:srgbClr val="0070C0"/>
                </a:solidFill>
              </a:rPr>
              <a:t>8039</a:t>
            </a:r>
          </a:p>
          <a:p>
            <a:r>
              <a:rPr lang="en-US" altLang="zh-CN" sz="1400" dirty="0">
                <a:solidFill>
                  <a:srgbClr val="0070C0"/>
                </a:solidFill>
              </a:rPr>
              <a:t>304</a:t>
            </a:r>
          </a:p>
          <a:p>
            <a:r>
              <a:rPr lang="en-US" altLang="zh-CN" sz="1400" dirty="0">
                <a:solidFill>
                  <a:srgbClr val="0070C0"/>
                </a:solidFill>
              </a:rPr>
              <a:t>15238</a:t>
            </a:r>
          </a:p>
          <a:p>
            <a:r>
              <a:rPr lang="en-US" altLang="zh-CN" sz="1400" dirty="0">
                <a:solidFill>
                  <a:srgbClr val="00B050"/>
                </a:solidFill>
              </a:rPr>
              <a:t>4067</a:t>
            </a:r>
          </a:p>
          <a:p>
            <a:r>
              <a:rPr lang="en-US" altLang="zh-CN" sz="1400" dirty="0"/>
              <a:t>18</a:t>
            </a:r>
          </a:p>
          <a:p>
            <a:r>
              <a:rPr lang="en-US" altLang="zh-CN" sz="1400" dirty="0">
                <a:solidFill>
                  <a:srgbClr val="0070C0"/>
                </a:solidFill>
              </a:rPr>
              <a:t>3589</a:t>
            </a:r>
          </a:p>
          <a:p>
            <a:r>
              <a:rPr lang="en-US" altLang="zh-CN" sz="1400" dirty="0"/>
              <a:t>6215</a:t>
            </a:r>
          </a:p>
          <a:p>
            <a:r>
              <a:rPr lang="en-US" altLang="zh-CN" sz="1400" dirty="0">
                <a:solidFill>
                  <a:srgbClr val="FF0000"/>
                </a:solidFill>
              </a:rPr>
              <a:t>19262</a:t>
            </a:r>
          </a:p>
          <a:p>
            <a:r>
              <a:rPr lang="en-US" altLang="zh-CN" sz="1400" dirty="0">
                <a:solidFill>
                  <a:srgbClr val="00B050"/>
                </a:solidFill>
              </a:rPr>
              <a:t>248</a:t>
            </a:r>
          </a:p>
          <a:p>
            <a:r>
              <a:rPr lang="en-US" altLang="zh-CN" sz="1400" dirty="0">
                <a:solidFill>
                  <a:srgbClr val="FF0000"/>
                </a:solidFill>
              </a:rPr>
              <a:t>730</a:t>
            </a:r>
            <a:endParaRPr lang="zh-CN" altLang="en-US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9170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42541BD-B2A4-43E4-B9FE-01CF44111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690" y="2192799"/>
            <a:ext cx="6086272" cy="435004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AFF1710-3281-47FA-A569-61EC68B70007}"/>
              </a:ext>
            </a:extLst>
          </p:cNvPr>
          <p:cNvSpPr/>
          <p:nvPr/>
        </p:nvSpPr>
        <p:spPr>
          <a:xfrm>
            <a:off x="798990" y="2885243"/>
            <a:ext cx="572610" cy="17755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71DBB9-460E-4837-80B1-068B7F232332}"/>
              </a:ext>
            </a:extLst>
          </p:cNvPr>
          <p:cNvSpPr/>
          <p:nvPr/>
        </p:nvSpPr>
        <p:spPr>
          <a:xfrm>
            <a:off x="6172200" y="4697767"/>
            <a:ext cx="450542" cy="22934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28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BFDB7-EF81-48A5-A35A-1C949827D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600" dirty="0"/>
              <a:t>谢谢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25BC36-2BFE-41F5-A460-F5E2FF22B0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刘佳润 陈诚</a:t>
            </a:r>
            <a:endParaRPr lang="en-US" altLang="zh-CN" dirty="0"/>
          </a:p>
          <a:p>
            <a:r>
              <a:rPr lang="zh-CN" altLang="en-US" dirty="0"/>
              <a:t>数字媒体技术</a:t>
            </a:r>
            <a:r>
              <a:rPr lang="en-US" altLang="zh-CN" dirty="0"/>
              <a:t>1801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086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1AA5B-87D6-4DF1-B97A-08889EE4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46103"/>
            <a:ext cx="9601200" cy="752383"/>
          </a:xfrm>
        </p:spPr>
        <p:txBody>
          <a:bodyPr/>
          <a:lstStyle/>
          <a:p>
            <a:r>
              <a:rPr lang="zh-CN" altLang="en-US" dirty="0"/>
              <a:t>项目概况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638FDF-81B3-449B-BEC9-ECC1A7793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8868"/>
            <a:ext cx="9601200" cy="4883029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语言与操作系统：</a:t>
            </a:r>
            <a:r>
              <a:rPr lang="en-US" altLang="zh-CN" dirty="0"/>
              <a:t>Python3.7  Windows &amp; Linux</a:t>
            </a:r>
            <a:r>
              <a:rPr lang="zh-CN" altLang="en-US" dirty="0"/>
              <a:t>系统均可使用</a:t>
            </a:r>
            <a:endParaRPr lang="en-US" altLang="zh-CN" dirty="0"/>
          </a:p>
          <a:p>
            <a:r>
              <a:rPr lang="zh-CN" altLang="en-US" dirty="0"/>
              <a:t>主要辅助库：</a:t>
            </a:r>
            <a:r>
              <a:rPr lang="en-US" altLang="zh-CN" dirty="0" err="1"/>
              <a:t>nltk</a:t>
            </a:r>
            <a:r>
              <a:rPr lang="en-US" altLang="zh-CN" dirty="0"/>
              <a:t> (Natural Language Toolkit)</a:t>
            </a:r>
            <a:r>
              <a:rPr lang="zh-CN" altLang="en-US" dirty="0"/>
              <a:t>，主要使用了其中的分词功能</a:t>
            </a:r>
            <a:endParaRPr lang="en-US" altLang="zh-CN" dirty="0"/>
          </a:p>
          <a:p>
            <a:r>
              <a:rPr lang="zh-CN" altLang="en-US" dirty="0"/>
              <a:t>目前实现的功能</a:t>
            </a:r>
            <a:endParaRPr lang="en-US" altLang="zh-CN" dirty="0"/>
          </a:p>
          <a:p>
            <a:pPr lvl="1"/>
            <a:r>
              <a:rPr lang="zh-CN" altLang="en-US" i="0" dirty="0"/>
              <a:t>建立倒排索引</a:t>
            </a:r>
            <a:endParaRPr lang="en-US" altLang="zh-CN" i="0" dirty="0"/>
          </a:p>
          <a:p>
            <a:pPr lvl="1"/>
            <a:r>
              <a:rPr lang="zh-CN" altLang="en-US" i="0" dirty="0"/>
              <a:t>建立向量空间模型</a:t>
            </a:r>
            <a:endParaRPr lang="en-US" altLang="zh-CN" i="0" dirty="0"/>
          </a:p>
          <a:p>
            <a:pPr lvl="1"/>
            <a:r>
              <a:rPr lang="zh-CN" altLang="en-US" i="0" dirty="0"/>
              <a:t>布尔查询</a:t>
            </a:r>
            <a:endParaRPr lang="en-US" altLang="zh-CN" i="0" dirty="0"/>
          </a:p>
          <a:p>
            <a:pPr lvl="1"/>
            <a:r>
              <a:rPr lang="zh-CN" altLang="en-US" i="0" dirty="0"/>
              <a:t>通配符查询</a:t>
            </a:r>
            <a:endParaRPr lang="en-US" altLang="zh-CN" i="0" dirty="0"/>
          </a:p>
          <a:p>
            <a:pPr lvl="1"/>
            <a:r>
              <a:rPr lang="zh-CN" altLang="en-US" i="0" dirty="0"/>
              <a:t>双词短语查询</a:t>
            </a:r>
            <a:endParaRPr lang="en-US" altLang="zh-CN" i="0" dirty="0"/>
          </a:p>
          <a:p>
            <a:pPr lvl="1"/>
            <a:r>
              <a:rPr lang="zh-CN" altLang="en-US" i="0" dirty="0"/>
              <a:t>自动检查拼写</a:t>
            </a:r>
            <a:endParaRPr lang="en-US" altLang="zh-CN" i="0" dirty="0"/>
          </a:p>
          <a:p>
            <a:pPr lvl="1"/>
            <a:r>
              <a:rPr lang="en-US" altLang="zh-CN" i="0" dirty="0"/>
              <a:t>Top-K</a:t>
            </a:r>
            <a:r>
              <a:rPr lang="zh-CN" altLang="en-US" i="0" dirty="0"/>
              <a:t>查询结果显示</a:t>
            </a:r>
            <a:endParaRPr lang="en-US" altLang="zh-CN" i="0" dirty="0"/>
          </a:p>
          <a:p>
            <a:pPr lvl="1"/>
            <a:r>
              <a:rPr lang="zh-CN" altLang="en-US" i="0" dirty="0"/>
              <a:t>同义词查询</a:t>
            </a:r>
            <a:endParaRPr lang="en-US" altLang="zh-CN" i="0" dirty="0"/>
          </a:p>
          <a:p>
            <a:pPr lvl="1"/>
            <a:r>
              <a:rPr lang="en-US" altLang="zh-CN" i="0" dirty="0"/>
              <a:t>VSM</a:t>
            </a:r>
            <a:r>
              <a:rPr lang="zh-CN" altLang="en-US" i="0" dirty="0"/>
              <a:t>结构压缩编码</a:t>
            </a:r>
            <a:endParaRPr lang="en-US" altLang="zh-CN" i="0" dirty="0"/>
          </a:p>
          <a:p>
            <a:pPr lvl="1"/>
            <a:r>
              <a:rPr lang="zh-CN" altLang="en-US" i="0" dirty="0"/>
              <a:t>词典构建与基于词典的检查</a:t>
            </a:r>
          </a:p>
        </p:txBody>
      </p:sp>
    </p:spTree>
    <p:extLst>
      <p:ext uri="{BB962C8B-B14F-4D97-AF65-F5344CB8AC3E}">
        <p14:creationId xmlns:p14="http://schemas.microsoft.com/office/powerpoint/2010/main" val="228909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8C0C5-7D41-4C4F-A2B5-B258724C5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02344"/>
            <a:ext cx="9601200" cy="838200"/>
          </a:xfrm>
        </p:spPr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3EB06B-0E29-4877-B8C6-0D3D525F8D95}"/>
              </a:ext>
            </a:extLst>
          </p:cNvPr>
          <p:cNvSpPr txBox="1"/>
          <p:nvPr/>
        </p:nvSpPr>
        <p:spPr>
          <a:xfrm>
            <a:off x="1371599" y="1532877"/>
            <a:ext cx="1491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倒排索引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0F36D4-D790-4634-8646-245740A9FA67}"/>
              </a:ext>
            </a:extLst>
          </p:cNvPr>
          <p:cNvSpPr txBox="1"/>
          <p:nvPr/>
        </p:nvSpPr>
        <p:spPr>
          <a:xfrm>
            <a:off x="1371599" y="2131783"/>
            <a:ext cx="1018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{word1: {docID1: [pos1, pos2, …, </a:t>
            </a:r>
            <a:r>
              <a:rPr lang="en-US" altLang="zh-CN" dirty="0" err="1"/>
              <a:t>posn</a:t>
            </a:r>
            <a:r>
              <a:rPr lang="en-US" altLang="zh-CN" dirty="0"/>
              <a:t>], docID2 : [pos1, pos2, …, </a:t>
            </a:r>
            <a:r>
              <a:rPr lang="en-US" altLang="zh-CN" dirty="0" err="1"/>
              <a:t>posn</a:t>
            </a:r>
            <a:r>
              <a:rPr lang="en-US" altLang="zh-CN" dirty="0"/>
              <a:t>], …}, word2:…}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60B02D5-2498-442B-9342-4A2322360542}"/>
              </a:ext>
            </a:extLst>
          </p:cNvPr>
          <p:cNvSpPr/>
          <p:nvPr/>
        </p:nvSpPr>
        <p:spPr>
          <a:xfrm>
            <a:off x="2567866" y="3429000"/>
            <a:ext cx="11851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“</a:t>
            </a:r>
            <a:r>
              <a:rPr lang="en-US" altLang="zh-CN" dirty="0" err="1"/>
              <a:t>bahia</a:t>
            </a:r>
            <a:r>
              <a:rPr lang="en-US" altLang="zh-CN" dirty="0"/>
              <a:t>”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CE3470E-6E13-4C49-ADA5-D99451A2F98E}"/>
              </a:ext>
            </a:extLst>
          </p:cNvPr>
          <p:cNvSpPr/>
          <p:nvPr/>
        </p:nvSpPr>
        <p:spPr>
          <a:xfrm>
            <a:off x="4392228" y="3429000"/>
            <a:ext cx="118517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1.html</a:t>
            </a:r>
            <a:endParaRPr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03C9B6-E7B7-4338-A071-5F75C8972594}"/>
              </a:ext>
            </a:extLst>
          </p:cNvPr>
          <p:cNvSpPr/>
          <p:nvPr/>
        </p:nvSpPr>
        <p:spPr>
          <a:xfrm>
            <a:off x="6249881" y="3429000"/>
            <a:ext cx="52822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57A2906-515A-44A9-A047-8D345723EC38}"/>
              </a:ext>
            </a:extLst>
          </p:cNvPr>
          <p:cNvSpPr/>
          <p:nvPr/>
        </p:nvSpPr>
        <p:spPr>
          <a:xfrm>
            <a:off x="6775883" y="3429000"/>
            <a:ext cx="52822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10</a:t>
            </a:r>
            <a:endParaRPr lang="zh-CN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57ECFB4-928B-48E5-A2C0-6798E3ABDC14}"/>
              </a:ext>
            </a:extLst>
          </p:cNvPr>
          <p:cNvSpPr/>
          <p:nvPr/>
        </p:nvSpPr>
        <p:spPr>
          <a:xfrm>
            <a:off x="7301885" y="3429000"/>
            <a:ext cx="52822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121</a:t>
            </a:r>
            <a:endParaRPr lang="zh-CN" altLang="en-US" sz="1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030FA2-D8B9-4369-AC32-1CD9D27BFF0D}"/>
              </a:ext>
            </a:extLst>
          </p:cNvPr>
          <p:cNvSpPr/>
          <p:nvPr/>
        </p:nvSpPr>
        <p:spPr>
          <a:xfrm>
            <a:off x="4392228" y="4244059"/>
            <a:ext cx="118517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11459.html</a:t>
            </a:r>
            <a:endParaRPr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21CBCD4-4ABE-40AA-BD63-D528D86FEC80}"/>
              </a:ext>
            </a:extLst>
          </p:cNvPr>
          <p:cNvSpPr/>
          <p:nvPr/>
        </p:nvSpPr>
        <p:spPr>
          <a:xfrm>
            <a:off x="7825668" y="3429000"/>
            <a:ext cx="52822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173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27D9495-B1BB-4B5F-9C1E-40260C3DEAF2}"/>
              </a:ext>
            </a:extLst>
          </p:cNvPr>
          <p:cNvSpPr/>
          <p:nvPr/>
        </p:nvSpPr>
        <p:spPr>
          <a:xfrm>
            <a:off x="8351670" y="3429000"/>
            <a:ext cx="52822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411</a:t>
            </a:r>
            <a:endParaRPr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AF2C630-58AB-49BB-BCF2-A456DC237CCB}"/>
              </a:ext>
            </a:extLst>
          </p:cNvPr>
          <p:cNvSpPr/>
          <p:nvPr/>
        </p:nvSpPr>
        <p:spPr>
          <a:xfrm>
            <a:off x="6249881" y="4244059"/>
            <a:ext cx="52822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11</a:t>
            </a:r>
            <a:endParaRPr lang="zh-CN" altLang="en-US" sz="1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F885818-ACB2-476B-B5D1-989907B51D6D}"/>
              </a:ext>
            </a:extLst>
          </p:cNvPr>
          <p:cNvSpPr/>
          <p:nvPr/>
        </p:nvSpPr>
        <p:spPr>
          <a:xfrm>
            <a:off x="6773664" y="4240426"/>
            <a:ext cx="52822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47</a:t>
            </a:r>
            <a:endParaRPr lang="zh-CN" altLang="en-US" sz="1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34721E5-F1A7-475F-BBAF-DE0D3EFE00BF}"/>
              </a:ext>
            </a:extLst>
          </p:cNvPr>
          <p:cNvSpPr/>
          <p:nvPr/>
        </p:nvSpPr>
        <p:spPr>
          <a:xfrm>
            <a:off x="7297447" y="4240426"/>
            <a:ext cx="52822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74</a:t>
            </a:r>
            <a:endParaRPr lang="zh-CN" altLang="en-US" sz="14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C892374-2260-4784-AD38-AF9C81876A23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3753036" y="3613666"/>
            <a:ext cx="6391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B3AE0EB-43FB-49EE-97BF-2F13931581E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577399" y="3613666"/>
            <a:ext cx="6724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F6FC6FF-0538-4FAB-B0EF-C0E3F824D9C7}"/>
              </a:ext>
            </a:extLst>
          </p:cNvPr>
          <p:cNvCxnSpPr>
            <a:cxnSpLocks/>
          </p:cNvCxnSpPr>
          <p:nvPr/>
        </p:nvCxnSpPr>
        <p:spPr>
          <a:xfrm flipH="1">
            <a:off x="5577399" y="4425092"/>
            <a:ext cx="6724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284628BC-04D0-40BD-AAAB-F7FB0E5C3D4F}"/>
              </a:ext>
            </a:extLst>
          </p:cNvPr>
          <p:cNvCxnSpPr>
            <a:stCxn id="12" idx="1"/>
            <a:endCxn id="14" idx="3"/>
          </p:cNvCxnSpPr>
          <p:nvPr/>
        </p:nvCxnSpPr>
        <p:spPr>
          <a:xfrm rot="10800000" flipH="1">
            <a:off x="4392227" y="3613667"/>
            <a:ext cx="4487663" cy="815059"/>
          </a:xfrm>
          <a:prstGeom prst="bentConnector5">
            <a:avLst>
              <a:gd name="adj1" fmla="val -5094"/>
              <a:gd name="adj2" fmla="val 50000"/>
              <a:gd name="adj3" fmla="val 10509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5307845-9352-4ADE-9164-EB309150E6E0}"/>
              </a:ext>
            </a:extLst>
          </p:cNvPr>
          <p:cNvCxnSpPr>
            <a:endCxn id="17" idx="3"/>
          </p:cNvCxnSpPr>
          <p:nvPr/>
        </p:nvCxnSpPr>
        <p:spPr>
          <a:xfrm flipH="1">
            <a:off x="7825668" y="4425092"/>
            <a:ext cx="6968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0293F2D4-1FD4-4660-867F-05F3FF3A1CDD}"/>
              </a:ext>
            </a:extLst>
          </p:cNvPr>
          <p:cNvSpPr txBox="1"/>
          <p:nvPr/>
        </p:nvSpPr>
        <p:spPr>
          <a:xfrm>
            <a:off x="8685692" y="4183941"/>
            <a:ext cx="94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84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8C0C5-7D41-4C4F-A2B5-B258724C5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02344"/>
            <a:ext cx="9601200" cy="838200"/>
          </a:xfrm>
        </p:spPr>
        <p:txBody>
          <a:bodyPr/>
          <a:lstStyle/>
          <a:p>
            <a:r>
              <a:rPr lang="zh-CN" altLang="en-US" dirty="0"/>
              <a:t>数据结构（续）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3EB06B-0E29-4877-B8C6-0D3D525F8D95}"/>
              </a:ext>
            </a:extLst>
          </p:cNvPr>
          <p:cNvSpPr txBox="1"/>
          <p:nvPr/>
        </p:nvSpPr>
        <p:spPr>
          <a:xfrm>
            <a:off x="1371598" y="1532877"/>
            <a:ext cx="2996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向量空间（</a:t>
            </a:r>
            <a:r>
              <a:rPr lang="en-US" altLang="zh-CN" sz="2400" dirty="0"/>
              <a:t>VSM</a:t>
            </a:r>
            <a:r>
              <a:rPr lang="zh-CN" altLang="en-US" sz="2400" dirty="0"/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0F36D4-D790-4634-8646-245740A9FA67}"/>
              </a:ext>
            </a:extLst>
          </p:cNvPr>
          <p:cNvSpPr txBox="1"/>
          <p:nvPr/>
        </p:nvSpPr>
        <p:spPr>
          <a:xfrm>
            <a:off x="1371599" y="2131783"/>
            <a:ext cx="1018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{docID1: [tfidf1, tfidf2, …, </a:t>
            </a:r>
            <a:r>
              <a:rPr lang="en-US" altLang="zh-CN" dirty="0" err="1"/>
              <a:t>tfidfn</a:t>
            </a:r>
            <a:r>
              <a:rPr lang="en-US" altLang="zh-CN" dirty="0"/>
              <a:t>], docID2 : [tfidf1, tfidf2, …, </a:t>
            </a:r>
            <a:r>
              <a:rPr lang="en-US" altLang="zh-CN" dirty="0" err="1"/>
              <a:t>tfidfn</a:t>
            </a:r>
            <a:r>
              <a:rPr lang="en-US" altLang="zh-CN" dirty="0"/>
              <a:t>], …}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BE1E5F-BAC8-46F3-B9DC-D4779F729E16}"/>
              </a:ext>
            </a:extLst>
          </p:cNvPr>
          <p:cNvSpPr txBox="1"/>
          <p:nvPr/>
        </p:nvSpPr>
        <p:spPr>
          <a:xfrm>
            <a:off x="1371599" y="2894951"/>
            <a:ext cx="1571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词典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D32F886-6A42-45E6-B769-7A46FAD4E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04" y="3542789"/>
            <a:ext cx="10492722" cy="150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16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045D7-3CE9-4ACB-8F71-3DA21BCD3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60655"/>
            <a:ext cx="9601200" cy="734627"/>
          </a:xfrm>
        </p:spPr>
        <p:txBody>
          <a:bodyPr/>
          <a:lstStyle/>
          <a:p>
            <a:r>
              <a:rPr lang="en-US" altLang="zh-CN" dirty="0"/>
              <a:t>VSM</a:t>
            </a:r>
            <a:r>
              <a:rPr lang="zh-CN" altLang="en-US" dirty="0"/>
              <a:t>压缩存储算法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717BA14-9243-48E1-B5BC-929435B2B4AE}"/>
              </a:ext>
            </a:extLst>
          </p:cNvPr>
          <p:cNvSpPr/>
          <p:nvPr/>
        </p:nvSpPr>
        <p:spPr>
          <a:xfrm>
            <a:off x="1438183" y="2315961"/>
            <a:ext cx="585927" cy="49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CBF39B-D05C-43DC-AC4E-6B6F39695EA3}"/>
              </a:ext>
            </a:extLst>
          </p:cNvPr>
          <p:cNvSpPr/>
          <p:nvPr/>
        </p:nvSpPr>
        <p:spPr>
          <a:xfrm>
            <a:off x="1438182" y="2777600"/>
            <a:ext cx="585927" cy="49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5986F9-E5E8-4B64-AC86-1E18EAE56AB3}"/>
              </a:ext>
            </a:extLst>
          </p:cNvPr>
          <p:cNvSpPr/>
          <p:nvPr/>
        </p:nvSpPr>
        <p:spPr>
          <a:xfrm>
            <a:off x="1438181" y="3239239"/>
            <a:ext cx="585927" cy="49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1E8675-D0D7-442D-97AD-721A3F8E8AC1}"/>
              </a:ext>
            </a:extLst>
          </p:cNvPr>
          <p:cNvSpPr/>
          <p:nvPr/>
        </p:nvSpPr>
        <p:spPr>
          <a:xfrm>
            <a:off x="1438182" y="3700878"/>
            <a:ext cx="585927" cy="49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B9BAD4-11FC-4B2E-ADDF-E6ACD26FDD89}"/>
              </a:ext>
            </a:extLst>
          </p:cNvPr>
          <p:cNvSpPr/>
          <p:nvPr/>
        </p:nvSpPr>
        <p:spPr>
          <a:xfrm>
            <a:off x="1438181" y="4162517"/>
            <a:ext cx="585927" cy="49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EABAFF8-1551-4B48-A8B5-12B801A030E6}"/>
              </a:ext>
            </a:extLst>
          </p:cNvPr>
          <p:cNvSpPr/>
          <p:nvPr/>
        </p:nvSpPr>
        <p:spPr>
          <a:xfrm>
            <a:off x="1438180" y="4624156"/>
            <a:ext cx="585927" cy="49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2972A27-3D58-4179-A381-25EAC256FAB1}"/>
              </a:ext>
            </a:extLst>
          </p:cNvPr>
          <p:cNvSpPr/>
          <p:nvPr/>
        </p:nvSpPr>
        <p:spPr>
          <a:xfrm>
            <a:off x="1438180" y="5076917"/>
            <a:ext cx="585927" cy="49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1397E66-AD2B-49E4-B404-42B074694DCE}"/>
              </a:ext>
            </a:extLst>
          </p:cNvPr>
          <p:cNvSpPr/>
          <p:nvPr/>
        </p:nvSpPr>
        <p:spPr>
          <a:xfrm>
            <a:off x="1438179" y="5538556"/>
            <a:ext cx="585927" cy="49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788189-9E0B-4DAB-933C-53342ADCC908}"/>
              </a:ext>
            </a:extLst>
          </p:cNvPr>
          <p:cNvSpPr/>
          <p:nvPr/>
        </p:nvSpPr>
        <p:spPr>
          <a:xfrm>
            <a:off x="1438178" y="6000195"/>
            <a:ext cx="585927" cy="49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15F2BDF-6C59-48E2-8FBC-8F3F817E7D12}"/>
              </a:ext>
            </a:extLst>
          </p:cNvPr>
          <p:cNvSpPr txBox="1"/>
          <p:nvPr/>
        </p:nvSpPr>
        <p:spPr>
          <a:xfrm>
            <a:off x="2024105" y="1542494"/>
            <a:ext cx="1571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词典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8D46F36-2D2F-43AD-9237-E49F3DA4F15B}"/>
              </a:ext>
            </a:extLst>
          </p:cNvPr>
          <p:cNvSpPr/>
          <p:nvPr/>
        </p:nvSpPr>
        <p:spPr>
          <a:xfrm>
            <a:off x="2024110" y="2315961"/>
            <a:ext cx="1392314" cy="49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bahia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A4ABF72-07BB-42FE-B233-6643D3544ABC}"/>
              </a:ext>
            </a:extLst>
          </p:cNvPr>
          <p:cNvSpPr/>
          <p:nvPr/>
        </p:nvSpPr>
        <p:spPr>
          <a:xfrm>
            <a:off x="2024109" y="2777600"/>
            <a:ext cx="1392314" cy="49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cocoa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6CBCCB3-8117-44F7-B977-F13840640BCC}"/>
              </a:ext>
            </a:extLst>
          </p:cNvPr>
          <p:cNvSpPr/>
          <p:nvPr/>
        </p:nvSpPr>
        <p:spPr>
          <a:xfrm>
            <a:off x="2024108" y="3239239"/>
            <a:ext cx="1392314" cy="49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review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EA998B-B8A6-4881-815A-6F9B3E7C95A9}"/>
              </a:ext>
            </a:extLst>
          </p:cNvPr>
          <p:cNvSpPr/>
          <p:nvPr/>
        </p:nvSpPr>
        <p:spPr>
          <a:xfrm>
            <a:off x="2024109" y="3700878"/>
            <a:ext cx="1392314" cy="49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shower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2E05992-2825-4D5F-94D8-1B437996459D}"/>
              </a:ext>
            </a:extLst>
          </p:cNvPr>
          <p:cNvSpPr/>
          <p:nvPr/>
        </p:nvSpPr>
        <p:spPr>
          <a:xfrm>
            <a:off x="2024108" y="4162517"/>
            <a:ext cx="1392314" cy="49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continue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9D6A512-60B9-455A-8A8B-B04BEF88AF36}"/>
              </a:ext>
            </a:extLst>
          </p:cNvPr>
          <p:cNvSpPr/>
          <p:nvPr/>
        </p:nvSpPr>
        <p:spPr>
          <a:xfrm>
            <a:off x="2024107" y="4624156"/>
            <a:ext cx="1392314" cy="49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throughout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8725C24-5AFF-4C59-A986-60A5F662F097}"/>
              </a:ext>
            </a:extLst>
          </p:cNvPr>
          <p:cNvSpPr/>
          <p:nvPr/>
        </p:nvSpPr>
        <p:spPr>
          <a:xfrm>
            <a:off x="2024107" y="5076917"/>
            <a:ext cx="1392314" cy="49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the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86DC619-8A1B-413E-813E-FD185690B30A}"/>
              </a:ext>
            </a:extLst>
          </p:cNvPr>
          <p:cNvSpPr/>
          <p:nvPr/>
        </p:nvSpPr>
        <p:spPr>
          <a:xfrm>
            <a:off x="2024106" y="5538556"/>
            <a:ext cx="1392314" cy="49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week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6367EF8-413D-4CF2-9E6B-837700892C9B}"/>
              </a:ext>
            </a:extLst>
          </p:cNvPr>
          <p:cNvSpPr/>
          <p:nvPr/>
        </p:nvSpPr>
        <p:spPr>
          <a:xfrm>
            <a:off x="2024105" y="6000195"/>
            <a:ext cx="1392314" cy="49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1258E7C-7BB4-43BD-BA1F-E8CEB33214CD}"/>
              </a:ext>
            </a:extLst>
          </p:cNvPr>
          <p:cNvSpPr txBox="1"/>
          <p:nvPr/>
        </p:nvSpPr>
        <p:spPr>
          <a:xfrm>
            <a:off x="7224241" y="1556921"/>
            <a:ext cx="2641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VSM(for one doc)</a:t>
            </a:r>
            <a:endParaRPr lang="zh-CN" altLang="en-US" sz="2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6DD0BC0-0753-48B1-B330-EA1886224715}"/>
              </a:ext>
            </a:extLst>
          </p:cNvPr>
          <p:cNvSpPr/>
          <p:nvPr/>
        </p:nvSpPr>
        <p:spPr>
          <a:xfrm>
            <a:off x="6096551" y="2318156"/>
            <a:ext cx="1392314" cy="4971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0.116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1795487-109F-4DFA-89B2-E3BF4DBBC004}"/>
              </a:ext>
            </a:extLst>
          </p:cNvPr>
          <p:cNvSpPr/>
          <p:nvPr/>
        </p:nvSpPr>
        <p:spPr>
          <a:xfrm>
            <a:off x="6096550" y="2779795"/>
            <a:ext cx="1392314" cy="4971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0.109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2D04FF1-BF17-4947-BA24-0F4738276D1F}"/>
              </a:ext>
            </a:extLst>
          </p:cNvPr>
          <p:cNvSpPr/>
          <p:nvPr/>
        </p:nvSpPr>
        <p:spPr>
          <a:xfrm>
            <a:off x="6096549" y="3241434"/>
            <a:ext cx="1392314" cy="4971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82EDC7E-736B-4464-A9BF-C97C0ACDF80D}"/>
              </a:ext>
            </a:extLst>
          </p:cNvPr>
          <p:cNvSpPr/>
          <p:nvPr/>
        </p:nvSpPr>
        <p:spPr>
          <a:xfrm>
            <a:off x="6096550" y="3703073"/>
            <a:ext cx="1392314" cy="4971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30BB92C-08F6-4553-A130-055BA34B209E}"/>
              </a:ext>
            </a:extLst>
          </p:cNvPr>
          <p:cNvSpPr/>
          <p:nvPr/>
        </p:nvSpPr>
        <p:spPr>
          <a:xfrm>
            <a:off x="6096549" y="4164712"/>
            <a:ext cx="1392314" cy="4971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0.046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133B006-ECE2-43F3-B97B-6947E57F9523}"/>
              </a:ext>
            </a:extLst>
          </p:cNvPr>
          <p:cNvSpPr/>
          <p:nvPr/>
        </p:nvSpPr>
        <p:spPr>
          <a:xfrm>
            <a:off x="6096548" y="4626351"/>
            <a:ext cx="1392314" cy="4971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B1E32AB-55C0-4185-831E-7A8B9521F8F5}"/>
              </a:ext>
            </a:extLst>
          </p:cNvPr>
          <p:cNvSpPr/>
          <p:nvPr/>
        </p:nvSpPr>
        <p:spPr>
          <a:xfrm>
            <a:off x="6096548" y="5079112"/>
            <a:ext cx="1392314" cy="4971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55CB00E-BC0F-4491-95FB-5EF999674A29}"/>
              </a:ext>
            </a:extLst>
          </p:cNvPr>
          <p:cNvSpPr/>
          <p:nvPr/>
        </p:nvSpPr>
        <p:spPr>
          <a:xfrm>
            <a:off x="6096547" y="5540751"/>
            <a:ext cx="1392314" cy="4971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95B9FCD-796E-4322-B3BE-0407060C1820}"/>
              </a:ext>
            </a:extLst>
          </p:cNvPr>
          <p:cNvSpPr/>
          <p:nvPr/>
        </p:nvSpPr>
        <p:spPr>
          <a:xfrm>
            <a:off x="6096546" y="6002390"/>
            <a:ext cx="1392314" cy="4971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0.048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6ED207C-0648-4189-AA77-083425EAC25C}"/>
              </a:ext>
            </a:extLst>
          </p:cNvPr>
          <p:cNvCxnSpPr/>
          <p:nvPr/>
        </p:nvCxnSpPr>
        <p:spPr>
          <a:xfrm>
            <a:off x="7761581" y="4200223"/>
            <a:ext cx="1203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CA088BF3-2C4C-4857-861E-D2521BA3894C}"/>
              </a:ext>
            </a:extLst>
          </p:cNvPr>
          <p:cNvSpPr/>
          <p:nvPr/>
        </p:nvSpPr>
        <p:spPr>
          <a:xfrm>
            <a:off x="9370376" y="2931850"/>
            <a:ext cx="1392316" cy="4971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0.116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AAC5CC3-4F46-4B9D-8931-15B343AAF728}"/>
              </a:ext>
            </a:extLst>
          </p:cNvPr>
          <p:cNvSpPr/>
          <p:nvPr/>
        </p:nvSpPr>
        <p:spPr>
          <a:xfrm>
            <a:off x="9370377" y="3393489"/>
            <a:ext cx="1392316" cy="4971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0.109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C103C12-7290-45EC-A60C-984B3F5747BC}"/>
              </a:ext>
            </a:extLst>
          </p:cNvPr>
          <p:cNvSpPr/>
          <p:nvPr/>
        </p:nvSpPr>
        <p:spPr>
          <a:xfrm>
            <a:off x="9370380" y="3855128"/>
            <a:ext cx="1392314" cy="4971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FF43698-330E-42A1-BCE7-3819BB6F9F8D}"/>
              </a:ext>
            </a:extLst>
          </p:cNvPr>
          <p:cNvSpPr/>
          <p:nvPr/>
        </p:nvSpPr>
        <p:spPr>
          <a:xfrm>
            <a:off x="9370378" y="4316767"/>
            <a:ext cx="1392315" cy="4971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0.046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F076224-A31F-42DA-8079-2C2728C58B72}"/>
              </a:ext>
            </a:extLst>
          </p:cNvPr>
          <p:cNvSpPr/>
          <p:nvPr/>
        </p:nvSpPr>
        <p:spPr>
          <a:xfrm>
            <a:off x="9370380" y="4778406"/>
            <a:ext cx="1392314" cy="4971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93F3BB4-EC51-484B-8188-4B0286C47AE5}"/>
              </a:ext>
            </a:extLst>
          </p:cNvPr>
          <p:cNvSpPr/>
          <p:nvPr/>
        </p:nvSpPr>
        <p:spPr>
          <a:xfrm>
            <a:off x="9370380" y="5273361"/>
            <a:ext cx="1392314" cy="4971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0.048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24B363F-17AA-4A25-90FB-EF7A4BB8C5DD}"/>
              </a:ext>
            </a:extLst>
          </p:cNvPr>
          <p:cNvCxnSpPr>
            <a:cxnSpLocks/>
          </p:cNvCxnSpPr>
          <p:nvPr/>
        </p:nvCxnSpPr>
        <p:spPr>
          <a:xfrm>
            <a:off x="3768109" y="2554548"/>
            <a:ext cx="1860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B58BE31-4E26-49DC-B636-565D613F0E9B}"/>
              </a:ext>
            </a:extLst>
          </p:cNvPr>
          <p:cNvCxnSpPr>
            <a:cxnSpLocks/>
          </p:cNvCxnSpPr>
          <p:nvPr/>
        </p:nvCxnSpPr>
        <p:spPr>
          <a:xfrm>
            <a:off x="3768109" y="3026544"/>
            <a:ext cx="1860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643C713-0F76-4820-AB51-1CC49D017982}"/>
              </a:ext>
            </a:extLst>
          </p:cNvPr>
          <p:cNvCxnSpPr>
            <a:cxnSpLocks/>
          </p:cNvCxnSpPr>
          <p:nvPr/>
        </p:nvCxnSpPr>
        <p:spPr>
          <a:xfrm>
            <a:off x="3768109" y="3469318"/>
            <a:ext cx="1860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6F5D19C-EF6F-4C62-86F0-282ED6FA649A}"/>
              </a:ext>
            </a:extLst>
          </p:cNvPr>
          <p:cNvCxnSpPr>
            <a:cxnSpLocks/>
          </p:cNvCxnSpPr>
          <p:nvPr/>
        </p:nvCxnSpPr>
        <p:spPr>
          <a:xfrm>
            <a:off x="3768109" y="3941314"/>
            <a:ext cx="1860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D6DC137-B13A-4B4D-8B38-DE09290DF24D}"/>
              </a:ext>
            </a:extLst>
          </p:cNvPr>
          <p:cNvCxnSpPr>
            <a:cxnSpLocks/>
          </p:cNvCxnSpPr>
          <p:nvPr/>
        </p:nvCxnSpPr>
        <p:spPr>
          <a:xfrm>
            <a:off x="3768109" y="4401473"/>
            <a:ext cx="1860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C2F27F3-6743-401D-AEA3-4808A1F3CB61}"/>
              </a:ext>
            </a:extLst>
          </p:cNvPr>
          <p:cNvCxnSpPr>
            <a:cxnSpLocks/>
          </p:cNvCxnSpPr>
          <p:nvPr/>
        </p:nvCxnSpPr>
        <p:spPr>
          <a:xfrm>
            <a:off x="3768109" y="4873469"/>
            <a:ext cx="1860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EEB1153-6437-416F-840B-F74246E6CDDD}"/>
              </a:ext>
            </a:extLst>
          </p:cNvPr>
          <p:cNvCxnSpPr>
            <a:cxnSpLocks/>
          </p:cNvCxnSpPr>
          <p:nvPr/>
        </p:nvCxnSpPr>
        <p:spPr>
          <a:xfrm>
            <a:off x="3768109" y="5298515"/>
            <a:ext cx="1860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4DA7B7B-FFCD-485F-9C27-99A7EBF2C2CC}"/>
              </a:ext>
            </a:extLst>
          </p:cNvPr>
          <p:cNvCxnSpPr>
            <a:cxnSpLocks/>
          </p:cNvCxnSpPr>
          <p:nvPr/>
        </p:nvCxnSpPr>
        <p:spPr>
          <a:xfrm>
            <a:off x="3768109" y="5770511"/>
            <a:ext cx="1860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6DBC981-854F-4D00-8B04-919122DBF708}"/>
              </a:ext>
            </a:extLst>
          </p:cNvPr>
          <p:cNvCxnSpPr>
            <a:cxnSpLocks/>
          </p:cNvCxnSpPr>
          <p:nvPr/>
        </p:nvCxnSpPr>
        <p:spPr>
          <a:xfrm>
            <a:off x="3768109" y="6249139"/>
            <a:ext cx="1860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06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A8C73-C8B3-4A8D-A555-451606CF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Gzip</a:t>
            </a:r>
            <a:r>
              <a:rPr lang="zh-CN" altLang="en-US" dirty="0"/>
              <a:t>压缩算法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B1168E-6353-4502-84A8-22AEED479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0944"/>
            <a:ext cx="9601200" cy="397645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LZ77</a:t>
            </a:r>
            <a:r>
              <a:rPr lang="zh-CN" altLang="en-US" sz="2800" dirty="0"/>
              <a:t>编码</a:t>
            </a:r>
            <a:r>
              <a:rPr lang="en-US" altLang="zh-CN" sz="2800" dirty="0"/>
              <a:t> + Huffman </a:t>
            </a:r>
            <a:r>
              <a:rPr lang="zh-CN" altLang="en-US" sz="2800" dirty="0"/>
              <a:t>编码</a:t>
            </a:r>
            <a:endParaRPr lang="en-US" altLang="zh-CN" sz="2800" dirty="0"/>
          </a:p>
          <a:p>
            <a:r>
              <a:rPr lang="en-US" altLang="zh-CN" sz="2800" dirty="0"/>
              <a:t>LZ77</a:t>
            </a:r>
            <a:r>
              <a:rPr lang="zh-CN" altLang="en-US" sz="2800" dirty="0"/>
              <a:t>：滑动窗口匹配串</a:t>
            </a:r>
            <a:endParaRPr lang="en-US" altLang="zh-CN" sz="2800" dirty="0"/>
          </a:p>
          <a:p>
            <a:r>
              <a:rPr lang="en-US" altLang="zh-CN" sz="2800" dirty="0" err="1"/>
              <a:t>Gzip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1"/>
            <a:r>
              <a:rPr lang="zh-CN" altLang="en-US" sz="2800" dirty="0"/>
              <a:t>寻串</a:t>
            </a:r>
            <a:endParaRPr lang="en-US" altLang="zh-CN" sz="2800" dirty="0"/>
          </a:p>
          <a:p>
            <a:pPr lvl="1"/>
            <a:r>
              <a:rPr lang="zh-CN" altLang="en-US" sz="2800" dirty="0"/>
              <a:t>懒惰匹配</a:t>
            </a:r>
            <a:endParaRPr lang="en-US" altLang="zh-CN" sz="2800" dirty="0"/>
          </a:p>
          <a:p>
            <a:pPr lvl="1"/>
            <a:r>
              <a:rPr lang="zh-CN" altLang="en-US" sz="2800" dirty="0"/>
              <a:t>静态</a:t>
            </a:r>
            <a:r>
              <a:rPr lang="en-US" altLang="zh-CN" sz="2800" dirty="0"/>
              <a:t>Huffman</a:t>
            </a:r>
            <a:r>
              <a:rPr lang="zh-CN" altLang="en-US" sz="2800" dirty="0"/>
              <a:t>编码</a:t>
            </a:r>
          </a:p>
        </p:txBody>
      </p:sp>
    </p:spTree>
    <p:extLst>
      <p:ext uri="{BB962C8B-B14F-4D97-AF65-F5344CB8AC3E}">
        <p14:creationId xmlns:p14="http://schemas.microsoft.com/office/powerpoint/2010/main" val="3275021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A34B5-4250-42F0-9145-4FCE43AF0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3404"/>
          </a:xfrm>
        </p:spPr>
        <p:txBody>
          <a:bodyPr/>
          <a:lstStyle/>
          <a:p>
            <a:r>
              <a:rPr lang="zh-CN" altLang="en-US" dirty="0"/>
              <a:t>预处理部分结果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CB2044-BEEE-4AC7-B934-4EB66226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83145"/>
            <a:ext cx="9601200" cy="896644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运行操作系统：</a:t>
            </a:r>
            <a:r>
              <a:rPr lang="en-US" altLang="zh-CN" sz="2400" dirty="0"/>
              <a:t>Windows 10 </a:t>
            </a:r>
          </a:p>
          <a:p>
            <a:r>
              <a:rPr lang="zh-CN" altLang="en-US" sz="2400" dirty="0"/>
              <a:t>运行</a:t>
            </a:r>
            <a:r>
              <a:rPr lang="en-US" altLang="zh-CN" sz="2400" dirty="0"/>
              <a:t>CPU</a:t>
            </a:r>
            <a:r>
              <a:rPr lang="zh-CN" altLang="en-US" sz="2400" dirty="0"/>
              <a:t>：</a:t>
            </a:r>
            <a:r>
              <a:rPr lang="en-US" altLang="zh-CN" sz="2400" dirty="0"/>
              <a:t>AMD Ryzen7 5800H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03939F-A6D8-4519-A442-5740E8DDD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907622"/>
            <a:ext cx="2934070" cy="14886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6071ADE-D9A9-455B-B6AD-FC9CD2C11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4724064"/>
            <a:ext cx="2472431" cy="41207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E2E3975-157B-4B2E-BC88-D4DCBE4DA6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836" b="4022"/>
          <a:stretch/>
        </p:blipFill>
        <p:spPr>
          <a:xfrm>
            <a:off x="1371599" y="5136137"/>
            <a:ext cx="2934070" cy="41207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09EA59E-FCBD-4408-84BA-DC3ABDF2C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2686" y="2760956"/>
            <a:ext cx="5830114" cy="206721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869D1E0-E330-4604-BB3E-63D3309DE8A0}"/>
              </a:ext>
            </a:extLst>
          </p:cNvPr>
          <p:cNvSpPr txBox="1"/>
          <p:nvPr/>
        </p:nvSpPr>
        <p:spPr>
          <a:xfrm>
            <a:off x="4580879" y="5273336"/>
            <a:ext cx="7386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构建时间总共约</a:t>
            </a:r>
            <a:r>
              <a:rPr lang="en-US" altLang="zh-CN" sz="2400" dirty="0"/>
              <a:t>1~2</a:t>
            </a:r>
            <a:r>
              <a:rPr lang="zh-CN" altLang="en-US" sz="2400" dirty="0"/>
              <a:t>分钟，文件压缩时间小于</a:t>
            </a:r>
            <a:r>
              <a:rPr lang="en-US" altLang="zh-CN" sz="2400" dirty="0"/>
              <a:t>15</a:t>
            </a:r>
            <a:r>
              <a:rPr lang="zh-CN" altLang="en-US" sz="2400" dirty="0"/>
              <a:t>秒</a:t>
            </a:r>
            <a:endParaRPr lang="en-US" altLang="zh-CN" sz="2400" dirty="0"/>
          </a:p>
          <a:p>
            <a:r>
              <a:rPr lang="zh-CN" altLang="en-US" sz="2400" dirty="0"/>
              <a:t>压缩比视文件的冗余度和结构有所不同，基本在</a:t>
            </a:r>
            <a:r>
              <a:rPr lang="en-US" altLang="zh-CN" sz="2400" dirty="0"/>
              <a:t>10%~30%</a:t>
            </a:r>
            <a:r>
              <a:rPr lang="zh-CN" altLang="en-US" sz="2400" dirty="0"/>
              <a:t>左右</a:t>
            </a:r>
          </a:p>
        </p:txBody>
      </p:sp>
    </p:spTree>
    <p:extLst>
      <p:ext uri="{BB962C8B-B14F-4D97-AF65-F5344CB8AC3E}">
        <p14:creationId xmlns:p14="http://schemas.microsoft.com/office/powerpoint/2010/main" val="241240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2EB6B-FF49-4059-8F36-5F6FC4DC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拼写校正算法</a:t>
            </a:r>
            <a:r>
              <a:rPr lang="en-US" altLang="zh-CN" dirty="0"/>
              <a:t>——Bayes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2BB29C-E007-4D61-950F-B8C966D92B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52337"/>
                <a:ext cx="10355802" cy="4700337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sz="2800" dirty="0"/>
                  <a:t>用户输入词汇</a:t>
                </a:r>
                <a:r>
                  <a:rPr lang="en-US" altLang="zh-CN" sz="2800" dirty="0"/>
                  <a:t>w</a:t>
                </a:r>
                <a:r>
                  <a:rPr lang="zh-CN" altLang="en-US" sz="2800" dirty="0"/>
                  <a:t>可能是错误单词，系统猜测用户想要输入的词汇为</a:t>
                </a:r>
                <a:r>
                  <a:rPr lang="en-US" altLang="zh-CN" sz="2800" dirty="0"/>
                  <a:t>c</a:t>
                </a:r>
              </a:p>
              <a:p>
                <a:r>
                  <a:rPr lang="zh-CN" altLang="en-US" sz="2800" dirty="0"/>
                  <a:t>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的最大值，推断最可能的</a:t>
                </a:r>
                <a:r>
                  <a:rPr lang="en-US" altLang="zh-CN" sz="2800" dirty="0"/>
                  <a:t>c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0" dirty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 = </m:t>
                    </m:r>
                    <m:f>
                      <m:f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 i="0" dirty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CN" sz="2800" i="0" dirty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 i="0" dirty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/>
                  <a:t>，分母不变，等价于求分子的最大值</a:t>
                </a:r>
                <a:endParaRPr lang="en-US" altLang="zh-CN" sz="28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sz="2800" dirty="0"/>
                  <a:t>先验概率（词典中</a:t>
                </a:r>
                <a:r>
                  <a:rPr lang="en-US" altLang="zh-CN" sz="2800" dirty="0"/>
                  <a:t>c</a:t>
                </a:r>
                <a:r>
                  <a:rPr lang="zh-CN" altLang="en-US" sz="2800" dirty="0"/>
                  <a:t>出现的频率）</a:t>
                </a:r>
                <a:endParaRPr lang="en-US" altLang="zh-CN" sz="28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：用户想要输入</a:t>
                </a:r>
                <a:r>
                  <a:rPr lang="en-US" altLang="zh-CN" sz="2800" dirty="0"/>
                  <a:t>c</a:t>
                </a:r>
                <a:r>
                  <a:rPr lang="zh-CN" altLang="en-US" sz="2800" dirty="0"/>
                  <a:t>而打成</a:t>
                </a:r>
                <a:r>
                  <a:rPr lang="en-US" altLang="zh-CN" sz="2800" dirty="0"/>
                  <a:t>w</a:t>
                </a:r>
                <a:r>
                  <a:rPr lang="zh-CN" altLang="en-US" sz="2800" dirty="0"/>
                  <a:t>的概率</a:t>
                </a:r>
                <a:endParaRPr lang="en-US" altLang="zh-CN" sz="2800" dirty="0"/>
              </a:p>
              <a:p>
                <a:pPr lvl="1"/>
                <a:r>
                  <a:rPr lang="zh-CN" altLang="en-US" sz="2800" i="0" dirty="0"/>
                  <a:t>增加一个字符</a:t>
                </a:r>
                <a:endParaRPr lang="en-US" altLang="zh-CN" sz="2800" i="0" dirty="0"/>
              </a:p>
              <a:p>
                <a:pPr lvl="1"/>
                <a:r>
                  <a:rPr lang="zh-CN" altLang="en-US" sz="2800" i="0" dirty="0"/>
                  <a:t>删除一个字符</a:t>
                </a:r>
                <a:endParaRPr lang="en-US" altLang="zh-CN" sz="2800" i="0" dirty="0"/>
              </a:p>
              <a:p>
                <a:pPr lvl="1"/>
                <a:r>
                  <a:rPr lang="zh-CN" altLang="en-US" sz="2800" i="0" dirty="0"/>
                  <a:t>更改一个字符</a:t>
                </a:r>
                <a:endParaRPr lang="en-US" altLang="zh-CN" sz="2800" i="0" dirty="0"/>
              </a:p>
              <a:p>
                <a:pPr lvl="1"/>
                <a:r>
                  <a:rPr lang="zh-CN" altLang="en-US" sz="2800" i="0" dirty="0"/>
                  <a:t>交换两个相邻字符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2BB29C-E007-4D61-950F-B8C966D92B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52337"/>
                <a:ext cx="10355802" cy="4700337"/>
              </a:xfrm>
              <a:blipFill>
                <a:blip r:embed="rId2"/>
                <a:stretch>
                  <a:fillRect l="-942" t="-1816" b="-19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BA87ABA7-E335-4154-A17C-C6534BFFC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012" y="4572161"/>
            <a:ext cx="6310218" cy="169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4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ACE65-388B-483F-BD7F-46276D59E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同义词查询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233C6-987E-4FD6-8270-53513E48F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使用优化后的同义词库</a:t>
            </a:r>
            <a:r>
              <a:rPr lang="en-US" altLang="zh-CN" sz="2800" dirty="0" err="1"/>
              <a:t>en_thesarus</a:t>
            </a:r>
            <a:endParaRPr lang="en-US" altLang="zh-CN" sz="2800" dirty="0"/>
          </a:p>
          <a:p>
            <a:r>
              <a:rPr lang="zh-CN" altLang="en-US" sz="2800" dirty="0"/>
              <a:t>经过压缩只有</a:t>
            </a:r>
            <a:r>
              <a:rPr lang="en-US" altLang="zh-CN" sz="2800" dirty="0"/>
              <a:t>3M</a:t>
            </a:r>
            <a:r>
              <a:rPr lang="zh-CN" altLang="en-US" sz="2800" dirty="0"/>
              <a:t>，压缩率达到</a:t>
            </a:r>
            <a:r>
              <a:rPr lang="en-US" altLang="zh-CN" sz="2800" dirty="0"/>
              <a:t>20%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AADC14-65E0-4562-B8E5-8D77488DF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880" y="834501"/>
            <a:ext cx="7697149" cy="571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21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490</TotalTime>
  <Words>479</Words>
  <Application>Microsoft Office PowerPoint</Application>
  <PresentationFormat>宽屏</PresentationFormat>
  <Paragraphs>123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Calibri</vt:lpstr>
      <vt:lpstr>Calibri Light</vt:lpstr>
      <vt:lpstr>Cambria Math</vt:lpstr>
      <vt:lpstr>Franklin Gothic Book</vt:lpstr>
      <vt:lpstr>Wingdings 2</vt:lpstr>
      <vt:lpstr>HDOfficeLightV0</vt:lpstr>
      <vt:lpstr>剪切</vt:lpstr>
      <vt:lpstr>IR项目展示与分享</vt:lpstr>
      <vt:lpstr>项目概况</vt:lpstr>
      <vt:lpstr>数据结构</vt:lpstr>
      <vt:lpstr>数据结构（续）</vt:lpstr>
      <vt:lpstr>VSM压缩存储算法</vt:lpstr>
      <vt:lpstr>Gzip压缩算法</vt:lpstr>
      <vt:lpstr>预处理部分结果</vt:lpstr>
      <vt:lpstr>拼写校正算法——Bayes算法</vt:lpstr>
      <vt:lpstr>同义词查询</vt:lpstr>
      <vt:lpstr>精确快速Top-K算法</vt:lpstr>
      <vt:lpstr>排序结果展示与问题分析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IR项目展示与分享</dc:title>
  <dc:creator>Jiarun</dc:creator>
  <cp:lastModifiedBy>Jiarun</cp:lastModifiedBy>
  <cp:revision>67</cp:revision>
  <dcterms:created xsi:type="dcterms:W3CDTF">2021-06-25T13:18:33Z</dcterms:created>
  <dcterms:modified xsi:type="dcterms:W3CDTF">2021-06-27T03:15:17Z</dcterms:modified>
</cp:coreProperties>
</file>