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540000" cy="1905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italic r:id="rId18"/>
    </p:embeddedFont>
    <p:embeddedFont>
      <p:font typeface="Open Sans Light Bold" panose="020B0604020202020204" charset="0"/>
      <p:regular r:id="rId19"/>
    </p:embeddedFont>
    <p:embeddedFont>
      <p:font typeface="Oswald Bold" panose="020B0604020202020204" charset="0"/>
      <p:regular r:id="rId20"/>
    </p:embeddedFont>
    <p:embeddedFont>
      <p:font typeface="Poppins Medium" panose="00000600000000000000" pitchFamily="2" charset="0"/>
      <p:regular r:id="rId21"/>
      <p:italic r:id="rId22"/>
    </p:embeddedFont>
    <p:embeddedFont>
      <p:font typeface="Poppins Medium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4622" autoAdjust="0"/>
  </p:normalViewPr>
  <p:slideViewPr>
    <p:cSldViewPr>
      <p:cViewPr varScale="1">
        <p:scale>
          <a:sx n="341" d="100"/>
          <a:sy n="341" d="100"/>
        </p:scale>
        <p:origin x="2448" y="258"/>
      </p:cViewPr>
      <p:guideLst>
        <p:guide orient="horz" pos="216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6"/>
            <a:ext cx="51816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4267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274639"/>
            <a:ext cx="1371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9"/>
            <a:ext cx="4013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4406901"/>
            <a:ext cx="5181600" cy="1362075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2906714"/>
            <a:ext cx="5181600" cy="1500187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1"/>
            <a:ext cx="2692400" cy="4525963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600201"/>
            <a:ext cx="2692400" cy="4525963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535113"/>
            <a:ext cx="2693459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174875"/>
            <a:ext cx="2693459" cy="395128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535113"/>
            <a:ext cx="269451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2174875"/>
            <a:ext cx="2694517" cy="395128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3050"/>
            <a:ext cx="2005542" cy="116205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273051"/>
            <a:ext cx="3407833" cy="585311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435101"/>
            <a:ext cx="2005542" cy="4691063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4800600"/>
            <a:ext cx="3657600" cy="566738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612775"/>
            <a:ext cx="3657600" cy="41148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5367338"/>
            <a:ext cx="3657600" cy="804862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1"/>
            <a:ext cx="548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356351"/>
            <a:ext cx="142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6356351"/>
            <a:ext cx="193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6356351"/>
            <a:ext cx="142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4127643">
            <a:off x="246879" y="-1056188"/>
            <a:ext cx="754515" cy="2477097"/>
            <a:chOff x="0" y="0"/>
            <a:chExt cx="1609632" cy="52844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9632" cy="5284474"/>
            </a:xfrm>
            <a:custGeom>
              <a:avLst/>
              <a:gdLst/>
              <a:ahLst/>
              <a:cxnLst/>
              <a:rect l="l" t="t" r="r" b="b"/>
              <a:pathLst>
                <a:path w="1609632" h="5284474">
                  <a:moveTo>
                    <a:pt x="0" y="0"/>
                  </a:moveTo>
                  <a:lnTo>
                    <a:pt x="1609632" y="0"/>
                  </a:lnTo>
                  <a:lnTo>
                    <a:pt x="1609632" y="5284474"/>
                  </a:lnTo>
                  <a:lnTo>
                    <a:pt x="0" y="5284474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r>
                <a:rPr lang="en-US" sz="266">
                  <a:solidFill>
                    <a:srgbClr val="000000"/>
                  </a:solidFill>
                  <a:latin typeface="Open Sans Light"/>
                </a:rPr>
                <a:t>-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4127643">
            <a:off x="-425532" y="684366"/>
            <a:ext cx="781583" cy="1854007"/>
            <a:chOff x="0" y="0"/>
            <a:chExt cx="1667376" cy="39552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l="l" t="t" r="r" b="b"/>
              <a:pathLst>
                <a:path w="1667376" h="3955214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 rot="4127643">
            <a:off x="2093482" y="589631"/>
            <a:ext cx="639036" cy="2241136"/>
            <a:chOff x="0" y="0"/>
            <a:chExt cx="1363276" cy="47810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276" cy="4781090"/>
            </a:xfrm>
            <a:custGeom>
              <a:avLst/>
              <a:gdLst/>
              <a:ahLst/>
              <a:cxnLst/>
              <a:rect l="l" t="t" r="r" b="b"/>
              <a:pathLst>
                <a:path w="1363276" h="4781090">
                  <a:moveTo>
                    <a:pt x="0" y="0"/>
                  </a:moveTo>
                  <a:lnTo>
                    <a:pt x="1363276" y="0"/>
                  </a:lnTo>
                  <a:lnTo>
                    <a:pt x="1363276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4127643">
            <a:off x="2559199" y="-791678"/>
            <a:ext cx="639036" cy="1854007"/>
            <a:chOff x="0" y="0"/>
            <a:chExt cx="1363276" cy="39552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63276" cy="3955214"/>
            </a:xfrm>
            <a:custGeom>
              <a:avLst/>
              <a:gdLst/>
              <a:ahLst/>
              <a:cxnLst/>
              <a:rect l="l" t="t" r="r" b="b"/>
              <a:pathLst>
                <a:path w="1363276" h="3955214">
                  <a:moveTo>
                    <a:pt x="0" y="0"/>
                  </a:moveTo>
                  <a:lnTo>
                    <a:pt x="1363276" y="0"/>
                  </a:lnTo>
                  <a:lnTo>
                    <a:pt x="13632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875765" y="-125400"/>
            <a:ext cx="381000" cy="909623"/>
            <a:chOff x="0" y="0"/>
            <a:chExt cx="812800" cy="194052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1940528"/>
            </a:xfrm>
            <a:custGeom>
              <a:avLst/>
              <a:gdLst/>
              <a:ahLst/>
              <a:cxnLst/>
              <a:rect l="l" t="t" r="r" b="b"/>
              <a:pathLst>
                <a:path w="812800" h="1940528">
                  <a:moveTo>
                    <a:pt x="0" y="0"/>
                  </a:moveTo>
                  <a:lnTo>
                    <a:pt x="812800" y="0"/>
                  </a:lnTo>
                  <a:lnTo>
                    <a:pt x="812800" y="1940528"/>
                  </a:lnTo>
                  <a:lnTo>
                    <a:pt x="0" y="194052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</a:pPr>
              <a:endParaRPr sz="1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66051" y="808740"/>
            <a:ext cx="1257379" cy="205184"/>
            <a:chOff x="0" y="38100"/>
            <a:chExt cx="2514758" cy="410368"/>
          </a:xfrm>
        </p:grpSpPr>
        <p:sp>
          <p:nvSpPr>
            <p:cNvPr id="18" name="TextBox 18"/>
            <p:cNvSpPr txBox="1"/>
            <p:nvPr/>
          </p:nvSpPr>
          <p:spPr>
            <a:xfrm>
              <a:off x="760602" y="38100"/>
              <a:ext cx="1754156" cy="410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09"/>
                </a:lnSpc>
                <a:spcBef>
                  <a:spcPct val="0"/>
                </a:spcBef>
              </a:pPr>
              <a:r>
                <a:rPr lang="en-US" sz="1609" spc="16">
                  <a:solidFill>
                    <a:srgbClr val="353E4B"/>
                  </a:solidFill>
                  <a:latin typeface="Oswald Bold"/>
                </a:rPr>
                <a:t>LISTENING</a:t>
              </a:r>
            </a:p>
          </p:txBody>
        </p: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95729"/>
              <a:ext cx="699005" cy="205624"/>
            </a:xfrm>
            <a:prstGeom prst="rect">
              <a:avLst/>
            </a:prstGeom>
          </p:spPr>
        </p:pic>
      </p:grpSp>
      <p:sp>
        <p:nvSpPr>
          <p:cNvPr id="20" name="TextBox 20"/>
          <p:cNvSpPr txBox="1"/>
          <p:nvPr/>
        </p:nvSpPr>
        <p:spPr>
          <a:xfrm>
            <a:off x="1123818" y="1021057"/>
            <a:ext cx="541845" cy="94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"/>
              </a:lnSpc>
              <a:spcBef>
                <a:spcPct val="0"/>
              </a:spcBef>
            </a:pPr>
            <a:r>
              <a:rPr lang="en-US" sz="600">
                <a:solidFill>
                  <a:srgbClr val="353E4B"/>
                </a:solidFill>
                <a:latin typeface="Oswald Bold"/>
              </a:rPr>
              <a:t>Part 3 and Part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8001" y="44070"/>
            <a:ext cx="1524000" cy="18142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4127643">
            <a:off x="246879" y="-1031286"/>
            <a:ext cx="754515" cy="2477097"/>
            <a:chOff x="0" y="0"/>
            <a:chExt cx="1609632" cy="52844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9632" cy="5284474"/>
            </a:xfrm>
            <a:custGeom>
              <a:avLst/>
              <a:gdLst/>
              <a:ahLst/>
              <a:cxnLst/>
              <a:rect l="l" t="t" r="r" b="b"/>
              <a:pathLst>
                <a:path w="1609632" h="5284474">
                  <a:moveTo>
                    <a:pt x="0" y="0"/>
                  </a:moveTo>
                  <a:lnTo>
                    <a:pt x="1609632" y="0"/>
                  </a:lnTo>
                  <a:lnTo>
                    <a:pt x="1609632" y="5284474"/>
                  </a:lnTo>
                  <a:lnTo>
                    <a:pt x="0" y="5284474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r>
                <a:rPr lang="en-US" sz="266">
                  <a:solidFill>
                    <a:srgbClr val="000000"/>
                  </a:solidFill>
                  <a:latin typeface="Open Sans Light"/>
                </a:rPr>
                <a:t>-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4127643">
            <a:off x="-749261" y="862182"/>
            <a:ext cx="781583" cy="1854007"/>
            <a:chOff x="0" y="0"/>
            <a:chExt cx="1667376" cy="39552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l="l" t="t" r="r" b="b"/>
              <a:pathLst>
                <a:path w="1667376" h="3955214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 rot="4127643">
            <a:off x="2093482" y="589631"/>
            <a:ext cx="639036" cy="2241136"/>
            <a:chOff x="0" y="0"/>
            <a:chExt cx="1363276" cy="47810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276" cy="4781090"/>
            </a:xfrm>
            <a:custGeom>
              <a:avLst/>
              <a:gdLst/>
              <a:ahLst/>
              <a:cxnLst/>
              <a:rect l="l" t="t" r="r" b="b"/>
              <a:pathLst>
                <a:path w="1363276" h="4781090">
                  <a:moveTo>
                    <a:pt x="0" y="0"/>
                  </a:moveTo>
                  <a:lnTo>
                    <a:pt x="1363276" y="0"/>
                  </a:lnTo>
                  <a:lnTo>
                    <a:pt x="1363276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4127643">
            <a:off x="2559199" y="-791678"/>
            <a:ext cx="639036" cy="1854007"/>
            <a:chOff x="0" y="0"/>
            <a:chExt cx="1363276" cy="39552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63276" cy="3955214"/>
            </a:xfrm>
            <a:custGeom>
              <a:avLst/>
              <a:gdLst/>
              <a:ahLst/>
              <a:cxnLst/>
              <a:rect l="l" t="t" r="r" b="b"/>
              <a:pathLst>
                <a:path w="1363276" h="3955214">
                  <a:moveTo>
                    <a:pt x="0" y="0"/>
                  </a:moveTo>
                  <a:lnTo>
                    <a:pt x="1363276" y="0"/>
                  </a:lnTo>
                  <a:lnTo>
                    <a:pt x="13632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875765" y="-125400"/>
            <a:ext cx="381000" cy="909623"/>
            <a:chOff x="0" y="0"/>
            <a:chExt cx="812800" cy="194052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1940528"/>
            </a:xfrm>
            <a:custGeom>
              <a:avLst/>
              <a:gdLst/>
              <a:ahLst/>
              <a:cxnLst/>
              <a:rect l="l" t="t" r="r" b="b"/>
              <a:pathLst>
                <a:path w="812800" h="1940528">
                  <a:moveTo>
                    <a:pt x="0" y="0"/>
                  </a:moveTo>
                  <a:lnTo>
                    <a:pt x="812800" y="0"/>
                  </a:lnTo>
                  <a:lnTo>
                    <a:pt x="812800" y="1940528"/>
                  </a:lnTo>
                  <a:lnTo>
                    <a:pt x="0" y="194052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</a:pPr>
              <a:endParaRPr sz="1200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17151" y="815101"/>
            <a:ext cx="471167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09"/>
              </a:lnSpc>
              <a:spcBef>
                <a:spcPct val="0"/>
              </a:spcBef>
            </a:pPr>
            <a:r>
              <a:rPr lang="en-US" sz="1609" spc="16">
                <a:solidFill>
                  <a:srgbClr val="C7002B"/>
                </a:solidFill>
                <a:latin typeface="Oswald Bold"/>
              </a:rPr>
              <a:t>Q</a:t>
            </a:r>
            <a:r>
              <a:rPr lang="en-US" sz="1609" spc="16">
                <a:solidFill>
                  <a:srgbClr val="353E4B"/>
                </a:solidFill>
                <a:latin typeface="Oswald Bold"/>
              </a:rPr>
              <a:t> &amp; </a:t>
            </a:r>
            <a:r>
              <a:rPr lang="en-US" sz="1609" spc="16">
                <a:solidFill>
                  <a:srgbClr val="7ED957"/>
                </a:solidFill>
                <a:latin typeface="Oswald Bold"/>
              </a:rPr>
              <a:t>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2949" y="1049605"/>
            <a:ext cx="1294103" cy="82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"/>
              </a:lnSpc>
              <a:spcBef>
                <a:spcPct val="0"/>
              </a:spcBef>
            </a:pPr>
            <a:r>
              <a:rPr lang="en-US" sz="466">
                <a:solidFill>
                  <a:srgbClr val="353E4B"/>
                </a:solidFill>
                <a:latin typeface="Open Sans Light Bold"/>
              </a:rPr>
              <a:t>For Full </a:t>
            </a:r>
            <a:r>
              <a:rPr lang="en-US" sz="466">
                <a:solidFill>
                  <a:srgbClr val="C7002B"/>
                </a:solidFill>
                <a:latin typeface="Open Sans Light Bold"/>
              </a:rPr>
              <a:t>Practice Tests</a:t>
            </a:r>
            <a:r>
              <a:rPr lang="en-US" sz="466">
                <a:solidFill>
                  <a:srgbClr val="353E4B"/>
                </a:solidFill>
                <a:latin typeface="Open Sans Light Bold"/>
              </a:rPr>
              <a:t>: ieltsonlinetests.com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809698">
            <a:off x="2866103" y="-1666289"/>
            <a:ext cx="603012" cy="2241136"/>
            <a:chOff x="0" y="0"/>
            <a:chExt cx="1286425" cy="47810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l="l" t="t" r="r" b="b"/>
              <a:pathLst>
                <a:path w="1286425" h="4781090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 rot="4127643">
            <a:off x="1442660" y="1034915"/>
            <a:ext cx="781583" cy="1854007"/>
            <a:chOff x="0" y="0"/>
            <a:chExt cx="1667376" cy="39552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l="l" t="t" r="r" b="b"/>
              <a:pathLst>
                <a:path w="1667376" h="3955214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 rot="-7696957">
            <a:off x="-1336380" y="1257824"/>
            <a:ext cx="881731" cy="2341022"/>
            <a:chOff x="0" y="0"/>
            <a:chExt cx="1881025" cy="49941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81025" cy="4994180"/>
            </a:xfrm>
            <a:custGeom>
              <a:avLst/>
              <a:gdLst/>
              <a:ahLst/>
              <a:cxnLst/>
              <a:rect l="l" t="t" r="r" b="b"/>
              <a:pathLst>
                <a:path w="1881025" h="4994180">
                  <a:moveTo>
                    <a:pt x="0" y="0"/>
                  </a:moveTo>
                  <a:lnTo>
                    <a:pt x="1881025" y="0"/>
                  </a:lnTo>
                  <a:lnTo>
                    <a:pt x="1881025" y="4994180"/>
                  </a:lnTo>
                  <a:lnTo>
                    <a:pt x="0" y="4994180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111596" y="-317500"/>
            <a:ext cx="316809" cy="2540000"/>
            <a:chOff x="0" y="0"/>
            <a:chExt cx="675859" cy="54186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l="l" t="t" r="r" b="b"/>
              <a:pathLst>
                <a:path w="675859" h="5418667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48434" y="855867"/>
            <a:ext cx="1043133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09"/>
              </a:lnSpc>
              <a:spcBef>
                <a:spcPct val="0"/>
              </a:spcBef>
            </a:pPr>
            <a:r>
              <a:rPr lang="en-US" sz="1609" spc="16">
                <a:solidFill>
                  <a:srgbClr val="F1EDE0"/>
                </a:solidFill>
                <a:latin typeface="Oswald Bold"/>
              </a:rPr>
              <a:t>FLOWCHART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11590"/>
          <a:stretch>
            <a:fillRect/>
          </a:stretch>
        </p:blipFill>
        <p:spPr>
          <a:xfrm>
            <a:off x="0" y="317389"/>
            <a:ext cx="1452147" cy="127011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526316" y="446595"/>
            <a:ext cx="924843" cy="897024"/>
            <a:chOff x="0" y="-28575"/>
            <a:chExt cx="1849687" cy="1794049"/>
          </a:xfrm>
        </p:grpSpPr>
        <p:sp>
          <p:nvSpPr>
            <p:cNvPr id="4" name="TextBox 4"/>
            <p:cNvSpPr txBox="1"/>
            <p:nvPr/>
          </p:nvSpPr>
          <p:spPr>
            <a:xfrm>
              <a:off x="0" y="-28575"/>
              <a:ext cx="1849687" cy="1606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6968" lvl="1" indent="-53484">
                <a:lnSpc>
                  <a:spcPts val="693"/>
                </a:lnSpc>
                <a:buFont typeface="Arial"/>
                <a:buChar char="•"/>
              </a:pPr>
              <a:r>
                <a:rPr lang="en-US" sz="495" spc="33">
                  <a:solidFill>
                    <a:srgbClr val="353E4B"/>
                  </a:solidFill>
                  <a:latin typeface="Poppins Medium"/>
                </a:rPr>
                <a:t>NEVER LOSE ATTENTION</a:t>
              </a:r>
            </a:p>
            <a:p>
              <a:pPr marL="106968" lvl="1" indent="-53484">
                <a:lnSpc>
                  <a:spcPts val="693"/>
                </a:lnSpc>
                <a:buFont typeface="Arial"/>
                <a:buChar char="•"/>
              </a:pPr>
              <a:r>
                <a:rPr lang="en-US" sz="495" spc="33">
                  <a:solidFill>
                    <a:srgbClr val="353E4B"/>
                  </a:solidFill>
                  <a:latin typeface="Poppins Medium"/>
                </a:rPr>
                <a:t>Apply the knowledge from </a:t>
              </a:r>
              <a:r>
                <a:rPr lang="en-US" sz="495" spc="33">
                  <a:solidFill>
                    <a:srgbClr val="C7002B"/>
                  </a:solidFill>
                  <a:latin typeface="Poppins Medium Bold"/>
                </a:rPr>
                <a:t>Matching</a:t>
              </a:r>
            </a:p>
            <a:p>
              <a:pPr marL="106968" lvl="1" indent="-53484">
                <a:lnSpc>
                  <a:spcPts val="693"/>
                </a:lnSpc>
                <a:buFont typeface="Arial"/>
                <a:buChar char="•"/>
              </a:pPr>
              <a:r>
                <a:rPr lang="en-US" sz="495" spc="33">
                  <a:solidFill>
                    <a:srgbClr val="353E4B"/>
                  </a:solidFill>
                  <a:latin typeface="Poppins Medium"/>
                </a:rPr>
                <a:t>Quickly Scan each sentences carefully</a:t>
              </a:r>
            </a:p>
            <a:p>
              <a:pPr marL="106968" lvl="1" indent="-53484">
                <a:lnSpc>
                  <a:spcPts val="693"/>
                </a:lnSpc>
                <a:buFont typeface="Arial"/>
                <a:buChar char="•"/>
              </a:pPr>
              <a:r>
                <a:rPr lang="en-US" sz="495" spc="33">
                  <a:solidFill>
                    <a:srgbClr val="353E4B"/>
                  </a:solidFill>
                  <a:latin typeface="Poppins Medium"/>
                </a:rPr>
                <a:t>Quickly Recall words/phrases when a certain synonym of the sentence is heard.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549518"/>
              <a:ext cx="1849687" cy="215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93"/>
                </a:lnSpc>
              </a:pPr>
              <a:endParaRPr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26315" y="345507"/>
            <a:ext cx="658085" cy="98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"/>
              </a:lnSpc>
              <a:spcBef>
                <a:spcPct val="0"/>
              </a:spcBef>
            </a:pPr>
            <a:r>
              <a:rPr lang="en-US" sz="600" dirty="0">
                <a:solidFill>
                  <a:srgbClr val="000000"/>
                </a:solidFill>
                <a:latin typeface="Poppins Medium Bold"/>
              </a:rPr>
              <a:t>Flowchart TIPS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111597" y="-856905"/>
            <a:ext cx="316809" cy="2540000"/>
            <a:chOff x="0" y="0"/>
            <a:chExt cx="675859" cy="5418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l="l" t="t" r="r" b="b"/>
              <a:pathLst>
                <a:path w="675859" h="5418667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 rot="-12845">
            <a:off x="1587905" y="668781"/>
            <a:ext cx="950291" cy="967747"/>
            <a:chOff x="0" y="0"/>
            <a:chExt cx="2027286" cy="20645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27287" cy="2064527"/>
            </a:xfrm>
            <a:custGeom>
              <a:avLst/>
              <a:gdLst/>
              <a:ahLst/>
              <a:cxnLst/>
              <a:rect l="l" t="t" r="r" b="b"/>
              <a:pathLst>
                <a:path w="2027287" h="2064527">
                  <a:moveTo>
                    <a:pt x="0" y="0"/>
                  </a:moveTo>
                  <a:lnTo>
                    <a:pt x="2027287" y="0"/>
                  </a:lnTo>
                  <a:lnTo>
                    <a:pt x="2027287" y="2064527"/>
                  </a:lnTo>
                  <a:lnTo>
                    <a:pt x="0" y="2064527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779715"/>
            <a:ext cx="1582789" cy="62998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626635" y="701611"/>
            <a:ext cx="362699" cy="98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"/>
              </a:lnSpc>
              <a:spcBef>
                <a:spcPct val="0"/>
              </a:spcBef>
            </a:pPr>
            <a:r>
              <a:rPr lang="en-US" sz="600" dirty="0">
                <a:solidFill>
                  <a:srgbClr val="353E4B"/>
                </a:solidFill>
                <a:latin typeface="Poppins Medium Bold"/>
              </a:rPr>
              <a:t>MCQ TIPS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83389" y="796018"/>
            <a:ext cx="938278" cy="873717"/>
            <a:chOff x="0" y="65495"/>
            <a:chExt cx="1876556" cy="174743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5495"/>
              <a:ext cx="1876556" cy="1684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0884" lvl="1" indent="-45442">
                <a:lnSpc>
                  <a:spcPts val="589"/>
                </a:lnSpc>
                <a:buFont typeface="Arial"/>
                <a:buChar char="•"/>
              </a:pPr>
              <a:r>
                <a:rPr lang="en-US" sz="421" spc="28" dirty="0">
                  <a:solidFill>
                    <a:srgbClr val="353E4B"/>
                  </a:solidFill>
                  <a:latin typeface="Poppins Medium"/>
                </a:rPr>
                <a:t>Always </a:t>
              </a:r>
              <a:r>
                <a:rPr lang="en-US" sz="421" spc="28" dirty="0">
                  <a:solidFill>
                    <a:srgbClr val="C7002B"/>
                  </a:solidFill>
                  <a:latin typeface="Poppins Medium"/>
                </a:rPr>
                <a:t>UNDERSTAND</a:t>
              </a:r>
              <a:r>
                <a:rPr lang="en-US" sz="421" spc="28" dirty="0">
                  <a:solidFill>
                    <a:srgbClr val="353E4B"/>
                  </a:solidFill>
                  <a:latin typeface="Poppins Medium"/>
                </a:rPr>
                <a:t> the question</a:t>
              </a:r>
            </a:p>
            <a:p>
              <a:pPr marL="90884" lvl="1" indent="-45442">
                <a:lnSpc>
                  <a:spcPts val="589"/>
                </a:lnSpc>
                <a:buFont typeface="Arial"/>
                <a:buChar char="•"/>
              </a:pPr>
              <a:r>
                <a:rPr lang="en-US" sz="421" spc="28" dirty="0">
                  <a:solidFill>
                    <a:srgbClr val="353E4B"/>
                  </a:solidFill>
                  <a:latin typeface="Poppins Medium"/>
                </a:rPr>
                <a:t>Skim the choices</a:t>
              </a:r>
            </a:p>
            <a:p>
              <a:pPr marL="90884" lvl="1" indent="-45442">
                <a:lnSpc>
                  <a:spcPts val="589"/>
                </a:lnSpc>
                <a:buFont typeface="Arial"/>
                <a:buChar char="•"/>
              </a:pPr>
              <a:r>
                <a:rPr lang="en-US" sz="421" spc="28" dirty="0">
                  <a:solidFill>
                    <a:srgbClr val="353E4B"/>
                  </a:solidFill>
                  <a:latin typeface="Poppins Medium"/>
                </a:rPr>
                <a:t>Try to understand the dialogue, don't choose too quickly</a:t>
              </a:r>
            </a:p>
            <a:p>
              <a:pPr marL="90884" lvl="1" indent="-45442">
                <a:lnSpc>
                  <a:spcPts val="589"/>
                </a:lnSpc>
                <a:buFont typeface="Arial"/>
                <a:buChar char="•"/>
              </a:pPr>
              <a:r>
                <a:rPr lang="en-US" sz="421" spc="28" dirty="0">
                  <a:solidFill>
                    <a:srgbClr val="353E4B"/>
                  </a:solidFill>
                  <a:latin typeface="Poppins Medium"/>
                </a:rPr>
                <a:t>Try to remember/recall certain keywords you heard in the dialogue</a:t>
              </a:r>
            </a:p>
            <a:p>
              <a:pPr marL="90884" lvl="1" indent="-45442">
                <a:lnSpc>
                  <a:spcPts val="589"/>
                </a:lnSpc>
                <a:buFont typeface="Arial"/>
                <a:buChar char="•"/>
              </a:pPr>
              <a:r>
                <a:rPr lang="en-US" sz="421" spc="28" dirty="0">
                  <a:solidFill>
                    <a:srgbClr val="353E4B"/>
                  </a:solidFill>
                  <a:latin typeface="Poppins Medium"/>
                </a:rPr>
                <a:t>Last resort -&gt; Make educated guesses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616210"/>
              <a:ext cx="1876556" cy="196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9"/>
                </a:lnSpc>
              </a:pPr>
              <a:endParaRPr sz="12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3319" y="342900"/>
            <a:ext cx="384859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09"/>
              </a:lnSpc>
              <a:spcBef>
                <a:spcPct val="0"/>
              </a:spcBef>
            </a:pPr>
            <a:r>
              <a:rPr lang="en-US" sz="1609" spc="16" dirty="0">
                <a:solidFill>
                  <a:srgbClr val="F1EDE0"/>
                </a:solidFill>
                <a:latin typeface="Oswald Bold"/>
              </a:rPr>
              <a:t>MCQ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809698">
            <a:off x="2866103" y="-1666289"/>
            <a:ext cx="603012" cy="2241136"/>
            <a:chOff x="0" y="0"/>
            <a:chExt cx="1286425" cy="47810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l="l" t="t" r="r" b="b"/>
              <a:pathLst>
                <a:path w="1286425" h="4781090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 rot="4127643">
            <a:off x="1442660" y="1034915"/>
            <a:ext cx="781583" cy="1854007"/>
            <a:chOff x="0" y="0"/>
            <a:chExt cx="1667376" cy="39552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l="l" t="t" r="r" b="b"/>
              <a:pathLst>
                <a:path w="1667376" h="3955214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 rot="-7696957">
            <a:off x="-1336380" y="1257824"/>
            <a:ext cx="881731" cy="2341022"/>
            <a:chOff x="0" y="0"/>
            <a:chExt cx="1881025" cy="49941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81025" cy="4994180"/>
            </a:xfrm>
            <a:custGeom>
              <a:avLst/>
              <a:gdLst/>
              <a:ahLst/>
              <a:cxnLst/>
              <a:rect l="l" t="t" r="r" b="b"/>
              <a:pathLst>
                <a:path w="1881025" h="4994180">
                  <a:moveTo>
                    <a:pt x="0" y="0"/>
                  </a:moveTo>
                  <a:lnTo>
                    <a:pt x="1881025" y="0"/>
                  </a:lnTo>
                  <a:lnTo>
                    <a:pt x="1881025" y="4994180"/>
                  </a:lnTo>
                  <a:lnTo>
                    <a:pt x="0" y="4994180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111596" y="-317500"/>
            <a:ext cx="316809" cy="2540000"/>
            <a:chOff x="0" y="0"/>
            <a:chExt cx="675859" cy="54186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l="l" t="t" r="r" b="b"/>
              <a:pathLst>
                <a:path w="675859" h="5418667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35935" y="855867"/>
            <a:ext cx="1668131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09"/>
              </a:lnSpc>
              <a:spcBef>
                <a:spcPct val="0"/>
              </a:spcBef>
            </a:pPr>
            <a:r>
              <a:rPr lang="en-US" sz="1609" spc="16">
                <a:solidFill>
                  <a:srgbClr val="F1EDE0"/>
                </a:solidFill>
                <a:latin typeface="Oswald Bold"/>
              </a:rPr>
              <a:t>TABLE COMPLETION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16926"/>
            <a:ext cx="1619169" cy="127010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560160" y="446595"/>
            <a:ext cx="983010" cy="808088"/>
            <a:chOff x="0" y="-28575"/>
            <a:chExt cx="1966020" cy="1616176"/>
          </a:xfrm>
        </p:grpSpPr>
        <p:sp>
          <p:nvSpPr>
            <p:cNvPr id="4" name="TextBox 4"/>
            <p:cNvSpPr txBox="1"/>
            <p:nvPr/>
          </p:nvSpPr>
          <p:spPr>
            <a:xfrm>
              <a:off x="0" y="-28575"/>
              <a:ext cx="1966020" cy="888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6968" lvl="1" indent="-53484">
                <a:lnSpc>
                  <a:spcPts val="693"/>
                </a:lnSpc>
                <a:buFont typeface="Arial"/>
                <a:buChar char="•"/>
              </a:pPr>
              <a:r>
                <a:rPr lang="en-US" sz="495" spc="33">
                  <a:solidFill>
                    <a:srgbClr val="353E4B"/>
                  </a:solidFill>
                  <a:latin typeface="Poppins Medium"/>
                </a:rPr>
                <a:t>Apply the knowledge from </a:t>
              </a:r>
              <a:r>
                <a:rPr lang="en-US" sz="495" spc="33">
                  <a:solidFill>
                    <a:srgbClr val="C7002B"/>
                  </a:solidFill>
                  <a:latin typeface="Poppins Medium Bold"/>
                </a:rPr>
                <a:t>Form completion</a:t>
              </a:r>
            </a:p>
            <a:p>
              <a:pPr marL="106968" lvl="1" indent="-53484">
                <a:lnSpc>
                  <a:spcPts val="693"/>
                </a:lnSpc>
                <a:buFont typeface="Arial"/>
                <a:buChar char="•"/>
              </a:pPr>
              <a:r>
                <a:rPr lang="en-US" sz="495" spc="33">
                  <a:solidFill>
                    <a:srgbClr val="353E4B"/>
                  </a:solidFill>
                  <a:latin typeface="Poppins Medium"/>
                </a:rPr>
                <a:t>Read all the given context given in the table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78817"/>
              <a:ext cx="1966020" cy="708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6968" lvl="1" indent="-53484">
                <a:lnSpc>
                  <a:spcPts val="693"/>
                </a:lnSpc>
                <a:buFont typeface="Arial"/>
                <a:buChar char="•"/>
              </a:pPr>
              <a:r>
                <a:rPr lang="en-US" sz="495" spc="33">
                  <a:solidFill>
                    <a:srgbClr val="353E4B"/>
                  </a:solidFill>
                  <a:latin typeface="Poppins Medium"/>
                </a:rPr>
                <a:t>Skim based on the flow of the table </a:t>
              </a:r>
            </a:p>
            <a:p>
              <a:pPr marL="213936" lvl="2" indent="-71312">
                <a:lnSpc>
                  <a:spcPts val="693"/>
                </a:lnSpc>
                <a:buFont typeface="Arial"/>
                <a:buChar char="⚬"/>
              </a:pPr>
              <a:r>
                <a:rPr lang="en-US" sz="495" spc="33">
                  <a:solidFill>
                    <a:srgbClr val="7ED957"/>
                  </a:solidFill>
                  <a:latin typeface="Poppins Medium"/>
                </a:rPr>
                <a:t>(Mostly from left to right)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60160" y="345507"/>
            <a:ext cx="929040" cy="98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"/>
              </a:lnSpc>
              <a:spcBef>
                <a:spcPct val="0"/>
              </a:spcBef>
            </a:pPr>
            <a:r>
              <a:rPr lang="en-US" sz="600" dirty="0">
                <a:solidFill>
                  <a:srgbClr val="000000"/>
                </a:solidFill>
                <a:latin typeface="Poppins Medium Bold"/>
              </a:rPr>
              <a:t>Table completion TIPS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809698">
            <a:off x="2866103" y="-1666289"/>
            <a:ext cx="603012" cy="2241136"/>
            <a:chOff x="0" y="0"/>
            <a:chExt cx="1286425" cy="47810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l="l" t="t" r="r" b="b"/>
              <a:pathLst>
                <a:path w="1286425" h="4781090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 rot="4127643">
            <a:off x="1442660" y="1034915"/>
            <a:ext cx="781583" cy="1854007"/>
            <a:chOff x="0" y="0"/>
            <a:chExt cx="1667376" cy="39552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7376" cy="3955214"/>
            </a:xfrm>
            <a:custGeom>
              <a:avLst/>
              <a:gdLst/>
              <a:ahLst/>
              <a:cxnLst/>
              <a:rect l="l" t="t" r="r" b="b"/>
              <a:pathLst>
                <a:path w="1667376" h="3955214">
                  <a:moveTo>
                    <a:pt x="0" y="0"/>
                  </a:moveTo>
                  <a:lnTo>
                    <a:pt x="1667376" y="0"/>
                  </a:lnTo>
                  <a:lnTo>
                    <a:pt x="1667376" y="3955214"/>
                  </a:lnTo>
                  <a:lnTo>
                    <a:pt x="0" y="3955214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 rot="-7696957">
            <a:off x="-1336380" y="1257824"/>
            <a:ext cx="881731" cy="2341022"/>
            <a:chOff x="0" y="0"/>
            <a:chExt cx="1881025" cy="49941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81025" cy="4994180"/>
            </a:xfrm>
            <a:custGeom>
              <a:avLst/>
              <a:gdLst/>
              <a:ahLst/>
              <a:cxnLst/>
              <a:rect l="l" t="t" r="r" b="b"/>
              <a:pathLst>
                <a:path w="1881025" h="4994180">
                  <a:moveTo>
                    <a:pt x="0" y="0"/>
                  </a:moveTo>
                  <a:lnTo>
                    <a:pt x="1881025" y="0"/>
                  </a:lnTo>
                  <a:lnTo>
                    <a:pt x="1881025" y="4994180"/>
                  </a:lnTo>
                  <a:lnTo>
                    <a:pt x="0" y="4994180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111596" y="-317500"/>
            <a:ext cx="316809" cy="2540000"/>
            <a:chOff x="0" y="0"/>
            <a:chExt cx="675859" cy="54186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l="l" t="t" r="r" b="b"/>
              <a:pathLst>
                <a:path w="675859" h="5418667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35935" y="855867"/>
            <a:ext cx="1781280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09"/>
              </a:lnSpc>
              <a:spcBef>
                <a:spcPct val="0"/>
              </a:spcBef>
            </a:pPr>
            <a:r>
              <a:rPr lang="en-US" sz="1609" spc="16">
                <a:solidFill>
                  <a:srgbClr val="F1EDE0"/>
                </a:solidFill>
                <a:latin typeface="Oswald Bold"/>
              </a:rPr>
              <a:t>DIAGRAM LABELLING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2941" y="703420"/>
            <a:ext cx="2054119" cy="819950"/>
            <a:chOff x="0" y="-28575"/>
            <a:chExt cx="4108239" cy="1639900"/>
          </a:xfrm>
        </p:grpSpPr>
        <p:sp>
          <p:nvSpPr>
            <p:cNvPr id="3" name="TextBox 3"/>
            <p:cNvSpPr txBox="1"/>
            <p:nvPr/>
          </p:nvSpPr>
          <p:spPr>
            <a:xfrm>
              <a:off x="0" y="-28575"/>
              <a:ext cx="4108239" cy="349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6968" lvl="1" indent="-53484">
                <a:lnSpc>
                  <a:spcPts val="693"/>
                </a:lnSpc>
                <a:buFont typeface="Arial"/>
                <a:buChar char="•"/>
              </a:pPr>
              <a:r>
                <a:rPr lang="en-US" sz="495" spc="33">
                  <a:solidFill>
                    <a:srgbClr val="353E4B"/>
                  </a:solidFill>
                  <a:latin typeface="Poppins Medium"/>
                </a:rPr>
                <a:t>Quickly Scan the Diagram</a:t>
              </a:r>
            </a:p>
            <a:p>
              <a:pPr marL="213936" lvl="2" indent="-71312">
                <a:lnSpc>
                  <a:spcPts val="693"/>
                </a:lnSpc>
                <a:buFont typeface="Arial"/>
                <a:buChar char="⚬"/>
              </a:pPr>
              <a:r>
                <a:rPr lang="en-US" sz="495" spc="33">
                  <a:solidFill>
                    <a:srgbClr val="353E4B"/>
                  </a:solidFill>
                  <a:latin typeface="Poppins Medium"/>
                </a:rPr>
                <a:t>Try to understand/figure out what is in the diagram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43467"/>
              <a:ext cx="4108239" cy="1067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6968" lvl="1" indent="-53484">
                <a:lnSpc>
                  <a:spcPts val="693"/>
                </a:lnSpc>
                <a:buFont typeface="Arial"/>
                <a:buChar char="•"/>
              </a:pPr>
              <a:r>
                <a:rPr lang="en-US" sz="495" spc="33">
                  <a:solidFill>
                    <a:srgbClr val="353E4B"/>
                  </a:solidFill>
                  <a:latin typeface="Poppins Medium"/>
                </a:rPr>
                <a:t>Have an idea of the relationship between the figures in the diagram</a:t>
              </a:r>
            </a:p>
            <a:p>
              <a:pPr marL="213936" lvl="2" indent="-71312">
                <a:lnSpc>
                  <a:spcPts val="693"/>
                </a:lnSpc>
                <a:buFont typeface="Arial"/>
                <a:buChar char="⚬"/>
              </a:pPr>
              <a:r>
                <a:rPr lang="en-US" sz="495" spc="33">
                  <a:solidFill>
                    <a:srgbClr val="353E4B"/>
                  </a:solidFill>
                  <a:latin typeface="Poppins Medium"/>
                </a:rPr>
                <a:t>EX:</a:t>
              </a:r>
            </a:p>
            <a:p>
              <a:pPr marL="320904" lvl="3" indent="-80226">
                <a:lnSpc>
                  <a:spcPts val="693"/>
                </a:lnSpc>
                <a:buFont typeface="Arial"/>
                <a:buChar char="￭"/>
              </a:pPr>
              <a:r>
                <a:rPr lang="en-US" sz="495" spc="33">
                  <a:solidFill>
                    <a:srgbClr val="353E4B"/>
                  </a:solidFill>
                  <a:latin typeface="Poppins Medium"/>
                </a:rPr>
                <a:t>item 1 is </a:t>
              </a:r>
              <a:r>
                <a:rPr lang="en-US" sz="495" spc="33">
                  <a:solidFill>
                    <a:srgbClr val="C7002B"/>
                  </a:solidFill>
                  <a:latin typeface="Poppins Medium"/>
                </a:rPr>
                <a:t>across from </a:t>
              </a:r>
              <a:r>
                <a:rPr lang="en-US" sz="495" spc="33">
                  <a:solidFill>
                    <a:srgbClr val="353E4B"/>
                  </a:solidFill>
                  <a:latin typeface="Poppins Medium"/>
                </a:rPr>
                <a:t>item 2</a:t>
              </a:r>
            </a:p>
            <a:p>
              <a:pPr marL="320904" lvl="3" indent="-80226">
                <a:lnSpc>
                  <a:spcPts val="693"/>
                </a:lnSpc>
                <a:buFont typeface="Arial"/>
                <a:buChar char="￭"/>
              </a:pPr>
              <a:r>
                <a:rPr lang="en-US" sz="495" spc="33">
                  <a:solidFill>
                    <a:srgbClr val="353E4B"/>
                  </a:solidFill>
                  <a:latin typeface="Poppins Medium"/>
                </a:rPr>
                <a:t>item 3 is in </a:t>
              </a:r>
              <a:r>
                <a:rPr lang="en-US" sz="495" spc="33">
                  <a:solidFill>
                    <a:srgbClr val="C7002B"/>
                  </a:solidFill>
                  <a:latin typeface="Poppins Medium"/>
                </a:rPr>
                <a:t>between </a:t>
              </a:r>
              <a:r>
                <a:rPr lang="en-US" sz="495" spc="33">
                  <a:solidFill>
                    <a:srgbClr val="353E4B"/>
                  </a:solidFill>
                  <a:latin typeface="Poppins Medium"/>
                </a:rPr>
                <a:t>item 1 and item 2...</a:t>
              </a:r>
            </a:p>
            <a:p>
              <a:pPr marL="106968" lvl="1" indent="-53484">
                <a:lnSpc>
                  <a:spcPts val="693"/>
                </a:lnSpc>
                <a:buFont typeface="Arial"/>
                <a:buChar char="•"/>
              </a:pPr>
              <a:r>
                <a:rPr lang="en-US" sz="495" spc="33">
                  <a:solidFill>
                    <a:srgbClr val="353E4B"/>
                  </a:solidFill>
                  <a:latin typeface="Poppins Medium"/>
                </a:rPr>
                <a:t>Stay focus, Never Lose track of where you are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1111596" y="-790656"/>
            <a:ext cx="316809" cy="2540000"/>
            <a:chOff x="0" y="0"/>
            <a:chExt cx="675859" cy="54186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75859" cy="5418667"/>
            </a:xfrm>
            <a:custGeom>
              <a:avLst/>
              <a:gdLst/>
              <a:ahLst/>
              <a:cxnLst/>
              <a:rect l="l" t="t" r="r" b="b"/>
              <a:pathLst>
                <a:path w="675859" h="5418667">
                  <a:moveTo>
                    <a:pt x="0" y="0"/>
                  </a:moveTo>
                  <a:lnTo>
                    <a:pt x="675859" y="0"/>
                  </a:lnTo>
                  <a:lnTo>
                    <a:pt x="675859" y="5418667"/>
                  </a:lnTo>
                  <a:lnTo>
                    <a:pt x="0" y="5418667"/>
                  </a:lnTo>
                  <a:close/>
                </a:path>
              </a:pathLst>
            </a:custGeom>
            <a:solidFill>
              <a:srgbClr val="353E4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 rot="2809698">
            <a:off x="2866103" y="-1666289"/>
            <a:ext cx="603012" cy="2241136"/>
            <a:chOff x="0" y="0"/>
            <a:chExt cx="1286425" cy="47810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86425" cy="4781090"/>
            </a:xfrm>
            <a:custGeom>
              <a:avLst/>
              <a:gdLst/>
              <a:ahLst/>
              <a:cxnLst/>
              <a:rect l="l" t="t" r="r" b="b"/>
              <a:pathLst>
                <a:path w="1286425" h="4781090">
                  <a:moveTo>
                    <a:pt x="0" y="0"/>
                  </a:moveTo>
                  <a:lnTo>
                    <a:pt x="1286425" y="0"/>
                  </a:lnTo>
                  <a:lnTo>
                    <a:pt x="1286425" y="4781090"/>
                  </a:lnTo>
                  <a:lnTo>
                    <a:pt x="0" y="4781090"/>
                  </a:lnTo>
                  <a:close/>
                </a:path>
              </a:pathLst>
            </a:custGeom>
            <a:solidFill>
              <a:srgbClr val="F1EDE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8901" y="389060"/>
            <a:ext cx="2374099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9"/>
              </a:lnSpc>
              <a:spcBef>
                <a:spcPct val="0"/>
              </a:spcBef>
            </a:pPr>
            <a:r>
              <a:rPr lang="en-US" sz="1409" spc="14">
                <a:solidFill>
                  <a:srgbClr val="F1EDE0"/>
                </a:solidFill>
                <a:latin typeface="Oswald Bold"/>
              </a:rPr>
              <a:t>DIAGRAM LABELLING</a:t>
            </a:r>
            <a:r>
              <a:rPr lang="en-US" sz="1409" spc="14">
                <a:solidFill>
                  <a:srgbClr val="C7002B"/>
                </a:solidFill>
                <a:latin typeface="Oswald Bold"/>
              </a:rPr>
              <a:t> TIPS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" y="317500"/>
            <a:ext cx="1229587" cy="12680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9588" y="324856"/>
            <a:ext cx="1336917" cy="12626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185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Open Sans Light</vt:lpstr>
      <vt:lpstr>Poppins Medium</vt:lpstr>
      <vt:lpstr>Poppins Medium Bold</vt:lpstr>
      <vt:lpstr>Calibri</vt:lpstr>
      <vt:lpstr>Oswald Bold</vt:lpstr>
      <vt:lpstr>Arial</vt:lpstr>
      <vt:lpstr>Open Sans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Lessons</dc:title>
  <dc:creator>Sunchhay Khoun</dc:creator>
  <cp:lastModifiedBy>Khoun Sovansunchhay</cp:lastModifiedBy>
  <cp:revision>3</cp:revision>
  <dcterms:created xsi:type="dcterms:W3CDTF">2006-08-16T00:00:00Z</dcterms:created>
  <dcterms:modified xsi:type="dcterms:W3CDTF">2023-02-07T17:58:10Z</dcterms:modified>
  <dc:identifier>DAFZrnapB04</dc:identifier>
</cp:coreProperties>
</file>