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3810000" cy="1905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  <p:embeddedFont>
      <p:font typeface="Oswald Bold" panose="00000800000000000000" charset="0"/>
      <p:regular r:id="rId24"/>
    </p:embeddedFont>
    <p:embeddedFont>
      <p:font typeface="Poppins Medium" panose="00000600000000000000" pitchFamily="2" charset="0"/>
      <p:regular r:id="rId25"/>
      <p:italic r:id="rId26"/>
    </p:embeddedFont>
    <p:embeddedFont>
      <p:font typeface="Poppins Medium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56" d="100"/>
          <a:sy n="256" d="100"/>
        </p:scale>
        <p:origin x="1459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127643">
            <a:off x="370319" y="-2023179"/>
            <a:ext cx="1131772" cy="3715645"/>
            <a:chOff x="0" y="0"/>
            <a:chExt cx="1609632" cy="52844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l="l" t="t" r="r" b="b"/>
              <a:pathLst>
                <a:path w="1609632" h="5284474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r>
                <a:rPr lang="en-US" sz="399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-638298" y="550299"/>
            <a:ext cx="1172374" cy="2781010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4127643">
            <a:off x="3140223" y="408197"/>
            <a:ext cx="958554" cy="3361704"/>
            <a:chOff x="0" y="0"/>
            <a:chExt cx="1363276" cy="47810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l="l" t="t" r="r" b="b"/>
              <a:pathLst>
                <a:path w="1363276" h="4781090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4127643">
            <a:off x="3838799" y="-1663767"/>
            <a:ext cx="958554" cy="2781010"/>
            <a:chOff x="0" y="0"/>
            <a:chExt cx="1363276" cy="39552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l="l" t="t" r="r" b="b"/>
              <a:pathLst>
                <a:path w="1363276" h="3955214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813647" y="-664350"/>
            <a:ext cx="571500" cy="1364434"/>
            <a:chOff x="0" y="0"/>
            <a:chExt cx="812800" cy="19405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940528"/>
            </a:xfrm>
            <a:custGeom>
              <a:avLst/>
              <a:gdLst/>
              <a:ahLst/>
              <a:cxnLst/>
              <a:rect l="l" t="t" r="r" b="b"/>
              <a:pathLst>
                <a:path w="812800" h="1940528">
                  <a:moveTo>
                    <a:pt x="0" y="0"/>
                  </a:moveTo>
                  <a:lnTo>
                    <a:pt x="812800" y="0"/>
                  </a:lnTo>
                  <a:lnTo>
                    <a:pt x="812800" y="1940528"/>
                  </a:lnTo>
                  <a:lnTo>
                    <a:pt x="0" y="194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9076" y="708284"/>
            <a:ext cx="1886068" cy="366101"/>
            <a:chOff x="0" y="0"/>
            <a:chExt cx="2514758" cy="488134"/>
          </a:xfrm>
        </p:grpSpPr>
        <p:sp>
          <p:nvSpPr>
            <p:cNvPr id="18" name="TextBox 18"/>
            <p:cNvSpPr txBox="1"/>
            <p:nvPr/>
          </p:nvSpPr>
          <p:spPr>
            <a:xfrm>
              <a:off x="760601" y="38100"/>
              <a:ext cx="1754157" cy="450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3"/>
                </a:lnSpc>
                <a:spcBef>
                  <a:spcPct val="0"/>
                </a:spcBef>
              </a:pPr>
              <a:r>
                <a:rPr lang="en-US" sz="2413" spc="24">
                  <a:solidFill>
                    <a:srgbClr val="353E4B"/>
                  </a:solidFill>
                  <a:latin typeface="Oswald Bold"/>
                </a:rPr>
                <a:t>LISTENING</a:t>
              </a:r>
            </a:p>
          </p:txBody>
        </p: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95729"/>
              <a:ext cx="699005" cy="205624"/>
            </a:xfrm>
            <a:prstGeom prst="rect">
              <a:avLst/>
            </a:prstGeom>
          </p:spPr>
        </p:pic>
      </p:grpSp>
      <p:sp>
        <p:nvSpPr>
          <p:cNvPr id="20" name="TextBox 20"/>
          <p:cNvSpPr txBox="1"/>
          <p:nvPr/>
        </p:nvSpPr>
        <p:spPr>
          <a:xfrm>
            <a:off x="1381427" y="1055335"/>
            <a:ext cx="1421368" cy="14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353E4B"/>
                </a:solidFill>
                <a:latin typeface="Oswald Bold"/>
              </a:rPr>
              <a:t>A General Overview of the Test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991"/>
          <a:stretch>
            <a:fillRect/>
          </a:stretch>
        </p:blipFill>
        <p:spPr>
          <a:xfrm>
            <a:off x="1814353" y="0"/>
            <a:ext cx="1863014" cy="15332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787282" cy="1904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2004569" y="934236"/>
            <a:ext cx="1322596" cy="3511533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714893"/>
            <a:ext cx="3810000" cy="475213"/>
            <a:chOff x="0" y="0"/>
            <a:chExt cx="5080000" cy="633618"/>
          </a:xfrm>
        </p:grpSpPr>
        <p:grpSp>
          <p:nvGrpSpPr>
            <p:cNvPr id="12" name="Group 12"/>
            <p:cNvGrpSpPr/>
            <p:nvPr/>
          </p:nvGrpSpPr>
          <p:grpSpPr>
            <a:xfrm rot="5400000">
              <a:off x="2223191" y="-2223191"/>
              <a:ext cx="633618" cy="5080000"/>
              <a:chOff x="0" y="0"/>
              <a:chExt cx="675859" cy="541866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75859" cy="5418667"/>
              </a:xfrm>
              <a:custGeom>
                <a:avLst/>
                <a:gdLst/>
                <a:ahLst/>
                <a:cxnLst/>
                <a:rect l="l" t="t" r="r" b="b"/>
                <a:pathLst>
                  <a:path w="675859" h="5418667">
                    <a:moveTo>
                      <a:pt x="0" y="0"/>
                    </a:moveTo>
                    <a:lnTo>
                      <a:pt x="675859" y="0"/>
                    </a:lnTo>
                    <a:lnTo>
                      <a:pt x="675859" y="5418667"/>
                    </a:lnTo>
                    <a:lnTo>
                      <a:pt x="0" y="5418667"/>
                    </a:lnTo>
                    <a:close/>
                  </a:path>
                </a:pathLst>
              </a:custGeom>
              <a:solidFill>
                <a:srgbClr val="353E4B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618645" y="110842"/>
              <a:ext cx="1842710" cy="450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3"/>
                </a:lnSpc>
                <a:spcBef>
                  <a:spcPct val="0"/>
                </a:spcBef>
              </a:pPr>
              <a:r>
                <a:rPr lang="en-US" sz="2413" spc="24">
                  <a:solidFill>
                    <a:srgbClr val="F1EDE0"/>
                  </a:solidFill>
                  <a:latin typeface="Oswald Bold"/>
                </a:rPr>
                <a:t>MATCHING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0508" y="-1734273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7696957">
            <a:off x="-2004569" y="934236"/>
            <a:ext cx="1322596" cy="3511533"/>
            <a:chOff x="0" y="0"/>
            <a:chExt cx="1881025" cy="49941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r="45248"/>
          <a:stretch>
            <a:fillRect/>
          </a:stretch>
        </p:blipFill>
        <p:spPr>
          <a:xfrm>
            <a:off x="1004797" y="0"/>
            <a:ext cx="1800405" cy="1901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127643">
            <a:off x="370319" y="-2023179"/>
            <a:ext cx="1131772" cy="3715645"/>
            <a:chOff x="0" y="0"/>
            <a:chExt cx="1609632" cy="52844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l="l" t="t" r="r" b="b"/>
              <a:pathLst>
                <a:path w="1609632" h="5284474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r>
                <a:rPr lang="en-US" sz="399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-1123891" y="817023"/>
            <a:ext cx="1172374" cy="2781010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4127643">
            <a:off x="3140223" y="408197"/>
            <a:ext cx="958554" cy="3361704"/>
            <a:chOff x="0" y="0"/>
            <a:chExt cx="1363276" cy="47810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l="l" t="t" r="r" b="b"/>
              <a:pathLst>
                <a:path w="1363276" h="4781090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4127643">
            <a:off x="3838799" y="-1663767"/>
            <a:ext cx="958554" cy="2781010"/>
            <a:chOff x="0" y="0"/>
            <a:chExt cx="1363276" cy="39552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l="l" t="t" r="r" b="b"/>
              <a:pathLst>
                <a:path w="1363276" h="3955214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813647" y="-664350"/>
            <a:ext cx="571500" cy="1364434"/>
            <a:chOff x="0" y="0"/>
            <a:chExt cx="812800" cy="19405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940528"/>
            </a:xfrm>
            <a:custGeom>
              <a:avLst/>
              <a:gdLst/>
              <a:ahLst/>
              <a:cxnLst/>
              <a:rect l="l" t="t" r="r" b="b"/>
              <a:pathLst>
                <a:path w="812800" h="1940528">
                  <a:moveTo>
                    <a:pt x="0" y="0"/>
                  </a:moveTo>
                  <a:lnTo>
                    <a:pt x="812800" y="0"/>
                  </a:lnTo>
                  <a:lnTo>
                    <a:pt x="812800" y="1940528"/>
                  </a:lnTo>
                  <a:lnTo>
                    <a:pt x="0" y="194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525725" y="746401"/>
            <a:ext cx="706751" cy="32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C7002B"/>
                </a:solidFill>
                <a:latin typeface="Oswald Bold"/>
              </a:rPr>
              <a:t>Q</a:t>
            </a:r>
            <a:r>
              <a:rPr lang="en-US" sz="2413" spc="24">
                <a:solidFill>
                  <a:srgbClr val="353E4B"/>
                </a:solidFill>
                <a:latin typeface="Oswald Bold"/>
              </a:rPr>
              <a:t> &amp; </a:t>
            </a:r>
            <a:r>
              <a:rPr lang="en-US" sz="2413" spc="24">
                <a:solidFill>
                  <a:srgbClr val="7ED957"/>
                </a:solidFill>
                <a:latin typeface="Oswald Bold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4423" y="1098157"/>
            <a:ext cx="1941155" cy="11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"/>
              </a:lnSpc>
              <a:spcBef>
                <a:spcPct val="0"/>
              </a:spcBef>
            </a:pPr>
            <a:r>
              <a:rPr lang="en-US" sz="699">
                <a:solidFill>
                  <a:srgbClr val="353E4B"/>
                </a:solidFill>
                <a:latin typeface="Open Sans Light Bold"/>
              </a:rPr>
              <a:t>For Full </a:t>
            </a:r>
            <a:r>
              <a:rPr lang="en-US" sz="699">
                <a:solidFill>
                  <a:srgbClr val="C7002B"/>
                </a:solidFill>
                <a:latin typeface="Open Sans Light Bold"/>
              </a:rPr>
              <a:t>Practice Tests</a:t>
            </a:r>
            <a:r>
              <a:rPr lang="en-US" sz="699">
                <a:solidFill>
                  <a:srgbClr val="353E4B"/>
                </a:solidFill>
                <a:latin typeface="Open Sans Light Bold"/>
              </a:rPr>
              <a:t>: ieltsonlinetests.com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352" y="97815"/>
            <a:ext cx="131324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 dirty="0">
                <a:solidFill>
                  <a:srgbClr val="F1EDE0"/>
                </a:solidFill>
                <a:latin typeface="Oswald Bold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346" y="539140"/>
            <a:ext cx="2793309" cy="132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The Listening Test is a test made to test students on their ability to listen to English conversations on various topics.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This test takes 30mn max, with 10mn for you to transfer answers to an answer sheet.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The test has a total of 40 Questions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The Test audio will only play </a:t>
            </a:r>
            <a:r>
              <a:rPr lang="en-US" sz="598" spc="40">
                <a:solidFill>
                  <a:srgbClr val="C7002B"/>
                </a:solidFill>
                <a:latin typeface="Poppins Medium Bold"/>
              </a:rPr>
              <a:t>ONCE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C7002B"/>
              </a:solidFill>
              <a:latin typeface="Poppins Medium Bold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The test consists of </a:t>
            </a:r>
            <a:r>
              <a:rPr lang="en-US" sz="598" spc="40">
                <a:solidFill>
                  <a:srgbClr val="C7002B"/>
                </a:solidFill>
                <a:latin typeface="Poppins Medium"/>
              </a:rPr>
              <a:t>3</a:t>
            </a:r>
            <a:r>
              <a:rPr lang="en-US" sz="598" spc="40">
                <a:solidFill>
                  <a:srgbClr val="353E4B"/>
                </a:solidFill>
                <a:latin typeface="Poppins Medium"/>
              </a:rPr>
              <a:t> parts:</a:t>
            </a:r>
          </a:p>
          <a:p>
            <a:pPr marL="129157" lvl="1" indent="-64578">
              <a:lnSpc>
                <a:spcPts val="699"/>
              </a:lnSpc>
              <a:buFont typeface="Arial"/>
              <a:buChar char="•"/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Part 1: usually a conversation about everyday social context.</a:t>
            </a:r>
          </a:p>
          <a:p>
            <a:pPr marL="129157" lvl="1" indent="-64578">
              <a:lnSpc>
                <a:spcPts val="699"/>
              </a:lnSpc>
              <a:buFont typeface="Arial"/>
              <a:buChar char="•"/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Part 2: speech about a Social Context.</a:t>
            </a:r>
          </a:p>
          <a:p>
            <a:pPr marL="129157" lvl="1" indent="-64578" algn="l">
              <a:lnSpc>
                <a:spcPts val="699"/>
              </a:lnSpc>
              <a:spcBef>
                <a:spcPct val="0"/>
              </a:spcBef>
              <a:buFont typeface="Arial"/>
              <a:buChar char="•"/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Part 3: a discussion/university lecture (may involve different accents)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468822" y="576262"/>
          <a:ext cx="602074" cy="611508"/>
        </p:xfrm>
        <a:graphic>
          <a:graphicData uri="http://schemas.openxmlformats.org/drawingml/2006/table">
            <a:tbl>
              <a:tblPr/>
              <a:tblGrid>
                <a:gridCol w="30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2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 Bold"/>
                        </a:rPr>
                        <a:t>Correct Answer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 Bold"/>
                        </a:rPr>
                        <a:t>Band Score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39-40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9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5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37-38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8.5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5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35-36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8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5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32-34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7.5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56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30-31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7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986512" y="576262"/>
          <a:ext cx="602074" cy="535308"/>
        </p:xfrm>
        <a:graphic>
          <a:graphicData uri="http://schemas.openxmlformats.org/drawingml/2006/table">
            <a:tbl>
              <a:tblPr/>
              <a:tblGrid>
                <a:gridCol w="30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26-29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6.5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23-25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6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18-22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5.5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16-17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13-15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4.5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14"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11-12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"/>
                        </a:lnSpc>
                        <a:defRPr/>
                      </a:pPr>
                      <a:r>
                        <a:rPr lang="en-US" sz="399">
                          <a:solidFill>
                            <a:srgbClr val="000000"/>
                          </a:solidFill>
                          <a:latin typeface="Oswald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58352" y="97815"/>
            <a:ext cx="1640086" cy="32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BAND </a:t>
            </a:r>
            <a:r>
              <a:rPr lang="en-US" sz="2413" spc="24">
                <a:solidFill>
                  <a:srgbClr val="C7002B"/>
                </a:solidFill>
                <a:latin typeface="Oswald Bold"/>
              </a:rPr>
              <a:t>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352" y="97815"/>
            <a:ext cx="2135874" cy="32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QUESTION </a:t>
            </a:r>
            <a:r>
              <a:rPr lang="en-US" sz="2413" spc="24">
                <a:solidFill>
                  <a:srgbClr val="FFFFFF"/>
                </a:solidFill>
                <a:latin typeface="Oswald Bold"/>
              </a:rPr>
              <a:t>TYPES</a:t>
            </a:r>
          </a:p>
        </p:txBody>
      </p:sp>
      <p:grpSp>
        <p:nvGrpSpPr>
          <p:cNvPr id="9" name="Group 9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7696957">
            <a:off x="-1771281" y="740450"/>
            <a:ext cx="1322596" cy="3511533"/>
            <a:chOff x="0" y="0"/>
            <a:chExt cx="1881025" cy="49941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53951" y="670796"/>
            <a:ext cx="1229247" cy="79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1.  Form Completion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3. Matching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 algn="l">
              <a:lnSpc>
                <a:spcPts val="699"/>
              </a:lnSpc>
              <a:spcBef>
                <a:spcPct val="0"/>
              </a:spcBef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5. Sentence Completion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30772" y="670796"/>
            <a:ext cx="1240260" cy="79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2. Multiple Choice Questions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4.  Diagram Labeling</a:t>
            </a: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>
              <a:lnSpc>
                <a:spcPts val="699"/>
              </a:lnSpc>
            </a:pPr>
            <a:endParaRPr lang="en-US" sz="598" spc="40">
              <a:solidFill>
                <a:srgbClr val="353E4B"/>
              </a:solidFill>
              <a:latin typeface="Poppins Medium"/>
            </a:endParaRPr>
          </a:p>
          <a:p>
            <a:pPr algn="l">
              <a:lnSpc>
                <a:spcPts val="699"/>
              </a:lnSpc>
              <a:spcBef>
                <a:spcPct val="0"/>
              </a:spcBef>
            </a:pPr>
            <a:r>
              <a:rPr lang="en-US" sz="598" spc="40">
                <a:solidFill>
                  <a:srgbClr val="353E4B"/>
                </a:solidFill>
                <a:latin typeface="Poppins Medium"/>
              </a:rPr>
              <a:t>6. Short-Answer Question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352" y="97815"/>
            <a:ext cx="2135874" cy="32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GENERAL</a:t>
            </a:r>
            <a:r>
              <a:rPr lang="en-US" sz="2413" spc="24">
                <a:solidFill>
                  <a:srgbClr val="C7002B"/>
                </a:solidFill>
                <a:latin typeface="Oswald Bold"/>
              </a:rPr>
              <a:t> TIPS</a:t>
            </a:r>
          </a:p>
        </p:txBody>
      </p:sp>
      <p:grpSp>
        <p:nvGrpSpPr>
          <p:cNvPr id="9" name="Group 9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7696957">
            <a:off x="-2058416" y="906694"/>
            <a:ext cx="1322596" cy="3511533"/>
            <a:chOff x="0" y="0"/>
            <a:chExt cx="1881025" cy="49941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0500" y="501220"/>
            <a:ext cx="3429123" cy="126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8562" lvl="1" indent="-89281">
              <a:lnSpc>
                <a:spcPts val="1157"/>
              </a:lnSpc>
              <a:buFont typeface="Arial"/>
              <a:buChar char="•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Read, Read, Read!</a:t>
            </a:r>
          </a:p>
          <a:p>
            <a:pPr marL="357124" lvl="2" indent="-119041">
              <a:lnSpc>
                <a:spcPts val="1157"/>
              </a:lnSpc>
              <a:buFont typeface="Arial"/>
              <a:buChar char="⚬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Read the instructions</a:t>
            </a:r>
          </a:p>
          <a:p>
            <a:pPr marL="535687" lvl="3" indent="-133922">
              <a:lnSpc>
                <a:spcPts val="1157"/>
              </a:lnSpc>
              <a:buFont typeface="Arial"/>
              <a:buChar char="￭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Always obey the INSTRUCTIONS</a:t>
            </a:r>
          </a:p>
          <a:p>
            <a:pPr marL="357124" lvl="2" indent="-119041">
              <a:lnSpc>
                <a:spcPts val="1157"/>
              </a:lnSpc>
              <a:buFont typeface="Arial"/>
              <a:buChar char="⚬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Read the given text/options</a:t>
            </a:r>
          </a:p>
          <a:p>
            <a:pPr marL="535687" lvl="3" indent="-133922">
              <a:lnSpc>
                <a:spcPts val="1157"/>
              </a:lnSpc>
              <a:buFont typeface="Arial"/>
              <a:buChar char="￭"/>
            </a:pPr>
            <a:r>
              <a:rPr lang="en-US" sz="827" spc="56">
                <a:solidFill>
                  <a:srgbClr val="C7002B"/>
                </a:solidFill>
                <a:latin typeface="Poppins Medium Bold"/>
              </a:rPr>
              <a:t>SKIM</a:t>
            </a:r>
          </a:p>
          <a:p>
            <a:pPr marL="535687" lvl="3" indent="-133922">
              <a:lnSpc>
                <a:spcPts val="1157"/>
              </a:lnSpc>
              <a:buFont typeface="Arial"/>
              <a:buChar char="￭"/>
            </a:pPr>
            <a:r>
              <a:rPr lang="en-US" sz="827" spc="56">
                <a:solidFill>
                  <a:srgbClr val="353E4B"/>
                </a:solidFill>
                <a:latin typeface="Poppins Medium Bold"/>
              </a:rPr>
              <a:t>UNDERSTAND/ANTICIPATE/PREDICT THE ANSWERS</a:t>
            </a:r>
            <a:r>
              <a:rPr lang="en-US" sz="827" spc="56">
                <a:solidFill>
                  <a:srgbClr val="353E4B"/>
                </a:solidFill>
                <a:latin typeface="Poppins Medium"/>
              </a:rPr>
              <a:t> </a:t>
            </a:r>
          </a:p>
          <a:p>
            <a:pPr marL="357124" lvl="2" indent="-119041">
              <a:lnSpc>
                <a:spcPts val="1157"/>
              </a:lnSpc>
              <a:buFont typeface="Arial"/>
              <a:buChar char="⚬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Read your writing</a:t>
            </a:r>
          </a:p>
          <a:p>
            <a:pPr marL="535687" lvl="3" indent="-133922">
              <a:lnSpc>
                <a:spcPts val="1157"/>
              </a:lnSpc>
              <a:buFont typeface="Arial"/>
              <a:buChar char="￭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Double checking your </a:t>
            </a:r>
            <a:r>
              <a:rPr lang="en-US" sz="827" spc="56">
                <a:solidFill>
                  <a:srgbClr val="353E4B"/>
                </a:solidFill>
                <a:latin typeface="Poppins Medium Bold"/>
              </a:rPr>
              <a:t>SPELLING </a:t>
            </a:r>
            <a:r>
              <a:rPr lang="en-US" sz="827" spc="56">
                <a:solidFill>
                  <a:srgbClr val="353E4B"/>
                </a:solidFill>
                <a:latin typeface="Poppins Medium"/>
              </a:rPr>
              <a:t>is a must!</a:t>
            </a:r>
          </a:p>
          <a:p>
            <a:pPr marL="178562" lvl="1" indent="-89281" algn="l">
              <a:lnSpc>
                <a:spcPts val="1157"/>
              </a:lnSpc>
              <a:buFont typeface="Arial"/>
              <a:buChar char="•"/>
            </a:pPr>
            <a:r>
              <a:rPr lang="en-US" sz="827" spc="56">
                <a:solidFill>
                  <a:srgbClr val="353E4B"/>
                </a:solidFill>
                <a:latin typeface="Poppins Medium"/>
              </a:rPr>
              <a:t>Stay Focus, Never Look Back, Move 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352" y="97815"/>
            <a:ext cx="2135874" cy="32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GENERAL</a:t>
            </a:r>
            <a:r>
              <a:rPr lang="en-US" sz="2413" spc="24">
                <a:solidFill>
                  <a:srgbClr val="C7002B"/>
                </a:solidFill>
                <a:latin typeface="Oswald Bold"/>
              </a:rPr>
              <a:t> TIPS</a:t>
            </a:r>
          </a:p>
        </p:txBody>
      </p:sp>
      <p:grpSp>
        <p:nvGrpSpPr>
          <p:cNvPr id="9" name="Group 9"/>
          <p:cNvGrpSpPr/>
          <p:nvPr/>
        </p:nvGrpSpPr>
        <p:grpSpPr>
          <a:xfrm rot="4127643">
            <a:off x="2369730" y="1190729"/>
            <a:ext cx="1172374" cy="2781010"/>
            <a:chOff x="0" y="0"/>
            <a:chExt cx="1667376" cy="39552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7696957">
            <a:off x="-1771281" y="740450"/>
            <a:ext cx="1322596" cy="3511533"/>
            <a:chOff x="0" y="0"/>
            <a:chExt cx="1881025" cy="49941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62121" y="553807"/>
            <a:ext cx="3081179" cy="1300287"/>
            <a:chOff x="0" y="0"/>
            <a:chExt cx="4108239" cy="173371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4108239" cy="506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60444" lvl="1" indent="-80222">
                <a:lnSpc>
                  <a:spcPts val="1040"/>
                </a:lnSpc>
                <a:buFont typeface="Arial"/>
                <a:buChar char="•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INSTRUCTIONS</a:t>
              </a:r>
              <a:r>
                <a:rPr lang="en-US" sz="743" spc="50">
                  <a:solidFill>
                    <a:srgbClr val="353E4B"/>
                  </a:solidFill>
                  <a:latin typeface="Poppins Medium"/>
                </a:rPr>
                <a:t> Examples: </a:t>
              </a:r>
            </a:p>
            <a:p>
              <a:pPr marL="320888" lvl="2" indent="-106963" algn="l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"/>
                </a:rPr>
                <a:t>One word And/Or A Number: </a:t>
              </a:r>
              <a:r>
                <a:rPr lang="en-US" sz="743" spc="50">
                  <a:solidFill>
                    <a:srgbClr val="7ED957"/>
                  </a:solidFill>
                  <a:latin typeface="Poppins Medium"/>
                </a:rPr>
                <a:t>Sugar, 012345, 20 Dollars, </a:t>
              </a:r>
              <a:r>
                <a:rPr lang="en-US" sz="743" spc="50">
                  <a:solidFill>
                    <a:srgbClr val="C7002B"/>
                  </a:solidFill>
                  <a:latin typeface="Poppins Medium"/>
                </a:rPr>
                <a:t>Ielts Test,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43466"/>
              <a:ext cx="4108239" cy="506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60444" lvl="1" indent="-80222">
                <a:lnSpc>
                  <a:spcPts val="1040"/>
                </a:lnSpc>
                <a:buFont typeface="Arial"/>
                <a:buChar char="•"/>
              </a:pPr>
              <a:r>
                <a:rPr lang="en-US" sz="743" spc="50">
                  <a:solidFill>
                    <a:srgbClr val="C7002B"/>
                  </a:solidFill>
                  <a:latin typeface="Poppins Medium Bold"/>
                </a:rPr>
                <a:t>SKIM:</a:t>
              </a:r>
            </a:p>
            <a:p>
              <a:pPr marL="320888" lvl="2" indent="-106963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Stay Focus, Calm Your </a:t>
              </a:r>
              <a:r>
                <a:rPr lang="en-US" sz="743" spc="50">
                  <a:solidFill>
                    <a:srgbClr val="C7002B"/>
                  </a:solidFill>
                  <a:latin typeface="Poppins Medium Bold"/>
                </a:rPr>
                <a:t>MIND</a:t>
              </a:r>
            </a:p>
            <a:p>
              <a:pPr marL="320888" lvl="2" indent="-106963" algn="l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Quickly Move your eyes, remember keywords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59607"/>
              <a:ext cx="4108239" cy="67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60444" lvl="1" indent="-80222">
                <a:lnSpc>
                  <a:spcPts val="1040"/>
                </a:lnSpc>
                <a:buFont typeface="Arial"/>
                <a:buChar char="•"/>
              </a:pPr>
              <a:r>
                <a:rPr lang="en-US" sz="743" spc="50">
                  <a:solidFill>
                    <a:srgbClr val="C7002B"/>
                  </a:solidFill>
                  <a:latin typeface="Poppins Medium Bold"/>
                </a:rPr>
                <a:t>UNDERSTAND/ANTICIPATE/PREDICT</a:t>
              </a:r>
            </a:p>
            <a:p>
              <a:pPr marL="320888" lvl="2" indent="-106963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What is this Conversation About?</a:t>
              </a:r>
            </a:p>
            <a:p>
              <a:pPr marL="320888" lvl="2" indent="-106963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This answer should be? (FOOD, Number, Person...)</a:t>
              </a:r>
            </a:p>
            <a:p>
              <a:pPr marL="320888" lvl="2" indent="-106963" algn="l">
                <a:lnSpc>
                  <a:spcPts val="1040"/>
                </a:lnSpc>
                <a:buFont typeface="Arial"/>
                <a:buChar char="⚬"/>
              </a:pPr>
              <a:r>
                <a:rPr lang="en-US" sz="743" spc="50">
                  <a:solidFill>
                    <a:srgbClr val="353E4B"/>
                  </a:solidFill>
                  <a:latin typeface="Poppins Medium Bold"/>
                </a:rPr>
                <a:t>Remember the context, Guess the answer</a:t>
              </a:r>
              <a:r>
                <a:rPr lang="en-US" sz="743" spc="50">
                  <a:solidFill>
                    <a:srgbClr val="353E4B"/>
                  </a:solidFill>
                  <a:latin typeface="Poppins Medium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2004569" y="934236"/>
            <a:ext cx="1322596" cy="3511533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667393" y="-952500"/>
            <a:ext cx="475213" cy="3810000"/>
            <a:chOff x="0" y="0"/>
            <a:chExt cx="675859" cy="5418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57429" y="807566"/>
            <a:ext cx="2495141" cy="32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FORM COMPLETION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696957">
            <a:off x="-1771281" y="740450"/>
            <a:ext cx="1322596" cy="3511533"/>
            <a:chOff x="0" y="0"/>
            <a:chExt cx="1881025" cy="49941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3713" r="26537"/>
          <a:stretch>
            <a:fillRect/>
          </a:stretch>
        </p:blipFill>
        <p:spPr>
          <a:xfrm>
            <a:off x="1859871" y="0"/>
            <a:ext cx="1950129" cy="18667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40985"/>
          <a:stretch>
            <a:fillRect/>
          </a:stretch>
        </p:blipFill>
        <p:spPr>
          <a:xfrm>
            <a:off x="0" y="0"/>
            <a:ext cx="1855776" cy="1909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2004569" y="934236"/>
            <a:ext cx="1322596" cy="3511533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667393" y="-952500"/>
            <a:ext cx="475213" cy="3810000"/>
            <a:chOff x="0" y="0"/>
            <a:chExt cx="675859" cy="5418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06402" y="807566"/>
            <a:ext cx="597197" cy="32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MCQ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Poppins Medium</vt:lpstr>
      <vt:lpstr>Oswald Bold</vt:lpstr>
      <vt:lpstr>Open Sans Light</vt:lpstr>
      <vt:lpstr>Oswald</vt:lpstr>
      <vt:lpstr>Poppins Medium Bold</vt:lpstr>
      <vt:lpstr>Open Sans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</dc:title>
  <cp:lastModifiedBy>Sunchhay Khoun</cp:lastModifiedBy>
  <cp:revision>2</cp:revision>
  <dcterms:created xsi:type="dcterms:W3CDTF">2006-08-16T00:00:00Z</dcterms:created>
  <dcterms:modified xsi:type="dcterms:W3CDTF">2023-02-02T02:20:34Z</dcterms:modified>
  <dc:identifier>DAFZJGXtTYk</dc:identifier>
</cp:coreProperties>
</file>