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</p:sldIdLst>
  <p:sldSz cx="3810000" cy="1905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ns Light" charset="1" panose="020B0306030504020204"/>
      <p:regular r:id="rId12"/>
    </p:embeddedFont>
    <p:embeddedFont>
      <p:font typeface="Open Sans Light Bold" charset="1" panose="020B0806030504020204"/>
      <p:regular r:id="rId13"/>
    </p:embeddedFont>
    <p:embeddedFont>
      <p:font typeface="Open Sans Light Italics" charset="1" panose="020B0306030504020204"/>
      <p:regular r:id="rId14"/>
    </p:embeddedFont>
    <p:embeddedFont>
      <p:font typeface="Open Sans Light Bold Italics" charset="1" panose="020B0806030504020204"/>
      <p:regular r:id="rId15"/>
    </p:embeddedFont>
    <p:embeddedFont>
      <p:font typeface="Poppins Medium" charset="1" panose="00000600000000000000"/>
      <p:regular r:id="rId16"/>
    </p:embeddedFont>
    <p:embeddedFont>
      <p:font typeface="Poppins Medium Bold" charset="1" panose="00000700000000000000"/>
      <p:regular r:id="rId17"/>
    </p:embeddedFont>
    <p:embeddedFont>
      <p:font typeface="Poppins Medium Italics" charset="1" panose="00000600000000000000"/>
      <p:regular r:id="rId18"/>
    </p:embeddedFont>
    <p:embeddedFont>
      <p:font typeface="Poppins Medium Bold Italics" charset="1" panose="00000700000000000000"/>
      <p:regular r:id="rId19"/>
    </p:embeddedFont>
    <p:embeddedFont>
      <p:font typeface="Poppins" charset="1" panose="00000500000000000000"/>
      <p:regular r:id="rId20"/>
    </p:embeddedFont>
    <p:embeddedFont>
      <p:font typeface="Poppins Bold" charset="1" panose="00000800000000000000"/>
      <p:regular r:id="rId21"/>
    </p:embeddedFont>
    <p:embeddedFont>
      <p:font typeface="Poppins Italics" charset="1" panose="00000500000000000000"/>
      <p:regular r:id="rId22"/>
    </p:embeddedFont>
    <p:embeddedFont>
      <p:font typeface="Poppins Bold Italics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4127643">
            <a:off x="370319" y="-2023179"/>
            <a:ext cx="1131772" cy="3715645"/>
            <a:chOff x="0" y="0"/>
            <a:chExt cx="1609632" cy="528447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09632" cy="5284474"/>
            </a:xfrm>
            <a:custGeom>
              <a:avLst/>
              <a:gdLst/>
              <a:ahLst/>
              <a:cxnLst/>
              <a:rect r="r" b="b" t="t" l="l"/>
              <a:pathLst>
                <a:path h="5284474" w="1609632">
                  <a:moveTo>
                    <a:pt x="0" y="0"/>
                  </a:moveTo>
                  <a:lnTo>
                    <a:pt x="1609632" y="0"/>
                  </a:lnTo>
                  <a:lnTo>
                    <a:pt x="1609632" y="5284474"/>
                  </a:lnTo>
                  <a:lnTo>
                    <a:pt x="0" y="5284474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r>
                <a:rPr lang="en-US" sz="399">
                  <a:solidFill>
                    <a:srgbClr val="000000"/>
                  </a:solidFill>
                  <a:latin typeface="Open Sans Light"/>
                </a:rPr>
                <a:t>-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4127643">
            <a:off x="-638298" y="550299"/>
            <a:ext cx="1172374" cy="2781010"/>
            <a:chOff x="0" y="0"/>
            <a:chExt cx="1667376" cy="39552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r="r" b="b" t="t" l="l"/>
              <a:pathLst>
                <a:path h="3955214" w="1667376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4127643">
            <a:off x="3330723" y="448218"/>
            <a:ext cx="958554" cy="3361704"/>
            <a:chOff x="0" y="0"/>
            <a:chExt cx="1363276" cy="47810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363276" cy="4781090"/>
            </a:xfrm>
            <a:custGeom>
              <a:avLst/>
              <a:gdLst/>
              <a:ahLst/>
              <a:cxnLst/>
              <a:rect r="r" b="b" t="t" l="l"/>
              <a:pathLst>
                <a:path h="4781090" w="1363276">
                  <a:moveTo>
                    <a:pt x="0" y="0"/>
                  </a:moveTo>
                  <a:lnTo>
                    <a:pt x="1363276" y="0"/>
                  </a:lnTo>
                  <a:lnTo>
                    <a:pt x="1363276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4127643">
            <a:off x="3838799" y="-1663767"/>
            <a:ext cx="958554" cy="2781010"/>
            <a:chOff x="0" y="0"/>
            <a:chExt cx="1363276" cy="3955214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363276" cy="3955214"/>
            </a:xfrm>
            <a:custGeom>
              <a:avLst/>
              <a:gdLst/>
              <a:ahLst/>
              <a:cxnLst/>
              <a:rect r="r" b="b" t="t" l="l"/>
              <a:pathLst>
                <a:path h="3955214" w="1363276">
                  <a:moveTo>
                    <a:pt x="0" y="0"/>
                  </a:moveTo>
                  <a:lnTo>
                    <a:pt x="1363276" y="0"/>
                  </a:lnTo>
                  <a:lnTo>
                    <a:pt x="13632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813647" y="-664350"/>
            <a:ext cx="571500" cy="1364434"/>
            <a:chOff x="0" y="0"/>
            <a:chExt cx="812800" cy="1940528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12800" cy="1940528"/>
            </a:xfrm>
            <a:custGeom>
              <a:avLst/>
              <a:gdLst/>
              <a:ahLst/>
              <a:cxnLst/>
              <a:rect r="r" b="b" t="t" l="l"/>
              <a:pathLst>
                <a:path h="194052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940528"/>
                  </a:lnTo>
                  <a:lnTo>
                    <a:pt x="0" y="19405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8784" y="216195"/>
            <a:ext cx="1143660" cy="1472610"/>
            <a:chOff x="0" y="0"/>
            <a:chExt cx="1626539" cy="2094378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626539" cy="2094378"/>
            </a:xfrm>
            <a:custGeom>
              <a:avLst/>
              <a:gdLst/>
              <a:ahLst/>
              <a:cxnLst/>
              <a:rect r="r" b="b" t="t" l="l"/>
              <a:pathLst>
                <a:path h="2094378" w="1626539">
                  <a:moveTo>
                    <a:pt x="60925" y="0"/>
                  </a:moveTo>
                  <a:lnTo>
                    <a:pt x="1565614" y="0"/>
                  </a:lnTo>
                  <a:cubicBezTo>
                    <a:pt x="1599262" y="0"/>
                    <a:pt x="1626539" y="27277"/>
                    <a:pt x="1626539" y="60925"/>
                  </a:cubicBezTo>
                  <a:lnTo>
                    <a:pt x="1626539" y="2033453"/>
                  </a:lnTo>
                  <a:cubicBezTo>
                    <a:pt x="1626539" y="2067101"/>
                    <a:pt x="1599262" y="2094378"/>
                    <a:pt x="1565614" y="2094378"/>
                  </a:cubicBezTo>
                  <a:lnTo>
                    <a:pt x="60925" y="2094378"/>
                  </a:lnTo>
                  <a:cubicBezTo>
                    <a:pt x="27277" y="2094378"/>
                    <a:pt x="0" y="2067101"/>
                    <a:pt x="0" y="2033453"/>
                  </a:cubicBezTo>
                  <a:lnTo>
                    <a:pt x="0" y="60925"/>
                  </a:lnTo>
                  <a:cubicBezTo>
                    <a:pt x="0" y="27277"/>
                    <a:pt x="27277" y="0"/>
                    <a:pt x="60925" y="0"/>
                  </a:cubicBez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</a:pP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rcRect l="0" t="0" r="0" b="3372"/>
          <a:stretch>
            <a:fillRect/>
          </a:stretch>
        </p:blipFill>
        <p:spPr>
          <a:xfrm flipH="false" flipV="false" rot="0">
            <a:off x="198784" y="216195"/>
            <a:ext cx="1143660" cy="147261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487624" y="325799"/>
            <a:ext cx="1954845" cy="17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13"/>
              </a:lnSpc>
              <a:spcBef>
                <a:spcPct val="0"/>
              </a:spcBef>
            </a:pPr>
            <a:r>
              <a:rPr lang="en-US" sz="1413" spc="14">
                <a:solidFill>
                  <a:srgbClr val="353E4B"/>
                </a:solidFill>
                <a:latin typeface="Oswald Bold"/>
              </a:rPr>
              <a:t>KHOUN SOVANSUNCHHAY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487624" y="527488"/>
            <a:ext cx="2131876" cy="149048"/>
            <a:chOff x="0" y="0"/>
            <a:chExt cx="2842501" cy="198730"/>
          </a:xfrm>
        </p:grpSpPr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20933"/>
              <a:ext cx="533848" cy="157040"/>
            </a:xfrm>
            <a:prstGeom prst="rect">
              <a:avLst/>
            </a:prstGeom>
          </p:spPr>
        </p:pic>
        <p:sp>
          <p:nvSpPr>
            <p:cNvPr name="TextBox 24" id="24"/>
            <p:cNvSpPr txBox="true"/>
            <p:nvPr/>
          </p:nvSpPr>
          <p:spPr>
            <a:xfrm rot="0">
              <a:off x="562634" y="19050"/>
              <a:ext cx="2279867" cy="179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98"/>
                </a:lnSpc>
                <a:spcBef>
                  <a:spcPct val="0"/>
                </a:spcBef>
              </a:pPr>
              <a:r>
                <a:rPr lang="en-US" sz="998" spc="49" u="none">
                  <a:solidFill>
                    <a:srgbClr val="353E4B"/>
                  </a:solidFill>
                  <a:latin typeface="Poppins Medium Bold"/>
                </a:rPr>
                <a:t>OVERALL SCORE - 8.0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487624" y="1051755"/>
            <a:ext cx="2030240" cy="603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3"/>
              </a:lnSpc>
              <a:spcBef>
                <a:spcPct val="0"/>
              </a:spcBef>
            </a:pPr>
            <a:r>
              <a:rPr lang="en-US" sz="798" spc="54" u="none">
                <a:solidFill>
                  <a:srgbClr val="7ED957"/>
                </a:solidFill>
                <a:latin typeface="Poppins Medium Bold"/>
              </a:rPr>
              <a:t>Educational Background:</a:t>
            </a:r>
          </a:p>
          <a:p>
            <a:pPr algn="l" marL="172336" indent="-86168" lvl="1">
              <a:lnSpc>
                <a:spcPts val="933"/>
              </a:lnSpc>
              <a:spcBef>
                <a:spcPct val="0"/>
              </a:spcBef>
              <a:buFont typeface="Arial"/>
              <a:buChar char="•"/>
            </a:pPr>
            <a:r>
              <a:rPr lang="en-US" sz="798" spc="54" u="none">
                <a:solidFill>
                  <a:srgbClr val="353E4B"/>
                </a:solidFill>
                <a:latin typeface="Poppins Medium Bold"/>
              </a:rPr>
              <a:t>Sophomore at CADT majoring in Computer Science</a:t>
            </a:r>
          </a:p>
          <a:p>
            <a:pPr algn="l" marL="172336" indent="-86168" lvl="1">
              <a:lnSpc>
                <a:spcPts val="933"/>
              </a:lnSpc>
              <a:spcBef>
                <a:spcPct val="0"/>
              </a:spcBef>
              <a:buFont typeface="Arial"/>
              <a:buChar char="•"/>
            </a:pPr>
            <a:r>
              <a:rPr lang="en-US" sz="798" spc="54" u="none">
                <a:solidFill>
                  <a:srgbClr val="353E4B"/>
                </a:solidFill>
                <a:latin typeface="Poppins Medium Bold"/>
              </a:rPr>
              <a:t>Freshmen at BIU majoring in International Business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87624" y="717613"/>
            <a:ext cx="1855723" cy="112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8"/>
              </a:lnSpc>
              <a:spcBef>
                <a:spcPct val="0"/>
              </a:spcBef>
            </a:pPr>
            <a:r>
              <a:rPr lang="en-US" sz="798" spc="39">
                <a:solidFill>
                  <a:srgbClr val="004AAD"/>
                </a:solidFill>
                <a:latin typeface="Poppins Medium Bold"/>
              </a:rPr>
              <a:t>Telegram: </a:t>
            </a:r>
            <a:r>
              <a:rPr lang="en-US" sz="798" spc="39" u="none">
                <a:solidFill>
                  <a:srgbClr val="353E4B"/>
                </a:solidFill>
                <a:latin typeface="Poppins Medium Bold"/>
              </a:rPr>
              <a:t>t.me/SunchhayKhoun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87624" y="896382"/>
            <a:ext cx="1855723" cy="112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8"/>
              </a:lnSpc>
              <a:spcBef>
                <a:spcPct val="0"/>
              </a:spcBef>
            </a:pPr>
            <a:r>
              <a:rPr lang="en-US" sz="798" spc="39">
                <a:solidFill>
                  <a:srgbClr val="004AAD"/>
                </a:solidFill>
                <a:latin typeface="Poppins Medium Bold"/>
              </a:rPr>
              <a:t>Facebook:</a:t>
            </a:r>
            <a:r>
              <a:rPr lang="en-US" sz="798" spc="39">
                <a:solidFill>
                  <a:srgbClr val="000000"/>
                </a:solidFill>
                <a:latin typeface="Poppins Medium Bold"/>
              </a:rPr>
              <a:t> Sunchhay Khoun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4127643">
            <a:off x="370319" y="-2023179"/>
            <a:ext cx="1131772" cy="3715645"/>
            <a:chOff x="0" y="0"/>
            <a:chExt cx="1609632" cy="528447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09632" cy="5284474"/>
            </a:xfrm>
            <a:custGeom>
              <a:avLst/>
              <a:gdLst/>
              <a:ahLst/>
              <a:cxnLst/>
              <a:rect r="r" b="b" t="t" l="l"/>
              <a:pathLst>
                <a:path h="5284474" w="1609632">
                  <a:moveTo>
                    <a:pt x="0" y="0"/>
                  </a:moveTo>
                  <a:lnTo>
                    <a:pt x="1609632" y="0"/>
                  </a:lnTo>
                  <a:lnTo>
                    <a:pt x="1609632" y="5284474"/>
                  </a:lnTo>
                  <a:lnTo>
                    <a:pt x="0" y="5284474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  <a:r>
                <a:rPr lang="en-US" sz="399">
                  <a:solidFill>
                    <a:srgbClr val="000000"/>
                  </a:solidFill>
                  <a:latin typeface="Open Sans Light"/>
                </a:rPr>
                <a:t>-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4127643">
            <a:off x="-638298" y="550299"/>
            <a:ext cx="1172374" cy="2781010"/>
            <a:chOff x="0" y="0"/>
            <a:chExt cx="1667376" cy="39552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r="r" b="b" t="t" l="l"/>
              <a:pathLst>
                <a:path h="3955214" w="1667376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4127643">
            <a:off x="3330723" y="448218"/>
            <a:ext cx="958554" cy="3361704"/>
            <a:chOff x="0" y="0"/>
            <a:chExt cx="1363276" cy="47810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363276" cy="4781090"/>
            </a:xfrm>
            <a:custGeom>
              <a:avLst/>
              <a:gdLst/>
              <a:ahLst/>
              <a:cxnLst/>
              <a:rect r="r" b="b" t="t" l="l"/>
              <a:pathLst>
                <a:path h="4781090" w="1363276">
                  <a:moveTo>
                    <a:pt x="0" y="0"/>
                  </a:moveTo>
                  <a:lnTo>
                    <a:pt x="1363276" y="0"/>
                  </a:lnTo>
                  <a:lnTo>
                    <a:pt x="1363276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4127643">
            <a:off x="3838799" y="-1663767"/>
            <a:ext cx="958554" cy="2781010"/>
            <a:chOff x="0" y="0"/>
            <a:chExt cx="1363276" cy="3955214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363276" cy="3955214"/>
            </a:xfrm>
            <a:custGeom>
              <a:avLst/>
              <a:gdLst/>
              <a:ahLst/>
              <a:cxnLst/>
              <a:rect r="r" b="b" t="t" l="l"/>
              <a:pathLst>
                <a:path h="3955214" w="1363276">
                  <a:moveTo>
                    <a:pt x="0" y="0"/>
                  </a:moveTo>
                  <a:lnTo>
                    <a:pt x="1363276" y="0"/>
                  </a:lnTo>
                  <a:lnTo>
                    <a:pt x="13632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99234" y="116437"/>
            <a:ext cx="2011533" cy="16721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667393" y="-1662234"/>
            <a:ext cx="475213" cy="3810000"/>
            <a:chOff x="0" y="0"/>
            <a:chExt cx="675859" cy="541866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r="r" b="b" t="t" l="l"/>
              <a:pathLst>
                <a:path h="5418667" w="675859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r="r" b="b" t="t" l="l"/>
              <a:pathLst>
                <a:path h="4781090" w="1286425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8352" y="97815"/>
            <a:ext cx="1679851" cy="327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13"/>
              </a:lnSpc>
              <a:spcBef>
                <a:spcPct val="0"/>
              </a:spcBef>
            </a:pPr>
            <a:r>
              <a:rPr lang="en-US" sz="2413" spc="24">
                <a:solidFill>
                  <a:srgbClr val="7ED957"/>
                </a:solidFill>
                <a:latin typeface="Oswald Bold"/>
              </a:rPr>
              <a:t>MOTIVATION</a:t>
            </a:r>
          </a:p>
        </p:txBody>
      </p:sp>
      <p:grpSp>
        <p:nvGrpSpPr>
          <p:cNvPr name="Group 9" id="9"/>
          <p:cNvGrpSpPr/>
          <p:nvPr/>
        </p:nvGrpSpPr>
        <p:grpSpPr>
          <a:xfrm rot="4127643">
            <a:off x="2163990" y="1076122"/>
            <a:ext cx="1172374" cy="2781010"/>
            <a:chOff x="0" y="0"/>
            <a:chExt cx="1667376" cy="395521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r="r" b="b" t="t" l="l"/>
              <a:pathLst>
                <a:path h="3955214" w="1667376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7696957">
            <a:off x="-1771281" y="740450"/>
            <a:ext cx="1322596" cy="3511533"/>
            <a:chOff x="0" y="0"/>
            <a:chExt cx="1881025" cy="499418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r="r" b="b" t="t" l="l"/>
              <a:pathLst>
                <a:path h="4994180" w="1881025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898277" y="502908"/>
          <a:ext cx="1129009" cy="921880"/>
        </p:xfrm>
        <a:graphic>
          <a:graphicData uri="http://schemas.openxmlformats.org/drawingml/2006/table">
            <a:tbl>
              <a:tblPr/>
              <a:tblGrid>
                <a:gridCol w="564504"/>
                <a:gridCol w="564504"/>
              </a:tblGrid>
              <a:tr h="1732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 Bold"/>
                        </a:rPr>
                        <a:t>BAND SCORE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 Bold"/>
                        </a:rPr>
                        <a:t>REWARDS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2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5.0 - 6.0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4 Years Scholarship at BIU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6.5-7.0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4 Years Scholarship at BIU</a:t>
                      </a:r>
                      <a:endParaRPr lang="en-US" sz="1100"/>
                    </a:p>
                    <a:p>
                      <a:pPr algn="ctr">
                        <a:lnSpc>
                          <a:spcPts val="839"/>
                        </a:lnSpc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and 220 dollars money back</a:t>
                      </a:r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7.5+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129540" indent="-64770" lvl="1">
                        <a:lnSpc>
                          <a:spcPts val="8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Full Scholarship to Study Abroad</a:t>
                      </a:r>
                      <a:endParaRPr lang="en-US" sz="1100"/>
                    </a:p>
                    <a:p>
                      <a:pPr marL="129540" indent="-64770" lvl="1">
                        <a:lnSpc>
                          <a:spcPts val="839"/>
                        </a:lnSpc>
                        <a:buFont typeface="Arial"/>
                        <a:buChar char="•"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Or 4 Years Scholarship at BIU with a 600 dollars annual Salary</a:t>
                      </a:r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667393" y="-1662234"/>
            <a:ext cx="475213" cy="3810000"/>
            <a:chOff x="0" y="0"/>
            <a:chExt cx="675859" cy="541866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r="r" b="b" t="t" l="l"/>
              <a:pathLst>
                <a:path h="5418667" w="675859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r="r" b="b" t="t" l="l"/>
              <a:pathLst>
                <a:path h="4781090" w="1286425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200207" y="764381"/>
          <a:ext cx="903111" cy="633412"/>
        </p:xfrm>
        <a:graphic>
          <a:graphicData uri="http://schemas.openxmlformats.org/drawingml/2006/table">
            <a:tbl>
              <a:tblPr/>
              <a:tblGrid>
                <a:gridCol w="451555"/>
                <a:gridCol w="451555"/>
              </a:tblGrid>
              <a:tr h="1266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 Bold"/>
                        </a:rPr>
                        <a:t>Country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 Bold"/>
                        </a:rPr>
                        <a:t>Band Score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Australia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6.5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Canada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6.0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UK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6.5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Singapore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"/>
                        </a:lnSpc>
                        <a:defRPr/>
                      </a:pPr>
                      <a:r>
                        <a:rPr lang="en-US" sz="599">
                          <a:solidFill>
                            <a:srgbClr val="353E4B"/>
                          </a:solidFill>
                          <a:latin typeface="Oswald"/>
                        </a:rPr>
                        <a:t>6 - 6.5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58352" y="97815"/>
            <a:ext cx="1679851" cy="328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13"/>
              </a:lnSpc>
              <a:spcBef>
                <a:spcPct val="0"/>
              </a:spcBef>
            </a:pPr>
            <a:r>
              <a:rPr lang="en-US" sz="2413" spc="24">
                <a:solidFill>
                  <a:srgbClr val="C7002B"/>
                </a:solidFill>
                <a:latin typeface="Oswald Bold"/>
              </a:rPr>
              <a:t>BAND </a:t>
            </a:r>
            <a:r>
              <a:rPr lang="en-US" sz="2413" spc="24">
                <a:solidFill>
                  <a:srgbClr val="F1EDE0"/>
                </a:solidFill>
                <a:latin typeface="Oswald Bold"/>
              </a:rPr>
              <a:t>SCORE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89939" y="545753"/>
            <a:ext cx="775204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000000"/>
                </a:solidFill>
                <a:latin typeface="Oswald"/>
              </a:rPr>
              <a:t>Average Band Score</a:t>
            </a:r>
          </a:p>
        </p:txBody>
      </p:sp>
      <p:grpSp>
        <p:nvGrpSpPr>
          <p:cNvPr name="Group 11" id="11"/>
          <p:cNvGrpSpPr/>
          <p:nvPr/>
        </p:nvGrpSpPr>
        <p:grpSpPr>
          <a:xfrm rot="4127643">
            <a:off x="2163990" y="1076122"/>
            <a:ext cx="1172374" cy="2781010"/>
            <a:chOff x="0" y="0"/>
            <a:chExt cx="1667376" cy="3955214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r="r" b="b" t="t" l="l"/>
              <a:pathLst>
                <a:path h="3955214" w="1667376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7696957">
            <a:off x="-1771281" y="740450"/>
            <a:ext cx="1322596" cy="3511533"/>
            <a:chOff x="0" y="0"/>
            <a:chExt cx="1881025" cy="499418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r="r" b="b" t="t" l="l"/>
              <a:pathLst>
                <a:path h="4994180" w="1881025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667393" y="-1662234"/>
            <a:ext cx="475213" cy="3810000"/>
            <a:chOff x="0" y="0"/>
            <a:chExt cx="675859" cy="541866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r="r" b="b" t="t" l="l"/>
              <a:pathLst>
                <a:path h="5418667" w="675859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r="r" b="b" t="t" l="l"/>
              <a:pathLst>
                <a:path h="4781090" w="1286425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8352" y="97815"/>
            <a:ext cx="1220561" cy="327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13"/>
              </a:lnSpc>
              <a:spcBef>
                <a:spcPct val="0"/>
              </a:spcBef>
            </a:pPr>
            <a:r>
              <a:rPr lang="en-US" sz="2413" spc="24">
                <a:solidFill>
                  <a:srgbClr val="F1EDE0"/>
                </a:solidFill>
                <a:latin typeface="Oswald Bold"/>
              </a:rPr>
              <a:t>CONTENT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871" y="437748"/>
            <a:ext cx="2355747" cy="1349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59"/>
              </a:lnSpc>
            </a:pPr>
            <a:r>
              <a:rPr lang="en-US" sz="798" spc="54">
                <a:solidFill>
                  <a:srgbClr val="353E4B"/>
                </a:solidFill>
                <a:latin typeface="Poppins Medium Bold"/>
              </a:rPr>
              <a:t>TABLE OF CONTENT:</a:t>
            </a:r>
          </a:p>
          <a:p>
            <a:pPr marL="172336" indent="-86168" lvl="1">
              <a:lnSpc>
                <a:spcPts val="1859"/>
              </a:lnSpc>
              <a:buFont typeface="Arial"/>
              <a:buChar char="•"/>
            </a:pPr>
            <a:r>
              <a:rPr lang="en-US" sz="798" spc="54">
                <a:solidFill>
                  <a:srgbClr val="353E4B"/>
                </a:solidFill>
                <a:latin typeface="Poppins Medium Bold"/>
              </a:rPr>
              <a:t>Introduction to IELTS Listening</a:t>
            </a:r>
          </a:p>
          <a:p>
            <a:pPr marL="172336" indent="-86168" lvl="1">
              <a:lnSpc>
                <a:spcPts val="1859"/>
              </a:lnSpc>
              <a:buFont typeface="Arial"/>
              <a:buChar char="•"/>
            </a:pPr>
            <a:r>
              <a:rPr lang="en-US" sz="798" spc="54">
                <a:solidFill>
                  <a:srgbClr val="353E4B"/>
                </a:solidFill>
                <a:latin typeface="Poppins Medium Bold"/>
              </a:rPr>
              <a:t>Tips for the test - Practice &amp; Review </a:t>
            </a:r>
          </a:p>
          <a:p>
            <a:pPr marL="172336" indent="-86168" lvl="1">
              <a:lnSpc>
                <a:spcPts val="1859"/>
              </a:lnSpc>
              <a:buFont typeface="Arial"/>
              <a:buChar char="•"/>
            </a:pPr>
            <a:r>
              <a:rPr lang="en-US" sz="798" spc="54">
                <a:solidFill>
                  <a:srgbClr val="353E4B"/>
                </a:solidFill>
                <a:latin typeface="Poppins Medium Bold"/>
              </a:rPr>
              <a:t>Mock </a:t>
            </a:r>
            <a:r>
              <a:rPr lang="en-US" sz="798" spc="54">
                <a:solidFill>
                  <a:srgbClr val="353E4B"/>
                </a:solidFill>
                <a:latin typeface="Poppins Medium Bold"/>
              </a:rPr>
              <a:t>Test </a:t>
            </a:r>
            <a:r>
              <a:rPr lang="en-US" sz="798" spc="54">
                <a:solidFill>
                  <a:srgbClr val="C7002B"/>
                </a:solidFill>
                <a:latin typeface="Poppins Medium Bold"/>
              </a:rPr>
              <a:t>x2</a:t>
            </a:r>
          </a:p>
          <a:p>
            <a:pPr marL="172336" indent="-86168" lvl="1">
              <a:lnSpc>
                <a:spcPts val="1859"/>
              </a:lnSpc>
              <a:buFont typeface="Arial"/>
              <a:buChar char="•"/>
            </a:pPr>
            <a:r>
              <a:rPr lang="en-US" sz="798" spc="54">
                <a:solidFill>
                  <a:srgbClr val="353E4B"/>
                </a:solidFill>
                <a:latin typeface="Poppins Medium Bold"/>
              </a:rPr>
              <a:t>Preparation Before Test Day</a:t>
            </a:r>
          </a:p>
          <a:p>
            <a:pPr algn="l" marL="172336" indent="-86168" lvl="1">
              <a:lnSpc>
                <a:spcPts val="1859"/>
              </a:lnSpc>
              <a:buFont typeface="Arial"/>
              <a:buChar char="•"/>
            </a:pPr>
            <a:r>
              <a:rPr lang="en-US" sz="798" spc="54">
                <a:solidFill>
                  <a:srgbClr val="353E4B"/>
                </a:solidFill>
                <a:latin typeface="Poppins Medium Bold"/>
              </a:rPr>
              <a:t>Website Demo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667393" y="-1662234"/>
            <a:ext cx="475213" cy="3810000"/>
            <a:chOff x="0" y="0"/>
            <a:chExt cx="675859" cy="541866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r="r" b="b" t="t" l="l"/>
              <a:pathLst>
                <a:path h="5418667" w="675859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809698">
            <a:off x="4299155" y="-2499433"/>
            <a:ext cx="904518" cy="3361704"/>
            <a:chOff x="0" y="0"/>
            <a:chExt cx="1286425" cy="478109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r="r" b="b" t="t" l="l"/>
              <a:pathLst>
                <a:path h="4781090" w="1286425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8352" y="97815"/>
            <a:ext cx="1639451" cy="328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13"/>
              </a:lnSpc>
              <a:spcBef>
                <a:spcPct val="0"/>
              </a:spcBef>
            </a:pPr>
            <a:r>
              <a:rPr lang="en-US" sz="2413" spc="24">
                <a:solidFill>
                  <a:srgbClr val="F1EDE0"/>
                </a:solidFill>
                <a:latin typeface="Oswald Bold"/>
              </a:rPr>
              <a:t>ABOUT </a:t>
            </a:r>
            <a:r>
              <a:rPr lang="en-US" sz="2413" spc="24">
                <a:solidFill>
                  <a:srgbClr val="C7002B"/>
                </a:solidFill>
                <a:latin typeface="Oswald Bold"/>
              </a:rPr>
              <a:t>IELTS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2873" y="500969"/>
            <a:ext cx="1464254" cy="171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5"/>
              </a:lnSpc>
              <a:spcBef>
                <a:spcPct val="0"/>
              </a:spcBef>
            </a:pPr>
            <a:r>
              <a:rPr lang="en-US" sz="1125" spc="11">
                <a:solidFill>
                  <a:srgbClr val="353E4B"/>
                </a:solidFill>
                <a:latin typeface="Poppins"/>
              </a:rPr>
              <a:t>The 2 types of IELTS</a:t>
            </a:r>
          </a:p>
        </p:txBody>
      </p:sp>
      <p:sp>
        <p:nvSpPr>
          <p:cNvPr name="AutoShape 10" id="10"/>
          <p:cNvSpPr/>
          <p:nvPr/>
        </p:nvSpPr>
        <p:spPr>
          <a:xfrm rot="-5400000">
            <a:off x="1507887" y="1135180"/>
            <a:ext cx="794226" cy="0"/>
          </a:xfrm>
          <a:prstGeom prst="line">
            <a:avLst/>
          </a:prstGeom>
          <a:ln cap="flat" w="19050">
            <a:solidFill>
              <a:srgbClr val="353E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2635666" y="769262"/>
            <a:ext cx="434143" cy="12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0"/>
              </a:lnSpc>
              <a:spcBef>
                <a:spcPct val="0"/>
              </a:spcBef>
            </a:pPr>
            <a:r>
              <a:rPr lang="en-US" sz="910" spc="9">
                <a:solidFill>
                  <a:srgbClr val="353E4B"/>
                </a:solidFill>
                <a:latin typeface="Oswald Bold"/>
              </a:rPr>
              <a:t>GENERAL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9151" y="769218"/>
            <a:ext cx="523560" cy="127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3"/>
              </a:lnSpc>
              <a:spcBef>
                <a:spcPct val="0"/>
              </a:spcBef>
            </a:pPr>
            <a:r>
              <a:rPr lang="en-US" sz="913" spc="9">
                <a:solidFill>
                  <a:srgbClr val="353E4B"/>
                </a:solidFill>
                <a:latin typeface="Oswald Bold"/>
              </a:rPr>
              <a:t>ACADEMIC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219" y="949359"/>
            <a:ext cx="1601381" cy="59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567" indent="-53783" lvl="1">
              <a:lnSpc>
                <a:spcPts val="582"/>
              </a:lnSpc>
              <a:buFont typeface="Arial"/>
              <a:buChar char="•"/>
            </a:pPr>
            <a:r>
              <a:rPr lang="en-US" sz="498" spc="33">
                <a:solidFill>
                  <a:srgbClr val="353E4B"/>
                </a:solidFill>
                <a:latin typeface="Poppins Medium"/>
              </a:rPr>
              <a:t>Test for people who wants to enroll into university abroad</a:t>
            </a:r>
          </a:p>
          <a:p>
            <a:pPr marL="107567" indent="-53783" lvl="1">
              <a:lnSpc>
                <a:spcPts val="582"/>
              </a:lnSpc>
              <a:buFont typeface="Arial"/>
              <a:buChar char="•"/>
            </a:pPr>
            <a:r>
              <a:rPr lang="en-US" sz="498" spc="33">
                <a:solidFill>
                  <a:srgbClr val="353E4B"/>
                </a:solidFill>
                <a:latin typeface="Poppins Medium"/>
              </a:rPr>
              <a:t>Reading:</a:t>
            </a:r>
          </a:p>
          <a:p>
            <a:pPr marL="215133" indent="-71711" lvl="2">
              <a:lnSpc>
                <a:spcPts val="582"/>
              </a:lnSpc>
              <a:buFont typeface="Arial"/>
              <a:buChar char="⚬"/>
            </a:pPr>
            <a:r>
              <a:rPr lang="en-US" sz="498" spc="33">
                <a:solidFill>
                  <a:srgbClr val="353E4B"/>
                </a:solidFill>
                <a:latin typeface="Poppins Medium"/>
              </a:rPr>
              <a:t>3 long paragraphs from books, newspaper...</a:t>
            </a:r>
          </a:p>
          <a:p>
            <a:pPr marL="107567" indent="-53783" lvl="1">
              <a:lnSpc>
                <a:spcPts val="582"/>
              </a:lnSpc>
              <a:buFont typeface="Arial"/>
              <a:buChar char="•"/>
            </a:pPr>
            <a:r>
              <a:rPr lang="en-US" sz="498" spc="33">
                <a:solidFill>
                  <a:srgbClr val="353E4B"/>
                </a:solidFill>
                <a:latin typeface="Poppins Medium"/>
              </a:rPr>
              <a:t>Writing:</a:t>
            </a:r>
          </a:p>
          <a:p>
            <a:pPr algn="l" marL="215133" indent="-71711" lvl="2">
              <a:lnSpc>
                <a:spcPts val="582"/>
              </a:lnSpc>
              <a:spcBef>
                <a:spcPct val="0"/>
              </a:spcBef>
              <a:buFont typeface="Arial"/>
              <a:buChar char="⚬"/>
            </a:pPr>
            <a:r>
              <a:rPr lang="en-US" sz="498" spc="33">
                <a:solidFill>
                  <a:srgbClr val="353E4B"/>
                </a:solidFill>
                <a:latin typeface="Poppins Medium"/>
              </a:rPr>
              <a:t>Task 1: describe about a given chart or diagram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949359"/>
            <a:ext cx="1601381" cy="51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567" indent="-53783" lvl="1">
              <a:lnSpc>
                <a:spcPts val="582"/>
              </a:lnSpc>
              <a:buFont typeface="Arial"/>
              <a:buChar char="•"/>
            </a:pPr>
            <a:r>
              <a:rPr lang="en-US" sz="498" spc="33">
                <a:solidFill>
                  <a:srgbClr val="353E4B"/>
                </a:solidFill>
                <a:latin typeface="Poppins Medium"/>
              </a:rPr>
              <a:t>Test for people who wants to live or work abroad</a:t>
            </a:r>
          </a:p>
          <a:p>
            <a:pPr marL="107567" indent="-53783" lvl="1">
              <a:lnSpc>
                <a:spcPts val="582"/>
              </a:lnSpc>
              <a:buFont typeface="Arial"/>
              <a:buChar char="•"/>
            </a:pPr>
            <a:r>
              <a:rPr lang="en-US" sz="498" spc="33">
                <a:solidFill>
                  <a:srgbClr val="353E4B"/>
                </a:solidFill>
                <a:latin typeface="Poppins Medium"/>
              </a:rPr>
              <a:t>Reading: </a:t>
            </a:r>
          </a:p>
          <a:p>
            <a:pPr marL="215133" indent="-71711" lvl="2">
              <a:lnSpc>
                <a:spcPts val="582"/>
              </a:lnSpc>
              <a:buFont typeface="Arial"/>
              <a:buChar char="⚬"/>
            </a:pPr>
            <a:r>
              <a:rPr lang="en-US" sz="498" spc="33">
                <a:solidFill>
                  <a:srgbClr val="353E4B"/>
                </a:solidFill>
                <a:latin typeface="Poppins Medium"/>
              </a:rPr>
              <a:t>Paragraphs from advertisements, magazines...</a:t>
            </a:r>
          </a:p>
          <a:p>
            <a:pPr marL="107567" indent="-53783" lvl="1">
              <a:lnSpc>
                <a:spcPts val="582"/>
              </a:lnSpc>
              <a:buFont typeface="Arial"/>
              <a:buChar char="•"/>
            </a:pPr>
            <a:r>
              <a:rPr lang="en-US" sz="498" spc="33">
                <a:solidFill>
                  <a:srgbClr val="353E4B"/>
                </a:solidFill>
                <a:latin typeface="Poppins Medium"/>
              </a:rPr>
              <a:t>Writing:</a:t>
            </a:r>
          </a:p>
          <a:p>
            <a:pPr algn="l" marL="215133" indent="-71711" lvl="2">
              <a:lnSpc>
                <a:spcPts val="582"/>
              </a:lnSpc>
              <a:spcBef>
                <a:spcPct val="0"/>
              </a:spcBef>
              <a:buFont typeface="Arial"/>
              <a:buChar char="⚬"/>
            </a:pPr>
            <a:r>
              <a:rPr lang="en-US" sz="498" spc="33">
                <a:solidFill>
                  <a:srgbClr val="353E4B"/>
                </a:solidFill>
                <a:latin typeface="Poppins Medium"/>
              </a:rPr>
              <a:t>Task 1: write a letter (informal/formal)</a:t>
            </a:r>
            <a:r>
              <a:rPr lang="en-US" sz="498" spc="33">
                <a:solidFill>
                  <a:srgbClr val="353E4B"/>
                </a:solidFill>
                <a:latin typeface="Poppins Medium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1909" y="1579918"/>
            <a:ext cx="2020917" cy="130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3"/>
              </a:lnSpc>
              <a:spcBef>
                <a:spcPct val="0"/>
              </a:spcBef>
            </a:pPr>
            <a:r>
              <a:rPr lang="en-US" sz="798" spc="54">
                <a:solidFill>
                  <a:srgbClr val="353E4B"/>
                </a:solidFill>
                <a:latin typeface="Poppins Medium"/>
              </a:rPr>
              <a:t>WE ARE TAKING THE </a:t>
            </a:r>
            <a:r>
              <a:rPr lang="en-US" sz="798" spc="54">
                <a:solidFill>
                  <a:srgbClr val="C7002B"/>
                </a:solidFill>
                <a:latin typeface="Poppins Medium"/>
              </a:rPr>
              <a:t>ACADEMIC </a:t>
            </a:r>
            <a:r>
              <a:rPr lang="en-US" sz="798" spc="54">
                <a:solidFill>
                  <a:srgbClr val="353E4B"/>
                </a:solidFill>
                <a:latin typeface="Poppins Medium"/>
              </a:rPr>
              <a:t>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DAFYxmj9YsM</dc:identifier>
  <dcterms:modified xsi:type="dcterms:W3CDTF">2011-08-01T06:04:30Z</dcterms:modified>
  <cp:revision>1</cp:revision>
  <dc:title>Black Yellow Modern Head Manager Email Signature</dc:title>
</cp:coreProperties>
</file>