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6" r:id="rId1"/>
  </p:sldMasterIdLst>
  <p:notesMasterIdLst>
    <p:notesMasterId r:id="rId20"/>
  </p:notesMasterIdLst>
  <p:sldIdLst>
    <p:sldId id="319" r:id="rId2"/>
    <p:sldId id="416" r:id="rId3"/>
    <p:sldId id="433" r:id="rId4"/>
    <p:sldId id="434" r:id="rId5"/>
    <p:sldId id="422" r:id="rId6"/>
    <p:sldId id="432" r:id="rId7"/>
    <p:sldId id="439" r:id="rId8"/>
    <p:sldId id="440" r:id="rId9"/>
    <p:sldId id="421" r:id="rId10"/>
    <p:sldId id="429" r:id="rId11"/>
    <p:sldId id="431" r:id="rId12"/>
    <p:sldId id="435" r:id="rId13"/>
    <p:sldId id="430" r:id="rId14"/>
    <p:sldId id="437" r:id="rId15"/>
    <p:sldId id="438" r:id="rId16"/>
    <p:sldId id="441" r:id="rId17"/>
    <p:sldId id="428" r:id="rId18"/>
    <p:sldId id="44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291" autoAdjust="0"/>
  </p:normalViewPr>
  <p:slideViewPr>
    <p:cSldViewPr>
      <p:cViewPr>
        <p:scale>
          <a:sx n="66" d="100"/>
          <a:sy n="66" d="100"/>
        </p:scale>
        <p:origin x="1867" y="4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75570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eaLnBrk="1" hangingPunct="1"/>
            <a:fld id="{D9FA2010-55FA-4547-918F-B81D2B6C3183}" type="slidenum">
              <a:rPr lang="en-US" smtClean="0">
                <a:solidFill>
                  <a:srgbClr val="000000"/>
                </a:solidFill>
                <a:latin typeface="Calibri" pitchFamily="34" charset="0"/>
              </a:rPr>
              <a:pPr eaLnBrk="1" hangingPunct="1"/>
              <a:t>1</a:t>
            </a:fld>
            <a:endParaRPr lang="en-US">
              <a:solidFill>
                <a:srgbClr val="000000"/>
              </a:solidFill>
              <a:latin typeface="Calibri" pitchFamily="34" charset="0"/>
            </a:endParaRPr>
          </a:p>
        </p:txBody>
      </p:sp>
      <p:sp>
        <p:nvSpPr>
          <p:cNvPr id="32771" name="Text Box 1"/>
          <p:cNvSpPr txBox="1">
            <a:spLocks noChangeArrowheads="1"/>
          </p:cNvSpPr>
          <p:nvPr/>
        </p:nvSpPr>
        <p:spPr bwMode="auto">
          <a:xfrm>
            <a:off x="3884613" y="8685213"/>
            <a:ext cx="29622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6D1301E2-06EF-4199-A0C2-61C79D07C605}"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2" name="Text Box 2"/>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445B1B0D-FD3A-430C-B5E7-9A25F0634E5E}"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3" name="Rectangle 3"/>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4" name="Text Box 4"/>
          <p:cNvSpPr txBox="1">
            <a:spLocks noChangeArrowheads="1"/>
          </p:cNvSpPr>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3938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2</a:t>
            </a:fld>
            <a:endParaRPr lang="en-US" altLang="zh-CN"/>
          </a:p>
        </p:txBody>
      </p:sp>
    </p:spTree>
    <p:extLst>
      <p:ext uri="{BB962C8B-B14F-4D97-AF65-F5344CB8AC3E}">
        <p14:creationId xmlns:p14="http://schemas.microsoft.com/office/powerpoint/2010/main" val="10836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5</a:t>
            </a:fld>
            <a:endParaRPr lang="en-US" altLang="zh-CN"/>
          </a:p>
        </p:txBody>
      </p:sp>
    </p:spTree>
    <p:extLst>
      <p:ext uri="{BB962C8B-B14F-4D97-AF65-F5344CB8AC3E}">
        <p14:creationId xmlns:p14="http://schemas.microsoft.com/office/powerpoint/2010/main" val="396455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9</a:t>
            </a:fld>
            <a:endParaRPr lang="en-US" altLang="zh-CN"/>
          </a:p>
        </p:txBody>
      </p:sp>
    </p:spTree>
    <p:extLst>
      <p:ext uri="{BB962C8B-B14F-4D97-AF65-F5344CB8AC3E}">
        <p14:creationId xmlns:p14="http://schemas.microsoft.com/office/powerpoint/2010/main" val="386673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17</a:t>
            </a:fld>
            <a:endParaRPr lang="en-US" altLang="zh-CN"/>
          </a:p>
        </p:txBody>
      </p:sp>
    </p:spTree>
    <p:extLst>
      <p:ext uri="{BB962C8B-B14F-4D97-AF65-F5344CB8AC3E}">
        <p14:creationId xmlns:p14="http://schemas.microsoft.com/office/powerpoint/2010/main" val="8627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84E2-29B2-473B-9B15-FB4162EA38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D1D68E3-377A-4EAB-A8AF-AC22ADEAD1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22E3E1-B583-4E22-BE6E-DB39F8DC194A}"/>
              </a:ext>
            </a:extLst>
          </p:cNvPr>
          <p:cNvSpPr>
            <a:spLocks noGrp="1"/>
          </p:cNvSpPr>
          <p:nvPr>
            <p:ph type="dt" sz="half" idx="10"/>
          </p:nvPr>
        </p:nvSpPr>
        <p:spPr/>
        <p:txBody>
          <a:bodyPr/>
          <a:lstStyle/>
          <a:p>
            <a:pPr>
              <a:defRPr/>
            </a:pPr>
            <a:fld id="{77F78D47-8FFD-4512-8D28-D7D30AA2420B}" type="datetime1">
              <a:rPr lang="en-US" smtClean="0"/>
              <a:t>5/13/2025</a:t>
            </a:fld>
            <a:endParaRPr lang="en-US"/>
          </a:p>
        </p:txBody>
      </p:sp>
      <p:sp>
        <p:nvSpPr>
          <p:cNvPr id="5" name="Footer Placeholder 4">
            <a:extLst>
              <a:ext uri="{FF2B5EF4-FFF2-40B4-BE49-F238E27FC236}">
                <a16:creationId xmlns:a16="http://schemas.microsoft.com/office/drawing/2014/main" id="{64EA822F-80C2-4CE2-8FD6-7812B24585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F92E405-DC72-42EB-9829-2FE185B4DA62}"/>
              </a:ext>
            </a:extLst>
          </p:cNvPr>
          <p:cNvSpPr>
            <a:spLocks noGrp="1"/>
          </p:cNvSpPr>
          <p:nvPr>
            <p:ph type="sldNum" sz="quarter" idx="12"/>
          </p:nvPr>
        </p:nvSpPr>
        <p:spPr/>
        <p:txBody>
          <a:bodyPr/>
          <a:lstStyle/>
          <a:p>
            <a:pPr>
              <a:defRPr/>
            </a:pPr>
            <a:fld id="{734C9596-1561-4F47-B169-6589373C9CB0}" type="slidenum">
              <a:rPr lang="zh-CN" altLang="en-US" smtClean="0"/>
              <a:pPr>
                <a:defRPr/>
              </a:pPr>
              <a:t>‹#›</a:t>
            </a:fld>
            <a:endParaRPr lang="en-US" altLang="zh-CN"/>
          </a:p>
        </p:txBody>
      </p:sp>
      <p:sp>
        <p:nvSpPr>
          <p:cNvPr id="7" name="Text Box 21">
            <a:extLst>
              <a:ext uri="{FF2B5EF4-FFF2-40B4-BE49-F238E27FC236}">
                <a16:creationId xmlns:a16="http://schemas.microsoft.com/office/drawing/2014/main" id="{E181AF60-5A91-4EB3-9801-1AB645A82A00}"/>
              </a:ext>
            </a:extLst>
          </p:cNvPr>
          <p:cNvSpPr txBox="1">
            <a:spLocks noChangeArrowheads="1"/>
          </p:cNvSpPr>
          <p:nvPr userDrawn="1"/>
        </p:nvSpPr>
        <p:spPr bwMode="auto">
          <a:xfrm>
            <a:off x="7162800" y="152400"/>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8" name="AutoShape 23">
            <a:hlinkClick r:id="" action="ppaction://hlinkshowjump?jump=previousslide" highlightClick="1"/>
            <a:extLst>
              <a:ext uri="{FF2B5EF4-FFF2-40B4-BE49-F238E27FC236}">
                <a16:creationId xmlns:a16="http://schemas.microsoft.com/office/drawing/2014/main" id="{E8136274-00DC-4015-BD06-CB923B2CB4A5}"/>
              </a:ext>
            </a:extLst>
          </p:cNvPr>
          <p:cNvSpPr>
            <a:spLocks noChangeArrowheads="1"/>
          </p:cNvSpPr>
          <p:nvPr userDrawn="1"/>
        </p:nvSpPr>
        <p:spPr bwMode="auto">
          <a:xfrm rot="5400000">
            <a:off x="7086600" y="76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9" name="AutoShape 24">
            <a:hlinkClick r:id="" action="ppaction://hlinkshowjump?jump=nextslide" highlightClick="1"/>
            <a:extLst>
              <a:ext uri="{FF2B5EF4-FFF2-40B4-BE49-F238E27FC236}">
                <a16:creationId xmlns:a16="http://schemas.microsoft.com/office/drawing/2014/main" id="{276CE5E1-8B14-4CB7-BB74-EE3BFC3E9341}"/>
              </a:ext>
            </a:extLst>
          </p:cNvPr>
          <p:cNvSpPr>
            <a:spLocks noChangeArrowheads="1"/>
          </p:cNvSpPr>
          <p:nvPr userDrawn="1"/>
        </p:nvSpPr>
        <p:spPr bwMode="auto">
          <a:xfrm rot="16200000">
            <a:off x="7086600" y="457200"/>
            <a:ext cx="304800" cy="304800"/>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a:p>
        </p:txBody>
      </p:sp>
      <p:sp>
        <p:nvSpPr>
          <p:cNvPr id="10" name="Rectangle 25">
            <a:extLst>
              <a:ext uri="{FF2B5EF4-FFF2-40B4-BE49-F238E27FC236}">
                <a16:creationId xmlns:a16="http://schemas.microsoft.com/office/drawing/2014/main" id="{5AFFD8CA-10EA-457A-8509-BF108EEBF4B7}"/>
              </a:ext>
            </a:extLst>
          </p:cNvPr>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1" name="Text Box 30">
            <a:extLst>
              <a:ext uri="{FF2B5EF4-FFF2-40B4-BE49-F238E27FC236}">
                <a16:creationId xmlns:a16="http://schemas.microsoft.com/office/drawing/2014/main" id="{AD926431-C4E0-4676-B855-D73EE2A09F8C}"/>
              </a:ext>
            </a:extLst>
          </p:cNvPr>
          <p:cNvSpPr txBox="1">
            <a:spLocks noChangeArrowheads="1"/>
          </p:cNvSpPr>
          <p:nvPr userDrawn="1"/>
        </p:nvSpPr>
        <p:spPr bwMode="auto">
          <a:xfrm>
            <a:off x="0" y="6400800"/>
            <a:ext cx="6629400" cy="274638"/>
          </a:xfrm>
          <a:prstGeom prst="rect">
            <a:avLst/>
          </a:prstGeom>
          <a:noFill/>
          <a:ln w="9525">
            <a:noFill/>
            <a:miter lim="800000"/>
            <a:headEnd/>
            <a:tailEnd/>
          </a:ln>
          <a:effectLst/>
        </p:spPr>
        <p:txBody>
          <a:bodyPr>
            <a:spAutoFit/>
          </a:bodyPr>
          <a:lstStyle/>
          <a:p>
            <a:pPr algn="ctr" eaLnBrk="1" hangingPunct="1">
              <a:defRPr/>
            </a:pPr>
            <a:r>
              <a:rPr lang="en-US" altLang="zh-CN">
                <a:solidFill>
                  <a:schemeClr val="tx1"/>
                </a:solidFill>
                <a:ea typeface="宋体" pitchFamily="2" charset="-122"/>
              </a:rPr>
              <a:t>© Copyright 1992–2004 by Deitel &amp; Associates, Inc. and Pearson Education Inc. All Rights Reserved</a:t>
            </a:r>
            <a:r>
              <a:rPr lang="en-US" altLang="zh-CN">
                <a:solidFill>
                  <a:schemeClr val="tx1"/>
                </a:solidFill>
                <a:latin typeface="AvantGarde" pitchFamily="34" charset="0"/>
                <a:ea typeface="宋体" pitchFamily="2" charset="-122"/>
              </a:rPr>
              <a:t>.</a:t>
            </a:r>
            <a:endParaRPr lang="en-US" altLang="zh-CN">
              <a:solidFill>
                <a:schemeClr val="tx1"/>
              </a:solidFill>
              <a:ea typeface="宋体" pitchFamily="2" charset="-122"/>
            </a:endParaRPr>
          </a:p>
        </p:txBody>
      </p:sp>
    </p:spTree>
    <p:extLst>
      <p:ext uri="{BB962C8B-B14F-4D97-AF65-F5344CB8AC3E}">
        <p14:creationId xmlns:p14="http://schemas.microsoft.com/office/powerpoint/2010/main" val="11431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C0F5-CC60-4A58-B110-71E849CD3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7BBE7-791B-47E0-8342-5D74B6392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19286-9FBD-4324-B4CF-37E961729770}"/>
              </a:ext>
            </a:extLst>
          </p:cNvPr>
          <p:cNvSpPr>
            <a:spLocks noGrp="1"/>
          </p:cNvSpPr>
          <p:nvPr>
            <p:ph type="dt" sz="half" idx="10"/>
          </p:nvPr>
        </p:nvSpPr>
        <p:spPr/>
        <p:txBody>
          <a:bodyPr/>
          <a:lstStyle/>
          <a:p>
            <a:pPr>
              <a:defRPr/>
            </a:pPr>
            <a:fld id="{3A339E02-518C-45D4-AFEA-20FF5E86475A}" type="datetime1">
              <a:rPr lang="en-US" smtClean="0"/>
              <a:t>5/13/2025</a:t>
            </a:fld>
            <a:endParaRPr lang="en-US"/>
          </a:p>
        </p:txBody>
      </p:sp>
      <p:sp>
        <p:nvSpPr>
          <p:cNvPr id="5" name="Footer Placeholder 4">
            <a:extLst>
              <a:ext uri="{FF2B5EF4-FFF2-40B4-BE49-F238E27FC236}">
                <a16:creationId xmlns:a16="http://schemas.microsoft.com/office/drawing/2014/main" id="{5214643B-B0CA-4F1F-B7DF-0676622B26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73A957-2CC5-4C83-BC04-44A9E0CA7488}"/>
              </a:ext>
            </a:extLst>
          </p:cNvPr>
          <p:cNvSpPr>
            <a:spLocks noGrp="1"/>
          </p:cNvSpPr>
          <p:nvPr>
            <p:ph type="sldNum" sz="quarter" idx="12"/>
          </p:nvPr>
        </p:nvSpPr>
        <p:spPr/>
        <p:txBody>
          <a:bodyPr/>
          <a:lstStyle/>
          <a:p>
            <a:pPr>
              <a:defRPr/>
            </a:pPr>
            <a:fld id="{5147999E-7031-42ED-94DE-C845CFFA06BB}" type="slidenum">
              <a:rPr lang="zh-CN" altLang="en-US" smtClean="0"/>
              <a:pPr>
                <a:defRPr/>
              </a:pPr>
              <a:t>‹#›</a:t>
            </a:fld>
            <a:endParaRPr lang="en-US" altLang="zh-CN"/>
          </a:p>
        </p:txBody>
      </p:sp>
    </p:spTree>
    <p:extLst>
      <p:ext uri="{BB962C8B-B14F-4D97-AF65-F5344CB8AC3E}">
        <p14:creationId xmlns:p14="http://schemas.microsoft.com/office/powerpoint/2010/main" val="37678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B0C1B-8D93-465F-BCFF-41798B3852B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AA99D-FF1A-45BD-AAC1-C5192068046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2DCF0-D048-4B37-9FD8-5FF8AE6C42D4}"/>
              </a:ext>
            </a:extLst>
          </p:cNvPr>
          <p:cNvSpPr>
            <a:spLocks noGrp="1"/>
          </p:cNvSpPr>
          <p:nvPr>
            <p:ph type="dt" sz="half" idx="10"/>
          </p:nvPr>
        </p:nvSpPr>
        <p:spPr/>
        <p:txBody>
          <a:bodyPr/>
          <a:lstStyle/>
          <a:p>
            <a:pPr>
              <a:defRPr/>
            </a:pPr>
            <a:fld id="{F603D3B3-07F5-4EA3-B17D-BBF195AEF26D}" type="datetime1">
              <a:rPr lang="en-US" smtClean="0"/>
              <a:t>5/13/2025</a:t>
            </a:fld>
            <a:endParaRPr lang="en-US"/>
          </a:p>
        </p:txBody>
      </p:sp>
      <p:sp>
        <p:nvSpPr>
          <p:cNvPr id="5" name="Footer Placeholder 4">
            <a:extLst>
              <a:ext uri="{FF2B5EF4-FFF2-40B4-BE49-F238E27FC236}">
                <a16:creationId xmlns:a16="http://schemas.microsoft.com/office/drawing/2014/main" id="{40C2C259-4962-46D2-B0E4-9EA9A9500F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55C994C-4A19-4C0F-9F87-C203870179B6}"/>
              </a:ext>
            </a:extLst>
          </p:cNvPr>
          <p:cNvSpPr>
            <a:spLocks noGrp="1"/>
          </p:cNvSpPr>
          <p:nvPr>
            <p:ph type="sldNum" sz="quarter" idx="12"/>
          </p:nvPr>
        </p:nvSpPr>
        <p:spPr/>
        <p:txBody>
          <a:bodyPr/>
          <a:lstStyle/>
          <a:p>
            <a:pPr>
              <a:defRPr/>
            </a:pPr>
            <a:fld id="{60008B66-D13B-4331-A839-75D7D9B9D9CA}" type="slidenum">
              <a:rPr lang="zh-CN" altLang="en-US" smtClean="0"/>
              <a:pPr>
                <a:defRPr/>
              </a:pPr>
              <a:t>‹#›</a:t>
            </a:fld>
            <a:endParaRPr lang="en-US" altLang="zh-CN"/>
          </a:p>
        </p:txBody>
      </p:sp>
    </p:spTree>
    <p:extLst>
      <p:ext uri="{BB962C8B-B14F-4D97-AF65-F5344CB8AC3E}">
        <p14:creationId xmlns:p14="http://schemas.microsoft.com/office/powerpoint/2010/main" val="85126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AA1-91C1-4C5F-BDAF-DB5E286AF5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B7DB8-FB8B-4B9E-8D4D-92B066231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A8477-CC20-4B19-8C40-5C3108AAFA09}"/>
              </a:ext>
            </a:extLst>
          </p:cNvPr>
          <p:cNvSpPr>
            <a:spLocks noGrp="1"/>
          </p:cNvSpPr>
          <p:nvPr>
            <p:ph type="dt" sz="half" idx="10"/>
          </p:nvPr>
        </p:nvSpPr>
        <p:spPr/>
        <p:txBody>
          <a:bodyPr/>
          <a:lstStyle/>
          <a:p>
            <a:pPr>
              <a:defRPr/>
            </a:pPr>
            <a:fld id="{8A967B43-3C75-4C05-9F51-EAE257C2773C}" type="datetime1">
              <a:rPr lang="en-US" smtClean="0"/>
              <a:t>5/13/2025</a:t>
            </a:fld>
            <a:endParaRPr lang="en-US"/>
          </a:p>
        </p:txBody>
      </p:sp>
      <p:sp>
        <p:nvSpPr>
          <p:cNvPr id="5" name="Footer Placeholder 4">
            <a:extLst>
              <a:ext uri="{FF2B5EF4-FFF2-40B4-BE49-F238E27FC236}">
                <a16:creationId xmlns:a16="http://schemas.microsoft.com/office/drawing/2014/main" id="{FBFB5869-6686-4410-86B5-DEDA700B12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97A075-549C-4AF2-A490-06220BB476C4}"/>
              </a:ext>
            </a:extLst>
          </p:cNvPr>
          <p:cNvSpPr>
            <a:spLocks noGrp="1"/>
          </p:cNvSpPr>
          <p:nvPr>
            <p:ph type="sldNum" sz="quarter" idx="12"/>
          </p:nvPr>
        </p:nvSpPr>
        <p:spPr/>
        <p:txBody>
          <a:bodyPr/>
          <a:lstStyle/>
          <a:p>
            <a:pPr>
              <a:defRPr/>
            </a:pPr>
            <a:fld id="{78CCCDE8-2898-41C9-91F5-5C437B111C38}" type="slidenum">
              <a:rPr lang="zh-CN" altLang="en-US" smtClean="0"/>
              <a:pPr>
                <a:defRPr/>
              </a:pPr>
              <a:t>‹#›</a:t>
            </a:fld>
            <a:endParaRPr lang="en-US" altLang="zh-CN"/>
          </a:p>
        </p:txBody>
      </p:sp>
    </p:spTree>
    <p:extLst>
      <p:ext uri="{BB962C8B-B14F-4D97-AF65-F5344CB8AC3E}">
        <p14:creationId xmlns:p14="http://schemas.microsoft.com/office/powerpoint/2010/main" val="23585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302-840F-4D7C-A473-8F1FA231F69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9EAA85-2EB0-46D1-8E1D-33041FE1AC7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DA50A-DEF0-4838-965D-2E76434C59C0}"/>
              </a:ext>
            </a:extLst>
          </p:cNvPr>
          <p:cNvSpPr>
            <a:spLocks noGrp="1"/>
          </p:cNvSpPr>
          <p:nvPr>
            <p:ph type="dt" sz="half" idx="10"/>
          </p:nvPr>
        </p:nvSpPr>
        <p:spPr/>
        <p:txBody>
          <a:bodyPr/>
          <a:lstStyle/>
          <a:p>
            <a:pPr>
              <a:defRPr/>
            </a:pPr>
            <a:fld id="{3C2CB087-0400-4922-9F91-7DC9C4839E49}" type="datetime1">
              <a:rPr lang="en-US" smtClean="0"/>
              <a:t>5/13/2025</a:t>
            </a:fld>
            <a:endParaRPr lang="en-US"/>
          </a:p>
        </p:txBody>
      </p:sp>
      <p:sp>
        <p:nvSpPr>
          <p:cNvPr id="5" name="Footer Placeholder 4">
            <a:extLst>
              <a:ext uri="{FF2B5EF4-FFF2-40B4-BE49-F238E27FC236}">
                <a16:creationId xmlns:a16="http://schemas.microsoft.com/office/drawing/2014/main" id="{758481AD-E714-4546-B61C-28522DCEEF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A524374-8573-4A69-8B2D-46884D6B032B}"/>
              </a:ext>
            </a:extLst>
          </p:cNvPr>
          <p:cNvSpPr>
            <a:spLocks noGrp="1"/>
          </p:cNvSpPr>
          <p:nvPr>
            <p:ph type="sldNum" sz="quarter" idx="12"/>
          </p:nvPr>
        </p:nvSpPr>
        <p:spPr/>
        <p:txBody>
          <a:bodyPr/>
          <a:lstStyle/>
          <a:p>
            <a:pPr>
              <a:defRPr/>
            </a:pPr>
            <a:fld id="{BA98A58D-B9CE-4CA6-847A-291E9451A798}" type="slidenum">
              <a:rPr lang="zh-CN" altLang="en-US" smtClean="0"/>
              <a:pPr>
                <a:defRPr/>
              </a:pPr>
              <a:t>‹#›</a:t>
            </a:fld>
            <a:endParaRPr lang="en-US" altLang="zh-CN"/>
          </a:p>
        </p:txBody>
      </p:sp>
    </p:spTree>
    <p:extLst>
      <p:ext uri="{BB962C8B-B14F-4D97-AF65-F5344CB8AC3E}">
        <p14:creationId xmlns:p14="http://schemas.microsoft.com/office/powerpoint/2010/main" val="69133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73E2-6CF0-4817-A81C-455BCFE3B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5C7447-B2F6-496B-9572-086101E6A92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FD9FF-A74B-4C54-961B-A95AFEDA0C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CA999-851E-45D0-B22E-65845B3C8AE3}"/>
              </a:ext>
            </a:extLst>
          </p:cNvPr>
          <p:cNvSpPr>
            <a:spLocks noGrp="1"/>
          </p:cNvSpPr>
          <p:nvPr>
            <p:ph type="dt" sz="half" idx="10"/>
          </p:nvPr>
        </p:nvSpPr>
        <p:spPr/>
        <p:txBody>
          <a:bodyPr/>
          <a:lstStyle/>
          <a:p>
            <a:pPr>
              <a:defRPr/>
            </a:pPr>
            <a:fld id="{86C68D67-6EB7-4DC7-9727-8391EC2B56EB}" type="datetime1">
              <a:rPr lang="en-US" smtClean="0"/>
              <a:t>5/13/2025</a:t>
            </a:fld>
            <a:endParaRPr lang="en-US"/>
          </a:p>
        </p:txBody>
      </p:sp>
      <p:sp>
        <p:nvSpPr>
          <p:cNvPr id="6" name="Footer Placeholder 5">
            <a:extLst>
              <a:ext uri="{FF2B5EF4-FFF2-40B4-BE49-F238E27FC236}">
                <a16:creationId xmlns:a16="http://schemas.microsoft.com/office/drawing/2014/main" id="{C3C63D65-6214-4D89-9B12-A1303BB8645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46AFBC-A822-4087-96EA-8D612442F4F5}"/>
              </a:ext>
            </a:extLst>
          </p:cNvPr>
          <p:cNvSpPr>
            <a:spLocks noGrp="1"/>
          </p:cNvSpPr>
          <p:nvPr>
            <p:ph type="sldNum" sz="quarter" idx="12"/>
          </p:nvPr>
        </p:nvSpPr>
        <p:spPr/>
        <p:txBody>
          <a:bodyPr/>
          <a:lstStyle/>
          <a:p>
            <a:pPr>
              <a:defRPr/>
            </a:pPr>
            <a:fld id="{8A37AD23-FB29-4133-9724-124394767C72}" type="slidenum">
              <a:rPr lang="zh-CN" altLang="en-US" smtClean="0"/>
              <a:pPr>
                <a:defRPr/>
              </a:pPr>
              <a:t>‹#›</a:t>
            </a:fld>
            <a:endParaRPr lang="en-US" altLang="zh-CN"/>
          </a:p>
        </p:txBody>
      </p:sp>
    </p:spTree>
    <p:extLst>
      <p:ext uri="{BB962C8B-B14F-4D97-AF65-F5344CB8AC3E}">
        <p14:creationId xmlns:p14="http://schemas.microsoft.com/office/powerpoint/2010/main" val="114836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4298-9AF2-422D-B1EE-A63202D1F42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88915-ED0B-49F9-8A7E-97BC9A25CB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DCCA7-A896-4ECA-8801-07EC748A3A4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CA394-0114-4A88-8527-45CD39E85A8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D45D6-DF9F-411C-8263-95475B58DE9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DC717-99B0-42A5-9016-36F5FE846E6B}"/>
              </a:ext>
            </a:extLst>
          </p:cNvPr>
          <p:cNvSpPr>
            <a:spLocks noGrp="1"/>
          </p:cNvSpPr>
          <p:nvPr>
            <p:ph type="dt" sz="half" idx="10"/>
          </p:nvPr>
        </p:nvSpPr>
        <p:spPr/>
        <p:txBody>
          <a:bodyPr/>
          <a:lstStyle/>
          <a:p>
            <a:pPr>
              <a:defRPr/>
            </a:pPr>
            <a:fld id="{CF034FBC-27D4-4810-9F83-B836C1894235}" type="datetime1">
              <a:rPr lang="en-US" smtClean="0"/>
              <a:t>5/13/2025</a:t>
            </a:fld>
            <a:endParaRPr lang="en-US"/>
          </a:p>
        </p:txBody>
      </p:sp>
      <p:sp>
        <p:nvSpPr>
          <p:cNvPr id="8" name="Footer Placeholder 7">
            <a:extLst>
              <a:ext uri="{FF2B5EF4-FFF2-40B4-BE49-F238E27FC236}">
                <a16:creationId xmlns:a16="http://schemas.microsoft.com/office/drawing/2014/main" id="{2383E3F6-1870-49CB-A56B-B66C9CC60B0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3EC8AFB7-E09C-42AD-ACDD-82742BE20327}"/>
              </a:ext>
            </a:extLst>
          </p:cNvPr>
          <p:cNvSpPr>
            <a:spLocks noGrp="1"/>
          </p:cNvSpPr>
          <p:nvPr>
            <p:ph type="sldNum" sz="quarter" idx="12"/>
          </p:nvPr>
        </p:nvSpPr>
        <p:spPr/>
        <p:txBody>
          <a:bodyPr/>
          <a:lstStyle/>
          <a:p>
            <a:pPr>
              <a:defRPr/>
            </a:pPr>
            <a:fld id="{A6283AFB-95D9-4C50-9E69-CCF772E78D2F}" type="slidenum">
              <a:rPr lang="zh-CN" altLang="en-US" smtClean="0"/>
              <a:pPr>
                <a:defRPr/>
              </a:pPr>
              <a:t>‹#›</a:t>
            </a:fld>
            <a:endParaRPr lang="en-US" altLang="zh-CN"/>
          </a:p>
        </p:txBody>
      </p:sp>
    </p:spTree>
    <p:extLst>
      <p:ext uri="{BB962C8B-B14F-4D97-AF65-F5344CB8AC3E}">
        <p14:creationId xmlns:p14="http://schemas.microsoft.com/office/powerpoint/2010/main" val="387527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3A4D-7883-4BA4-A2EB-658270814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10DCD-0278-4783-9E0B-E62B90207925}"/>
              </a:ext>
            </a:extLst>
          </p:cNvPr>
          <p:cNvSpPr>
            <a:spLocks noGrp="1"/>
          </p:cNvSpPr>
          <p:nvPr>
            <p:ph type="dt" sz="half" idx="10"/>
          </p:nvPr>
        </p:nvSpPr>
        <p:spPr/>
        <p:txBody>
          <a:bodyPr/>
          <a:lstStyle/>
          <a:p>
            <a:pPr>
              <a:defRPr/>
            </a:pPr>
            <a:fld id="{AA852B12-B03F-401A-B09A-22FF8A471D26}" type="datetime1">
              <a:rPr lang="en-US" smtClean="0"/>
              <a:t>5/13/2025</a:t>
            </a:fld>
            <a:endParaRPr lang="en-US"/>
          </a:p>
        </p:txBody>
      </p:sp>
      <p:sp>
        <p:nvSpPr>
          <p:cNvPr id="4" name="Footer Placeholder 3">
            <a:extLst>
              <a:ext uri="{FF2B5EF4-FFF2-40B4-BE49-F238E27FC236}">
                <a16:creationId xmlns:a16="http://schemas.microsoft.com/office/drawing/2014/main" id="{2CBC42EA-D385-492C-BDEB-CE2972FEC458}"/>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2A570D7-30EE-450C-858E-17211BA92C91}"/>
              </a:ext>
            </a:extLst>
          </p:cNvPr>
          <p:cNvSpPr>
            <a:spLocks noGrp="1"/>
          </p:cNvSpPr>
          <p:nvPr>
            <p:ph type="sldNum" sz="quarter" idx="12"/>
          </p:nvPr>
        </p:nvSpPr>
        <p:spPr/>
        <p:txBody>
          <a:bodyPr/>
          <a:lstStyle/>
          <a:p>
            <a:pPr>
              <a:defRPr/>
            </a:pPr>
            <a:fld id="{4C07ACE5-6DCF-44B1-BCE5-AED4F1432B72}" type="slidenum">
              <a:rPr lang="zh-CN" altLang="en-US" smtClean="0"/>
              <a:pPr>
                <a:defRPr/>
              </a:pPr>
              <a:t>‹#›</a:t>
            </a:fld>
            <a:endParaRPr lang="en-US" altLang="zh-CN"/>
          </a:p>
        </p:txBody>
      </p:sp>
    </p:spTree>
    <p:extLst>
      <p:ext uri="{BB962C8B-B14F-4D97-AF65-F5344CB8AC3E}">
        <p14:creationId xmlns:p14="http://schemas.microsoft.com/office/powerpoint/2010/main" val="185067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67E85-4812-46FA-B55A-8C0346CBD756}"/>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Footer Placeholder 2">
            <a:extLst>
              <a:ext uri="{FF2B5EF4-FFF2-40B4-BE49-F238E27FC236}">
                <a16:creationId xmlns:a16="http://schemas.microsoft.com/office/drawing/2014/main" id="{148FB567-7683-4806-A86E-0F37B1E5627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F409E3-4A1F-4B6F-A6B3-36992622590F}"/>
              </a:ext>
            </a:extLst>
          </p:cNvPr>
          <p:cNvSpPr>
            <a:spLocks noGrp="1"/>
          </p:cNvSpPr>
          <p:nvPr>
            <p:ph type="sldNum" sz="quarter" idx="12"/>
          </p:nvPr>
        </p:nvSpPr>
        <p:spPr/>
        <p:txBody>
          <a:bodyPr/>
          <a:lstStyle/>
          <a:p>
            <a:pPr>
              <a:defRPr/>
            </a:pPr>
            <a:fld id="{C6EF6C63-F5E9-4477-9611-220F3BE2B4BF}" type="slidenum">
              <a:rPr lang="zh-CN" altLang="en-US" smtClean="0"/>
              <a:pPr>
                <a:defRPr/>
              </a:pPr>
              <a:t>‹#›</a:t>
            </a:fld>
            <a:endParaRPr lang="en-US" altLang="zh-CN"/>
          </a:p>
        </p:txBody>
      </p:sp>
    </p:spTree>
    <p:extLst>
      <p:ext uri="{BB962C8B-B14F-4D97-AF65-F5344CB8AC3E}">
        <p14:creationId xmlns:p14="http://schemas.microsoft.com/office/powerpoint/2010/main" val="230597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DCF0-48BD-4DDA-B92F-E29D6B9221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4CF3D-354D-4A6E-AF1B-E13A3F4A23B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BFFEF-0518-4957-93D5-89857DDCB0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7CA3D9-AA64-4F05-84FA-0B1ED13AD192}"/>
              </a:ext>
            </a:extLst>
          </p:cNvPr>
          <p:cNvSpPr>
            <a:spLocks noGrp="1"/>
          </p:cNvSpPr>
          <p:nvPr>
            <p:ph type="dt" sz="half" idx="10"/>
          </p:nvPr>
        </p:nvSpPr>
        <p:spPr/>
        <p:txBody>
          <a:bodyPr/>
          <a:lstStyle/>
          <a:p>
            <a:pPr>
              <a:defRPr/>
            </a:pPr>
            <a:fld id="{F243E961-2071-4164-A816-F9134ED2D6BA}" type="datetime1">
              <a:rPr lang="en-US" smtClean="0"/>
              <a:t>5/13/2025</a:t>
            </a:fld>
            <a:endParaRPr lang="en-US"/>
          </a:p>
        </p:txBody>
      </p:sp>
      <p:sp>
        <p:nvSpPr>
          <p:cNvPr id="6" name="Footer Placeholder 5">
            <a:extLst>
              <a:ext uri="{FF2B5EF4-FFF2-40B4-BE49-F238E27FC236}">
                <a16:creationId xmlns:a16="http://schemas.microsoft.com/office/drawing/2014/main" id="{DBCA81AD-DB12-49BE-A4B7-61A1EEFFF02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4FC6E26-110D-432F-9EA4-F7542D48C6B0}"/>
              </a:ext>
            </a:extLst>
          </p:cNvPr>
          <p:cNvSpPr>
            <a:spLocks noGrp="1"/>
          </p:cNvSpPr>
          <p:nvPr>
            <p:ph type="sldNum" sz="quarter" idx="12"/>
          </p:nvPr>
        </p:nvSpPr>
        <p:spPr/>
        <p:txBody>
          <a:bodyPr/>
          <a:lstStyle/>
          <a:p>
            <a:pPr>
              <a:defRPr/>
            </a:pPr>
            <a:fld id="{DB0F9606-3640-4612-B129-D14368C53603}" type="slidenum">
              <a:rPr lang="zh-CN" altLang="en-US" smtClean="0"/>
              <a:pPr>
                <a:defRPr/>
              </a:pPr>
              <a:t>‹#›</a:t>
            </a:fld>
            <a:endParaRPr lang="en-US" altLang="zh-CN"/>
          </a:p>
        </p:txBody>
      </p:sp>
    </p:spTree>
    <p:extLst>
      <p:ext uri="{BB962C8B-B14F-4D97-AF65-F5344CB8AC3E}">
        <p14:creationId xmlns:p14="http://schemas.microsoft.com/office/powerpoint/2010/main" val="15696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2DCB-3EA8-4C02-A5BB-2D8C09FA848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004F2-CF89-4A93-901F-8580E241679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12AF3AE-E0F2-4DBA-8DA2-1FFC94CDF0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D77BD-42F8-4BBF-93D1-C1BD19FAE7DB}"/>
              </a:ext>
            </a:extLst>
          </p:cNvPr>
          <p:cNvSpPr>
            <a:spLocks noGrp="1"/>
          </p:cNvSpPr>
          <p:nvPr>
            <p:ph type="dt" sz="half" idx="10"/>
          </p:nvPr>
        </p:nvSpPr>
        <p:spPr/>
        <p:txBody>
          <a:bodyPr/>
          <a:lstStyle/>
          <a:p>
            <a:pPr>
              <a:defRPr/>
            </a:pPr>
            <a:fld id="{B20EB93D-55FD-41C9-8418-0659BC3F3680}" type="datetime1">
              <a:rPr lang="en-US" smtClean="0"/>
              <a:t>5/13/2025</a:t>
            </a:fld>
            <a:endParaRPr lang="en-US"/>
          </a:p>
        </p:txBody>
      </p:sp>
      <p:sp>
        <p:nvSpPr>
          <p:cNvPr id="6" name="Footer Placeholder 5">
            <a:extLst>
              <a:ext uri="{FF2B5EF4-FFF2-40B4-BE49-F238E27FC236}">
                <a16:creationId xmlns:a16="http://schemas.microsoft.com/office/drawing/2014/main" id="{CBD1D6FD-3EDE-4090-982B-7A76CCC5334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3639B87-141A-4F5C-AA21-79CB16928D63}"/>
              </a:ext>
            </a:extLst>
          </p:cNvPr>
          <p:cNvSpPr>
            <a:spLocks noGrp="1"/>
          </p:cNvSpPr>
          <p:nvPr>
            <p:ph type="sldNum" sz="quarter" idx="12"/>
          </p:nvPr>
        </p:nvSpPr>
        <p:spPr/>
        <p:txBody>
          <a:bodyPr/>
          <a:lstStyle/>
          <a:p>
            <a:pPr>
              <a:defRPr/>
            </a:pPr>
            <a:fld id="{4EC7D8D7-F45D-4981-8A87-AE77D5099B43}" type="slidenum">
              <a:rPr lang="zh-CN" altLang="en-US" smtClean="0"/>
              <a:pPr>
                <a:defRPr/>
              </a:pPr>
              <a:t>‹#›</a:t>
            </a:fld>
            <a:endParaRPr lang="en-US" altLang="zh-CN"/>
          </a:p>
        </p:txBody>
      </p:sp>
    </p:spTree>
    <p:extLst>
      <p:ext uri="{BB962C8B-B14F-4D97-AF65-F5344CB8AC3E}">
        <p14:creationId xmlns:p14="http://schemas.microsoft.com/office/powerpoint/2010/main" val="387234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28140-F895-4F06-BF88-42CCEA259D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7FC8D-C02F-4F4C-A012-39ECF41798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6592A-D9CF-46D3-92CD-2CD6BB05C3A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EE1A3FC-59CE-474D-9569-50AD22CC8E28}" type="datetime1">
              <a:rPr lang="en-US" smtClean="0"/>
              <a:t>5/13/2025</a:t>
            </a:fld>
            <a:endParaRPr lang="en-US"/>
          </a:p>
        </p:txBody>
      </p:sp>
      <p:sp>
        <p:nvSpPr>
          <p:cNvPr id="5" name="Footer Placeholder 4">
            <a:extLst>
              <a:ext uri="{FF2B5EF4-FFF2-40B4-BE49-F238E27FC236}">
                <a16:creationId xmlns:a16="http://schemas.microsoft.com/office/drawing/2014/main" id="{44F76B21-0471-40FC-AD3A-A9986053597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9AE1B8B-8F02-4176-8EF5-DB3DCA2D707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B166E11-64E3-4F73-B04E-7F106BCFFF09}" type="slidenum">
              <a:rPr lang="zh-CN" altLang="en-US" smtClean="0"/>
              <a:pPr>
                <a:defRPr/>
              </a:pPr>
              <a:t>‹#›</a:t>
            </a:fld>
            <a:endParaRPr lang="en-US" altLang="zh-CN"/>
          </a:p>
        </p:txBody>
      </p:sp>
    </p:spTree>
    <p:extLst>
      <p:ext uri="{BB962C8B-B14F-4D97-AF65-F5344CB8AC3E}">
        <p14:creationId xmlns:p14="http://schemas.microsoft.com/office/powerpoint/2010/main" val="10567675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2133600" y="2057400"/>
            <a:ext cx="5943600" cy="803275"/>
          </a:xfrm>
          <a:prstGeom prst="roundRect">
            <a:avLst>
              <a:gd name="adj" fmla="val 16667"/>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6"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02621"/>
      </p:ext>
    </p:extLst>
  </p:cSld>
  <p:clrMapOvr>
    <a:masterClrMapping/>
  </p:clrMapOvr>
  <p:transition spd="med"/>
  <p:timing>
    <p:tnLst>
      <p:par>
        <p:cTn id="1" dur="indefinite" restart="never" nodeType="tmRoot">
          <p:childTnLst>
            <p:par>
              <p:cTn id="2" fill="hold" nodeType="interactiveSeq">
                <p:stCondLst>
                  <p:cond delay="0"/>
                </p:stCondLst>
                <p:childTnLst>
                  <p:par>
                    <p:cTn id="3" fill="hold">
                      <p:childTnLst>
                        <p:par>
                          <p:cTn id="4" fill="hold">
                            <p:stCondLst>
                              <p:cond delay="0"/>
                            </p:stCondLst>
                            <p:childTnLst>
                              <p:par>
                                <p:cTn id="5" presetID="2" presetClass="mediacall" fill="hold" nodeType="clickEffect">
                                  <p:stCondLst>
                                    <p:cond delay="0"/>
                                  </p:stCondLst>
                                  <p:childTnLst>
                                    <p:par>
                                      <p:cTn id="6"/>
                                    </p:par>
                                  </p:childTnLst>
                                </p:cTn>
                              </p:par>
                            </p:childTnLst>
                          </p:cTn>
                        </p:par>
                      </p:childTnLst>
                    </p:cTn>
                  </p:par>
                </p:childTnLst>
              </p:cTn>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534A8-36C2-0918-9159-5291F428F60D}"/>
              </a:ext>
            </a:extLst>
          </p:cNvPr>
          <p:cNvSpPr>
            <a:spLocks noGrp="1"/>
          </p:cNvSpPr>
          <p:nvPr>
            <p:ph type="dt" sz="half" idx="10"/>
          </p:nvPr>
        </p:nvSpPr>
        <p:spPr/>
        <p:txBody>
          <a:bodyPr/>
          <a:lstStyle/>
          <a:p>
            <a:pPr>
              <a:defRPr/>
            </a:pPr>
            <a:fld id="{8A967B43-3C75-4C05-9F51-EAE257C2773C}" type="datetime1">
              <a:rPr lang="en-US" smtClean="0"/>
              <a:t>5/13/2025</a:t>
            </a:fld>
            <a:endParaRPr lang="en-US"/>
          </a:p>
        </p:txBody>
      </p:sp>
      <p:sp>
        <p:nvSpPr>
          <p:cNvPr id="5" name="Slide Number Placeholder 4">
            <a:extLst>
              <a:ext uri="{FF2B5EF4-FFF2-40B4-BE49-F238E27FC236}">
                <a16:creationId xmlns:a16="http://schemas.microsoft.com/office/drawing/2014/main" id="{53588F7B-03E0-0177-437B-681CEEDDB5DE}"/>
              </a:ext>
            </a:extLst>
          </p:cNvPr>
          <p:cNvSpPr>
            <a:spLocks noGrp="1"/>
          </p:cNvSpPr>
          <p:nvPr>
            <p:ph type="sldNum" sz="quarter" idx="12"/>
          </p:nvPr>
        </p:nvSpPr>
        <p:spPr/>
        <p:txBody>
          <a:bodyPr/>
          <a:lstStyle/>
          <a:p>
            <a:pPr>
              <a:defRPr/>
            </a:pPr>
            <a:fld id="{78CCCDE8-2898-41C9-91F5-5C437B111C38}" type="slidenum">
              <a:rPr lang="zh-CN" altLang="en-US" smtClean="0"/>
              <a:pPr>
                <a:defRPr/>
              </a:pPr>
              <a:t>10</a:t>
            </a:fld>
            <a:endParaRPr lang="en-US" altLang="zh-CN"/>
          </a:p>
        </p:txBody>
      </p:sp>
      <p:sp>
        <p:nvSpPr>
          <p:cNvPr id="10" name="Title 1">
            <a:extLst>
              <a:ext uri="{FF2B5EF4-FFF2-40B4-BE49-F238E27FC236}">
                <a16:creationId xmlns:a16="http://schemas.microsoft.com/office/drawing/2014/main" id="{E8F13335-AF44-8128-0BFF-5055DF63C845}"/>
              </a:ext>
            </a:extLst>
          </p:cNvPr>
          <p:cNvSpPr>
            <a:spLocks noGrp="1"/>
          </p:cNvSpPr>
          <p:nvPr>
            <p:ph type="title"/>
          </p:nvPr>
        </p:nvSpPr>
        <p:spPr>
          <a:xfrm>
            <a:off x="806450" y="1297942"/>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Technology Used</a:t>
            </a:r>
          </a:p>
        </p:txBody>
      </p:sp>
      <p:sp>
        <p:nvSpPr>
          <p:cNvPr id="11" name="Slide Number Placeholder 3">
            <a:extLst>
              <a:ext uri="{FF2B5EF4-FFF2-40B4-BE49-F238E27FC236}">
                <a16:creationId xmlns:a16="http://schemas.microsoft.com/office/drawing/2014/main" id="{A30091BC-8E1C-309B-9026-092A14D8D79E}"/>
              </a:ext>
            </a:extLst>
          </p:cNvPr>
          <p:cNvSpPr txBox="1">
            <a:spLocks/>
          </p:cNvSpPr>
          <p:nvPr/>
        </p:nvSpPr>
        <p:spPr>
          <a:xfrm>
            <a:off x="381000" y="3114676"/>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10</a:t>
            </a:fld>
            <a:endParaRPr lang="en-US" altLang="zh-CN"/>
          </a:p>
        </p:txBody>
      </p:sp>
      <p:sp>
        <p:nvSpPr>
          <p:cNvPr id="12" name="Content Placeholder 2">
            <a:extLst>
              <a:ext uri="{FF2B5EF4-FFF2-40B4-BE49-F238E27FC236}">
                <a16:creationId xmlns:a16="http://schemas.microsoft.com/office/drawing/2014/main" id="{3156D29E-3614-067B-DE58-5E1A578E021E}"/>
              </a:ext>
            </a:extLst>
          </p:cNvPr>
          <p:cNvSpPr txBox="1">
            <a:spLocks/>
          </p:cNvSpPr>
          <p:nvPr/>
        </p:nvSpPr>
        <p:spPr>
          <a:xfrm>
            <a:off x="391160" y="1965325"/>
            <a:ext cx="8439150" cy="4573588"/>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Programming Language: </a:t>
            </a:r>
            <a:r>
              <a:rPr lang="en-US" sz="2000" dirty="0">
                <a:latin typeface="Times New Roman" panose="02020603050405020304" pitchFamily="18" charset="0"/>
                <a:cs typeface="Times New Roman" panose="02020603050405020304" pitchFamily="18" charset="0"/>
              </a:rPr>
              <a:t>Python – Primary language for implementing and automating software testing processes.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 and Machine Learning: </a:t>
            </a:r>
            <a:r>
              <a:rPr lang="en-US" sz="2000" dirty="0">
                <a:latin typeface="Times New Roman" panose="02020603050405020304" pitchFamily="18" charset="0"/>
                <a:cs typeface="Times New Roman" panose="02020603050405020304" pitchFamily="18" charset="0"/>
              </a:rPr>
              <a:t>TensorFlow, Scikit-Learn – Used for predictive analytics, automated test case generation, and defect detection.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 Automation Tools: </a:t>
            </a:r>
            <a:r>
              <a:rPr lang="en-US" sz="2000" dirty="0">
                <a:latin typeface="Times New Roman" panose="02020603050405020304" pitchFamily="18" charset="0"/>
                <a:cs typeface="Times New Roman" panose="02020603050405020304" pitchFamily="18" charset="0"/>
              </a:rPr>
              <a:t>Selenium, Appium – Automates web and mobile application testing.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Continuous Testing &amp; CI/CD: </a:t>
            </a:r>
            <a:r>
              <a:rPr lang="en-US" sz="2000" dirty="0">
                <a:latin typeface="Times New Roman" panose="02020603050405020304" pitchFamily="18" charset="0"/>
                <a:cs typeface="Times New Roman" panose="02020603050405020304" pitchFamily="18" charset="0"/>
              </a:rPr>
              <a:t>Jenkins, GitHub Actions – Enables automated testing in DevOps pipelines.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Testing: </a:t>
            </a:r>
            <a:r>
              <a:rPr lang="en-US" sz="2000" dirty="0">
                <a:latin typeface="Times New Roman" panose="02020603050405020304" pitchFamily="18" charset="0"/>
                <a:cs typeface="Times New Roman" panose="02020603050405020304" pitchFamily="18" charset="0"/>
              </a:rPr>
              <a:t>OWASP ZAP, Burp Suite – Identifies vulnerabilities and enhances software security.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Testing: </a:t>
            </a:r>
            <a:r>
              <a:rPr lang="en-US" sz="2000" dirty="0">
                <a:latin typeface="Times New Roman" panose="02020603050405020304" pitchFamily="18" charset="0"/>
                <a:cs typeface="Times New Roman" panose="02020603050405020304" pitchFamily="18" charset="0"/>
              </a:rPr>
              <a:t>JMeter, Locust – Assesses system performance under different load conditions.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Processing &amp; Analytics: </a:t>
            </a:r>
            <a:r>
              <a:rPr lang="en-US" sz="2000" dirty="0">
                <a:latin typeface="Times New Roman" panose="02020603050405020304" pitchFamily="18" charset="0"/>
                <a:cs typeface="Times New Roman" panose="02020603050405020304" pitchFamily="18" charset="0"/>
              </a:rPr>
              <a:t>Pandas, NumPy – Used for analyzing test results and generating reports.  </a:t>
            </a:r>
          </a:p>
          <a:p>
            <a:pPr>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3" name="Picture 2" descr="SSE-Computer Science and Engineering">
            <a:extLst>
              <a:ext uri="{FF2B5EF4-FFF2-40B4-BE49-F238E27FC236}">
                <a16:creationId xmlns:a16="http://schemas.microsoft.com/office/drawing/2014/main" id="{01EF0B16-5C4F-53AE-EBB6-B386910BB2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9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BA841-A5EE-5D63-5E07-9AF82DA9348F}"/>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005ED7F8-807B-2561-2BAF-3DDCE3DFBCEC}"/>
              </a:ext>
            </a:extLst>
          </p:cNvPr>
          <p:cNvSpPr>
            <a:spLocks noGrp="1"/>
          </p:cNvSpPr>
          <p:nvPr>
            <p:ph type="sldNum" sz="quarter" idx="12"/>
          </p:nvPr>
        </p:nvSpPr>
        <p:spPr>
          <a:xfrm>
            <a:off x="1657350" y="3409950"/>
            <a:ext cx="2057400" cy="365125"/>
          </a:xfrm>
        </p:spPr>
        <p:txBody>
          <a:bodyPr/>
          <a:lstStyle/>
          <a:p>
            <a:pPr>
              <a:defRPr/>
            </a:pPr>
            <a:fld id="{C6EF6C63-F5E9-4477-9611-220F3BE2B4BF}" type="slidenum">
              <a:rPr lang="zh-CN" altLang="en-US" smtClean="0"/>
              <a:pPr>
                <a:defRPr/>
              </a:pPr>
              <a:t>11</a:t>
            </a:fld>
            <a:endParaRPr lang="en-US" altLang="zh-CN"/>
          </a:p>
        </p:txBody>
      </p:sp>
      <p:sp>
        <p:nvSpPr>
          <p:cNvPr id="4" name="Date Placeholder 3">
            <a:extLst>
              <a:ext uri="{FF2B5EF4-FFF2-40B4-BE49-F238E27FC236}">
                <a16:creationId xmlns:a16="http://schemas.microsoft.com/office/drawing/2014/main" id="{6888EBD6-E110-7280-F3CC-651FD28D7704}"/>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967B43-3C75-4C05-9F51-EAE257C2773C}" type="datetime1">
              <a:rPr lang="en-US" smtClean="0"/>
              <a:pPr>
                <a:defRPr/>
              </a:pPr>
              <a:t>5/13/2025</a:t>
            </a:fld>
            <a:endParaRPr lang="en-US"/>
          </a:p>
        </p:txBody>
      </p:sp>
      <p:sp>
        <p:nvSpPr>
          <p:cNvPr id="5" name="Slide Number Placeholder 4">
            <a:extLst>
              <a:ext uri="{FF2B5EF4-FFF2-40B4-BE49-F238E27FC236}">
                <a16:creationId xmlns:a16="http://schemas.microsoft.com/office/drawing/2014/main" id="{9D38AACD-5D75-4181-198F-3996DEB122E0}"/>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CCCDE8-2898-41C9-91F5-5C437B111C38}" type="slidenum">
              <a:rPr lang="zh-CN" altLang="en-US" smtClean="0"/>
              <a:pPr>
                <a:defRPr/>
              </a:pPr>
              <a:t>11</a:t>
            </a:fld>
            <a:endParaRPr lang="en-US" altLang="zh-CN"/>
          </a:p>
        </p:txBody>
      </p:sp>
      <p:sp>
        <p:nvSpPr>
          <p:cNvPr id="6" name="Title 1">
            <a:extLst>
              <a:ext uri="{FF2B5EF4-FFF2-40B4-BE49-F238E27FC236}">
                <a16:creationId xmlns:a16="http://schemas.microsoft.com/office/drawing/2014/main" id="{80F21E34-D304-195C-EB1B-4FAD8DC96AC5}"/>
              </a:ext>
            </a:extLst>
          </p:cNvPr>
          <p:cNvSpPr txBox="1">
            <a:spLocks/>
          </p:cNvSpPr>
          <p:nvPr/>
        </p:nvSpPr>
        <p:spPr>
          <a:xfrm>
            <a:off x="708025" y="1339498"/>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Methodology</a:t>
            </a:r>
          </a:p>
        </p:txBody>
      </p:sp>
      <p:sp>
        <p:nvSpPr>
          <p:cNvPr id="7" name="Slide Number Placeholder 3">
            <a:extLst>
              <a:ext uri="{FF2B5EF4-FFF2-40B4-BE49-F238E27FC236}">
                <a16:creationId xmlns:a16="http://schemas.microsoft.com/office/drawing/2014/main" id="{52C02F8C-B9A9-4AC9-4135-0A2906A5583D}"/>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11</a:t>
            </a:fld>
            <a:endParaRPr lang="en-US" altLang="zh-CN"/>
          </a:p>
        </p:txBody>
      </p:sp>
      <p:sp>
        <p:nvSpPr>
          <p:cNvPr id="8" name="Content Placeholder 2">
            <a:extLst>
              <a:ext uri="{FF2B5EF4-FFF2-40B4-BE49-F238E27FC236}">
                <a16:creationId xmlns:a16="http://schemas.microsoft.com/office/drawing/2014/main" id="{EFAE5774-406B-7998-3964-FC61262A7B52}"/>
              </a:ext>
            </a:extLst>
          </p:cNvPr>
          <p:cNvSpPr txBox="1">
            <a:spLocks/>
          </p:cNvSpPr>
          <p:nvPr/>
        </p:nvSpPr>
        <p:spPr>
          <a:xfrm>
            <a:off x="457200" y="2033952"/>
            <a:ext cx="8540750" cy="420687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Review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Conduct an in-depth review of existing research papers, industry reports, and case studies on emerging trends in software testing.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Selection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Identify and select appropriate tools and frameworks such as AI-driven testing, test automation tools, and CI/CD integration for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&amp; Experimentation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test cases using AI-based automation, shift-left/shift-right approaches, and security/performance testing methods.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data processing tools (Pandas, NumPy) to analyze test results, defect detection rates, and efficiency improvements.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 name="Picture 2" descr="SSE-Computer Science and Engineering">
            <a:extLst>
              <a:ext uri="{FF2B5EF4-FFF2-40B4-BE49-F238E27FC236}">
                <a16:creationId xmlns:a16="http://schemas.microsoft.com/office/drawing/2014/main" id="{0F0CF9E8-E0C1-D45E-4660-FDE00B9593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18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15D3DF-BF67-F96B-1958-00434135DD48}"/>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3B1365D8-C88F-067F-BE0F-6A5025752488}"/>
              </a:ext>
            </a:extLst>
          </p:cNvPr>
          <p:cNvSpPr>
            <a:spLocks noGrp="1"/>
          </p:cNvSpPr>
          <p:nvPr>
            <p:ph type="sldNum" sz="quarter" idx="12"/>
          </p:nvPr>
        </p:nvSpPr>
        <p:spPr/>
        <p:txBody>
          <a:bodyPr/>
          <a:lstStyle/>
          <a:p>
            <a:pPr>
              <a:defRPr/>
            </a:pPr>
            <a:fld id="{C6EF6C63-F5E9-4477-9611-220F3BE2B4BF}" type="slidenum">
              <a:rPr lang="zh-CN" altLang="en-US" smtClean="0"/>
              <a:pPr>
                <a:defRPr/>
              </a:pPr>
              <a:t>12</a:t>
            </a:fld>
            <a:endParaRPr lang="en-US" altLang="zh-CN"/>
          </a:p>
        </p:txBody>
      </p:sp>
      <p:sp>
        <p:nvSpPr>
          <p:cNvPr id="4" name="Date Placeholder 1">
            <a:extLst>
              <a:ext uri="{FF2B5EF4-FFF2-40B4-BE49-F238E27FC236}">
                <a16:creationId xmlns:a16="http://schemas.microsoft.com/office/drawing/2014/main" id="{E3AE86B3-FC66-A025-283C-E8C7BC9A712D}"/>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DBACEB-86B6-4549-86D9-546E8B661F1D}" type="datetime1">
              <a:rPr lang="en-US" smtClean="0"/>
              <a:pPr>
                <a:defRPr/>
              </a:pPr>
              <a:t>5/13/2025</a:t>
            </a:fld>
            <a:endParaRPr lang="en-US"/>
          </a:p>
        </p:txBody>
      </p:sp>
      <p:sp>
        <p:nvSpPr>
          <p:cNvPr id="5" name="Slide Number Placeholder 2">
            <a:extLst>
              <a:ext uri="{FF2B5EF4-FFF2-40B4-BE49-F238E27FC236}">
                <a16:creationId xmlns:a16="http://schemas.microsoft.com/office/drawing/2014/main" id="{DB16EEC3-8A8A-6D25-EE41-6F521872E282}"/>
              </a:ext>
            </a:extLst>
          </p:cNvPr>
          <p:cNvSpPr txBox="1">
            <a:spLocks/>
          </p:cNvSpPr>
          <p:nvPr/>
        </p:nvSpPr>
        <p:spPr>
          <a:xfrm>
            <a:off x="1657350" y="3409950"/>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6EF6C63-F5E9-4477-9611-220F3BE2B4BF}" type="slidenum">
              <a:rPr lang="zh-CN" altLang="en-US" smtClean="0"/>
              <a:pPr>
                <a:defRPr/>
              </a:pPr>
              <a:t>12</a:t>
            </a:fld>
            <a:endParaRPr lang="en-US" altLang="zh-CN"/>
          </a:p>
        </p:txBody>
      </p:sp>
      <p:sp>
        <p:nvSpPr>
          <p:cNvPr id="6" name="Date Placeholder 3">
            <a:extLst>
              <a:ext uri="{FF2B5EF4-FFF2-40B4-BE49-F238E27FC236}">
                <a16:creationId xmlns:a16="http://schemas.microsoft.com/office/drawing/2014/main" id="{F8B2564E-5A77-D939-5CFB-7B24B0334E74}"/>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967B43-3C75-4C05-9F51-EAE257C2773C}" type="datetime1">
              <a:rPr lang="en-US" smtClean="0"/>
              <a:pPr>
                <a:defRPr/>
              </a:pPr>
              <a:t>5/13/2025</a:t>
            </a:fld>
            <a:endParaRPr lang="en-US"/>
          </a:p>
        </p:txBody>
      </p:sp>
      <p:sp>
        <p:nvSpPr>
          <p:cNvPr id="7" name="Slide Number Placeholder 4">
            <a:extLst>
              <a:ext uri="{FF2B5EF4-FFF2-40B4-BE49-F238E27FC236}">
                <a16:creationId xmlns:a16="http://schemas.microsoft.com/office/drawing/2014/main" id="{AC3F40B0-FEB5-9902-580F-886162108BD5}"/>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CCCDE8-2898-41C9-91F5-5C437B111C38}" type="slidenum">
              <a:rPr lang="zh-CN" altLang="en-US" smtClean="0"/>
              <a:pPr>
                <a:defRPr/>
              </a:pPr>
              <a:t>12</a:t>
            </a:fld>
            <a:endParaRPr lang="en-US" altLang="zh-CN"/>
          </a:p>
        </p:txBody>
      </p:sp>
      <p:sp>
        <p:nvSpPr>
          <p:cNvPr id="8" name="Title 1">
            <a:extLst>
              <a:ext uri="{FF2B5EF4-FFF2-40B4-BE49-F238E27FC236}">
                <a16:creationId xmlns:a16="http://schemas.microsoft.com/office/drawing/2014/main" id="{2319780C-2A02-C976-7A58-A6E768C72673}"/>
              </a:ext>
            </a:extLst>
          </p:cNvPr>
          <p:cNvSpPr txBox="1">
            <a:spLocks/>
          </p:cNvSpPr>
          <p:nvPr/>
        </p:nvSpPr>
        <p:spPr>
          <a:xfrm>
            <a:off x="838200" y="1524000"/>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Methodology</a:t>
            </a:r>
          </a:p>
        </p:txBody>
      </p:sp>
      <p:sp>
        <p:nvSpPr>
          <p:cNvPr id="9" name="Slide Number Placeholder 3">
            <a:extLst>
              <a:ext uri="{FF2B5EF4-FFF2-40B4-BE49-F238E27FC236}">
                <a16:creationId xmlns:a16="http://schemas.microsoft.com/office/drawing/2014/main" id="{8D003641-CA0A-EAF0-1C24-B769FD32F34A}"/>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12</a:t>
            </a:fld>
            <a:endParaRPr lang="en-US" altLang="zh-CN"/>
          </a:p>
        </p:txBody>
      </p:sp>
      <p:pic>
        <p:nvPicPr>
          <p:cNvPr id="11" name="Picture 2" descr="SSE-Computer Science and Engineering">
            <a:extLst>
              <a:ext uri="{FF2B5EF4-FFF2-40B4-BE49-F238E27FC236}">
                <a16:creationId xmlns:a16="http://schemas.microsoft.com/office/drawing/2014/main" id="{5AF248A0-2A52-5C11-F490-E066D302A0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1714DA8-EDDD-3E89-D098-92DC32D8F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2316162"/>
            <a:ext cx="7239000" cy="3856038"/>
          </a:xfrm>
          <a:prstGeom prst="rect">
            <a:avLst/>
          </a:prstGeom>
        </p:spPr>
      </p:pic>
    </p:spTree>
    <p:extLst>
      <p:ext uri="{BB962C8B-B14F-4D97-AF65-F5344CB8AC3E}">
        <p14:creationId xmlns:p14="http://schemas.microsoft.com/office/powerpoint/2010/main" val="527829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E63C08-0F6B-202C-FF7F-00CF745B86E7}"/>
              </a:ext>
            </a:extLst>
          </p:cNvPr>
          <p:cNvSpPr>
            <a:spLocks noGrp="1"/>
          </p:cNvSpPr>
          <p:nvPr>
            <p:ph type="dt" sz="half" idx="10"/>
          </p:nvPr>
        </p:nvSpPr>
        <p:spPr/>
        <p:txBody>
          <a:bodyPr/>
          <a:lstStyle/>
          <a:p>
            <a:pPr>
              <a:defRPr/>
            </a:pPr>
            <a:fld id="{8A967B43-3C75-4C05-9F51-EAE257C2773C}" type="datetime1">
              <a:rPr lang="en-US" smtClean="0"/>
              <a:t>5/13/2025</a:t>
            </a:fld>
            <a:endParaRPr lang="en-US"/>
          </a:p>
        </p:txBody>
      </p:sp>
      <p:sp>
        <p:nvSpPr>
          <p:cNvPr id="5" name="Slide Number Placeholder 4">
            <a:extLst>
              <a:ext uri="{FF2B5EF4-FFF2-40B4-BE49-F238E27FC236}">
                <a16:creationId xmlns:a16="http://schemas.microsoft.com/office/drawing/2014/main" id="{09D91FE8-0CC3-A8B3-635A-C6BCF4D010A4}"/>
              </a:ext>
            </a:extLst>
          </p:cNvPr>
          <p:cNvSpPr>
            <a:spLocks noGrp="1"/>
          </p:cNvSpPr>
          <p:nvPr>
            <p:ph type="sldNum" sz="quarter" idx="12"/>
          </p:nvPr>
        </p:nvSpPr>
        <p:spPr/>
        <p:txBody>
          <a:bodyPr/>
          <a:lstStyle/>
          <a:p>
            <a:pPr>
              <a:defRPr/>
            </a:pPr>
            <a:fld id="{78CCCDE8-2898-41C9-91F5-5C437B111C38}" type="slidenum">
              <a:rPr lang="zh-CN" altLang="en-US" smtClean="0"/>
              <a:pPr>
                <a:defRPr/>
              </a:pPr>
              <a:t>13</a:t>
            </a:fld>
            <a:endParaRPr lang="en-US" altLang="zh-CN"/>
          </a:p>
        </p:txBody>
      </p:sp>
      <p:sp>
        <p:nvSpPr>
          <p:cNvPr id="6" name="Title 1">
            <a:extLst>
              <a:ext uri="{FF2B5EF4-FFF2-40B4-BE49-F238E27FC236}">
                <a16:creationId xmlns:a16="http://schemas.microsoft.com/office/drawing/2014/main" id="{3D926C83-DB0E-19B1-5111-ABC48BFE359D}"/>
              </a:ext>
            </a:extLst>
          </p:cNvPr>
          <p:cNvSpPr>
            <a:spLocks noGrp="1"/>
          </p:cNvSpPr>
          <p:nvPr>
            <p:ph type="title"/>
          </p:nvPr>
        </p:nvSpPr>
        <p:spPr>
          <a:xfrm>
            <a:off x="708025" y="1247411"/>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Outcomes Parameter</a:t>
            </a:r>
          </a:p>
        </p:txBody>
      </p:sp>
      <p:sp>
        <p:nvSpPr>
          <p:cNvPr id="7" name="Slide Number Placeholder 3">
            <a:extLst>
              <a:ext uri="{FF2B5EF4-FFF2-40B4-BE49-F238E27FC236}">
                <a16:creationId xmlns:a16="http://schemas.microsoft.com/office/drawing/2014/main" id="{0891E2FA-40C2-9B5A-D69D-5DF081AC81EF}"/>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13</a:t>
            </a:fld>
            <a:endParaRPr lang="en-US" altLang="zh-CN"/>
          </a:p>
        </p:txBody>
      </p:sp>
      <p:sp>
        <p:nvSpPr>
          <p:cNvPr id="8" name="Content Placeholder 2">
            <a:extLst>
              <a:ext uri="{FF2B5EF4-FFF2-40B4-BE49-F238E27FC236}">
                <a16:creationId xmlns:a16="http://schemas.microsoft.com/office/drawing/2014/main" id="{89550445-8741-9018-8B2F-E613E9A41539}"/>
              </a:ext>
            </a:extLst>
          </p:cNvPr>
          <p:cNvSpPr txBox="1">
            <a:spLocks/>
          </p:cNvSpPr>
          <p:nvPr/>
        </p:nvSpPr>
        <p:spPr>
          <a:xfrm>
            <a:off x="407035" y="2039573"/>
            <a:ext cx="8382000" cy="44456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Automation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Measure the reduction in manual effort and execution time using AI-driven automation.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Defect Detection Rate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Evaluate the accuracy and effectiveness of AI-based and shift-left testing approaches in identifying defects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Assess system response time, scalability, and resource utilization under different load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Vulnerability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Measure the effectiveness of security testing tools in identifying and mitigating potential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Coverage &amp; Mutation Score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Analyze the extent of code coverage and the effectiveness of test cases in identifying faults.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2" descr="SSE-Computer Science and Engineering">
            <a:extLst>
              <a:ext uri="{FF2B5EF4-FFF2-40B4-BE49-F238E27FC236}">
                <a16:creationId xmlns:a16="http://schemas.microsoft.com/office/drawing/2014/main" id="{A14B8BAC-9B09-EA54-8926-8DBD0F740A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5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F1D9F-87C0-0476-1D7C-06B1B78CCC59}"/>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9CD7EFF1-6FA4-C17F-AF18-96139ED0C831}"/>
              </a:ext>
            </a:extLst>
          </p:cNvPr>
          <p:cNvSpPr>
            <a:spLocks noGrp="1"/>
          </p:cNvSpPr>
          <p:nvPr>
            <p:ph type="sldNum" sz="quarter" idx="12"/>
          </p:nvPr>
        </p:nvSpPr>
        <p:spPr/>
        <p:txBody>
          <a:bodyPr/>
          <a:lstStyle/>
          <a:p>
            <a:pPr>
              <a:defRPr/>
            </a:pPr>
            <a:fld id="{C6EF6C63-F5E9-4477-9611-220F3BE2B4BF}" type="slidenum">
              <a:rPr lang="zh-CN" altLang="en-US" smtClean="0"/>
              <a:pPr>
                <a:defRPr/>
              </a:pPr>
              <a:t>14</a:t>
            </a:fld>
            <a:endParaRPr lang="en-US" altLang="zh-CN"/>
          </a:p>
        </p:txBody>
      </p:sp>
      <p:sp>
        <p:nvSpPr>
          <p:cNvPr id="4" name="Date Placeholder 3">
            <a:extLst>
              <a:ext uri="{FF2B5EF4-FFF2-40B4-BE49-F238E27FC236}">
                <a16:creationId xmlns:a16="http://schemas.microsoft.com/office/drawing/2014/main" id="{66943AA1-095C-9D2D-D3AA-F16F47C11931}"/>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967B43-3C75-4C05-9F51-EAE257C2773C}" type="datetime1">
              <a:rPr lang="en-US" smtClean="0"/>
              <a:pPr>
                <a:defRPr/>
              </a:pPr>
              <a:t>5/13/2025</a:t>
            </a:fld>
            <a:endParaRPr lang="en-US"/>
          </a:p>
        </p:txBody>
      </p:sp>
      <p:sp>
        <p:nvSpPr>
          <p:cNvPr id="5" name="Slide Number Placeholder 4">
            <a:extLst>
              <a:ext uri="{FF2B5EF4-FFF2-40B4-BE49-F238E27FC236}">
                <a16:creationId xmlns:a16="http://schemas.microsoft.com/office/drawing/2014/main" id="{CC7A236B-81DC-F9C4-E725-FDE793A02ADF}"/>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CCCDE8-2898-41C9-91F5-5C437B111C38}" type="slidenum">
              <a:rPr lang="zh-CN" altLang="en-US" smtClean="0"/>
              <a:pPr>
                <a:defRPr/>
              </a:pPr>
              <a:t>14</a:t>
            </a:fld>
            <a:endParaRPr lang="en-US" altLang="zh-CN"/>
          </a:p>
        </p:txBody>
      </p:sp>
      <p:sp>
        <p:nvSpPr>
          <p:cNvPr id="6" name="Title 1">
            <a:extLst>
              <a:ext uri="{FF2B5EF4-FFF2-40B4-BE49-F238E27FC236}">
                <a16:creationId xmlns:a16="http://schemas.microsoft.com/office/drawing/2014/main" id="{C9E91215-BBF0-739B-9D92-B3FFA0DE95A7}"/>
              </a:ext>
            </a:extLst>
          </p:cNvPr>
          <p:cNvSpPr txBox="1">
            <a:spLocks/>
          </p:cNvSpPr>
          <p:nvPr/>
        </p:nvSpPr>
        <p:spPr>
          <a:xfrm>
            <a:off x="571672" y="1443840"/>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Result</a:t>
            </a:r>
          </a:p>
        </p:txBody>
      </p:sp>
      <p:sp>
        <p:nvSpPr>
          <p:cNvPr id="7" name="Slide Number Placeholder 3">
            <a:extLst>
              <a:ext uri="{FF2B5EF4-FFF2-40B4-BE49-F238E27FC236}">
                <a16:creationId xmlns:a16="http://schemas.microsoft.com/office/drawing/2014/main" id="{FC989970-17AB-087A-A56B-932DF64CED65}"/>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14</a:t>
            </a:fld>
            <a:endParaRPr lang="en-US" altLang="zh-CN"/>
          </a:p>
        </p:txBody>
      </p:sp>
      <p:sp>
        <p:nvSpPr>
          <p:cNvPr id="8" name="Content Placeholder 2">
            <a:extLst>
              <a:ext uri="{FF2B5EF4-FFF2-40B4-BE49-F238E27FC236}">
                <a16:creationId xmlns:a16="http://schemas.microsoft.com/office/drawing/2014/main" id="{63702F8D-0EB6-2712-7FE4-A2B64B075F75}"/>
              </a:ext>
            </a:extLst>
          </p:cNvPr>
          <p:cNvSpPr txBox="1">
            <a:spLocks/>
          </p:cNvSpPr>
          <p:nvPr/>
        </p:nvSpPr>
        <p:spPr>
          <a:xfrm>
            <a:off x="407035" y="2039573"/>
            <a:ext cx="8382000" cy="44456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2" descr="SSE-Computer Science and Engineering">
            <a:extLst>
              <a:ext uri="{FF2B5EF4-FFF2-40B4-BE49-F238E27FC236}">
                <a16:creationId xmlns:a16="http://schemas.microsoft.com/office/drawing/2014/main" id="{90F1FFA7-F864-62D5-C4A7-FEFF7AE4CC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BDB5BB6-AE3A-5DEC-9A92-B7B28F113D64}"/>
              </a:ext>
            </a:extLst>
          </p:cNvPr>
          <p:cNvSpPr txBox="1"/>
          <p:nvPr/>
        </p:nvSpPr>
        <p:spPr>
          <a:xfrm>
            <a:off x="628650" y="1443840"/>
            <a:ext cx="7719060" cy="369332"/>
          </a:xfrm>
          <a:prstGeom prst="rect">
            <a:avLst/>
          </a:prstGeom>
          <a:noFill/>
        </p:spPr>
        <p:txBody>
          <a:bodyPr wrap="square">
            <a:spAutoFit/>
          </a:bodyPr>
          <a:lstStyle/>
          <a:p>
            <a:endParaRPr lang="en-IN" dirty="0"/>
          </a:p>
        </p:txBody>
      </p:sp>
      <p:sp>
        <p:nvSpPr>
          <p:cNvPr id="13" name="TextBox 12">
            <a:extLst>
              <a:ext uri="{FF2B5EF4-FFF2-40B4-BE49-F238E27FC236}">
                <a16:creationId xmlns:a16="http://schemas.microsoft.com/office/drawing/2014/main" id="{AB5A0025-F8AC-38BB-EF3A-0112182726CE}"/>
              </a:ext>
            </a:extLst>
          </p:cNvPr>
          <p:cNvSpPr txBox="1"/>
          <p:nvPr/>
        </p:nvSpPr>
        <p:spPr>
          <a:xfrm>
            <a:off x="418894" y="1678690"/>
            <a:ext cx="8119110" cy="4985980"/>
          </a:xfrm>
          <a:prstGeom prst="rect">
            <a:avLst/>
          </a:prstGeom>
          <a:noFill/>
        </p:spPr>
        <p:txBody>
          <a:bodyPr wrap="square">
            <a:spAutoFit/>
          </a:bodyPr>
          <a:lstStyle/>
          <a:p>
            <a:endParaRPr lang="en-IN" dirty="0"/>
          </a:p>
          <a:p>
            <a:endParaRPr lang="en-IN" dirty="0"/>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future of software testing is shaped by AI-driven automation, continuous integration, and cloud-based solutions, enhancing efficiency and accuracy in software development. AI and machine learning optimize test case generation and defect detection, reducing manual effort.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Additionally, cloud-based and IoT testing provide scalability, enabling testing across diverse environments. Cybersecurity and blockchain testing are becoming crucial to safeguard sensitive data, while performance engineering is replacing traditional performance testing to design resilient systems from the start </a:t>
            </a:r>
            <a:r>
              <a:rPr lang="en-IN" sz="2400" dirty="0" err="1">
                <a:latin typeface="Times New Roman" panose="02020603050405020304" pitchFamily="18" charset="0"/>
                <a:cs typeface="Times New Roman" panose="02020603050405020304" pitchFamily="18" charset="0"/>
              </a:rPr>
              <a:t>devolpment</a:t>
            </a:r>
            <a:r>
              <a:rPr lang="en-IN" sz="2400" dirty="0">
                <a:latin typeface="Times New Roman" panose="02020603050405020304" pitchFamily="18" charset="0"/>
                <a:cs typeface="Times New Roman" panose="02020603050405020304" pitchFamily="18" charset="0"/>
              </a:rPr>
              <a:t> successfully.</a:t>
            </a:r>
          </a:p>
          <a:p>
            <a:endParaRPr lang="en-IN" dirty="0"/>
          </a:p>
        </p:txBody>
      </p:sp>
    </p:spTree>
    <p:extLst>
      <p:ext uri="{BB962C8B-B14F-4D97-AF65-F5344CB8AC3E}">
        <p14:creationId xmlns:p14="http://schemas.microsoft.com/office/powerpoint/2010/main" val="40781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0D0CC1-939B-D2C2-984C-CB329EE7442A}"/>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94784D93-39E3-BF7E-5897-85530932B914}"/>
              </a:ext>
            </a:extLst>
          </p:cNvPr>
          <p:cNvSpPr>
            <a:spLocks noGrp="1"/>
          </p:cNvSpPr>
          <p:nvPr>
            <p:ph type="sldNum" sz="quarter" idx="12"/>
          </p:nvPr>
        </p:nvSpPr>
        <p:spPr/>
        <p:txBody>
          <a:bodyPr/>
          <a:lstStyle/>
          <a:p>
            <a:pPr>
              <a:defRPr/>
            </a:pPr>
            <a:fld id="{C6EF6C63-F5E9-4477-9611-220F3BE2B4BF}" type="slidenum">
              <a:rPr lang="zh-CN" altLang="en-US" smtClean="0"/>
              <a:pPr>
                <a:defRPr/>
              </a:pPr>
              <a:t>15</a:t>
            </a:fld>
            <a:endParaRPr lang="en-US" altLang="zh-CN"/>
          </a:p>
        </p:txBody>
      </p:sp>
      <p:sp>
        <p:nvSpPr>
          <p:cNvPr id="4" name="Date Placeholder 3">
            <a:extLst>
              <a:ext uri="{FF2B5EF4-FFF2-40B4-BE49-F238E27FC236}">
                <a16:creationId xmlns:a16="http://schemas.microsoft.com/office/drawing/2014/main" id="{8BD8D438-69F4-710D-DBDE-D5980BFDED72}"/>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967B43-3C75-4C05-9F51-EAE257C2773C}" type="datetime1">
              <a:rPr lang="en-US" smtClean="0"/>
              <a:pPr>
                <a:defRPr/>
              </a:pPr>
              <a:t>5/13/2025</a:t>
            </a:fld>
            <a:endParaRPr lang="en-US"/>
          </a:p>
        </p:txBody>
      </p:sp>
      <p:sp>
        <p:nvSpPr>
          <p:cNvPr id="5" name="Slide Number Placeholder 4">
            <a:extLst>
              <a:ext uri="{FF2B5EF4-FFF2-40B4-BE49-F238E27FC236}">
                <a16:creationId xmlns:a16="http://schemas.microsoft.com/office/drawing/2014/main" id="{FB1DBEBB-0A4A-315D-24C9-FE904F4002D4}"/>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CCCDE8-2898-41C9-91F5-5C437B111C38}" type="slidenum">
              <a:rPr lang="zh-CN" altLang="en-US" smtClean="0"/>
              <a:pPr>
                <a:defRPr/>
              </a:pPr>
              <a:t>15</a:t>
            </a:fld>
            <a:endParaRPr lang="en-US" altLang="zh-CN"/>
          </a:p>
        </p:txBody>
      </p:sp>
      <p:sp>
        <p:nvSpPr>
          <p:cNvPr id="6" name="Title 1">
            <a:extLst>
              <a:ext uri="{FF2B5EF4-FFF2-40B4-BE49-F238E27FC236}">
                <a16:creationId xmlns:a16="http://schemas.microsoft.com/office/drawing/2014/main" id="{B5E799F5-C207-A967-7ABF-CABDBD259DB5}"/>
              </a:ext>
            </a:extLst>
          </p:cNvPr>
          <p:cNvSpPr txBox="1">
            <a:spLocks/>
          </p:cNvSpPr>
          <p:nvPr/>
        </p:nvSpPr>
        <p:spPr>
          <a:xfrm>
            <a:off x="848360" y="1371600"/>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Conclusion</a:t>
            </a:r>
          </a:p>
        </p:txBody>
      </p:sp>
      <p:sp>
        <p:nvSpPr>
          <p:cNvPr id="7" name="Slide Number Placeholder 3">
            <a:extLst>
              <a:ext uri="{FF2B5EF4-FFF2-40B4-BE49-F238E27FC236}">
                <a16:creationId xmlns:a16="http://schemas.microsoft.com/office/drawing/2014/main" id="{8B83988D-6516-9189-1987-2B441864BDBE}"/>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15</a:t>
            </a:fld>
            <a:endParaRPr lang="en-US" altLang="zh-CN"/>
          </a:p>
        </p:txBody>
      </p:sp>
      <p:sp>
        <p:nvSpPr>
          <p:cNvPr id="8" name="Content Placeholder 2">
            <a:extLst>
              <a:ext uri="{FF2B5EF4-FFF2-40B4-BE49-F238E27FC236}">
                <a16:creationId xmlns:a16="http://schemas.microsoft.com/office/drawing/2014/main" id="{50A44DDD-099E-AC0F-C5CE-FC831CFC4196}"/>
              </a:ext>
            </a:extLst>
          </p:cNvPr>
          <p:cNvSpPr txBox="1">
            <a:spLocks/>
          </p:cNvSpPr>
          <p:nvPr/>
        </p:nvSpPr>
        <p:spPr>
          <a:xfrm>
            <a:off x="407035" y="2039573"/>
            <a:ext cx="8382000" cy="44456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2" descr="SSE-Computer Science and Engineering">
            <a:extLst>
              <a:ext uri="{FF2B5EF4-FFF2-40B4-BE49-F238E27FC236}">
                <a16:creationId xmlns:a16="http://schemas.microsoft.com/office/drawing/2014/main" id="{DCB2554F-1E02-E3B3-A84D-8F295E5207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0B4848F-D253-0444-C1CA-E989880DE575}"/>
              </a:ext>
            </a:extLst>
          </p:cNvPr>
          <p:cNvSpPr txBox="1"/>
          <p:nvPr/>
        </p:nvSpPr>
        <p:spPr>
          <a:xfrm>
            <a:off x="990600" y="2529845"/>
            <a:ext cx="7357110" cy="3416320"/>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Software testing is evolving to meet the challenges of an increasingly complex digital landscape. </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leveraging AI, automation, and cloud technologies, organizations can improve software quality, accelerate development cycles, and ensure more resilient and secure applications in the future.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continued evolution of these trends will shape the next era of software testing, making it more intelligent, adaptive, and integral to software development success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118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7A48F-B329-6194-AC5D-7773C577A595}"/>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CE9E29FF-57C1-B992-5AF7-9EF3DF3ADFAF}"/>
              </a:ext>
            </a:extLst>
          </p:cNvPr>
          <p:cNvSpPr>
            <a:spLocks noGrp="1"/>
          </p:cNvSpPr>
          <p:nvPr>
            <p:ph type="sldNum" sz="quarter" idx="12"/>
          </p:nvPr>
        </p:nvSpPr>
        <p:spPr/>
        <p:txBody>
          <a:bodyPr/>
          <a:lstStyle/>
          <a:p>
            <a:pPr>
              <a:defRPr/>
            </a:pPr>
            <a:fld id="{C6EF6C63-F5E9-4477-9611-220F3BE2B4BF}" type="slidenum">
              <a:rPr lang="zh-CN" altLang="en-US" smtClean="0"/>
              <a:pPr>
                <a:defRPr/>
              </a:pPr>
              <a:t>16</a:t>
            </a:fld>
            <a:endParaRPr lang="en-US" altLang="zh-CN"/>
          </a:p>
        </p:txBody>
      </p:sp>
      <p:sp>
        <p:nvSpPr>
          <p:cNvPr id="4" name="Date Placeholder 1">
            <a:extLst>
              <a:ext uri="{FF2B5EF4-FFF2-40B4-BE49-F238E27FC236}">
                <a16:creationId xmlns:a16="http://schemas.microsoft.com/office/drawing/2014/main" id="{808380DE-37F0-0134-B17D-4606F179005A}"/>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DBACEB-86B6-4549-86D9-546E8B661F1D}" type="datetime1">
              <a:rPr lang="en-US" smtClean="0"/>
              <a:pPr>
                <a:defRPr/>
              </a:pPr>
              <a:t>5/13/2025</a:t>
            </a:fld>
            <a:endParaRPr lang="en-US"/>
          </a:p>
        </p:txBody>
      </p:sp>
      <p:sp>
        <p:nvSpPr>
          <p:cNvPr id="5" name="Slide Number Placeholder 2">
            <a:extLst>
              <a:ext uri="{FF2B5EF4-FFF2-40B4-BE49-F238E27FC236}">
                <a16:creationId xmlns:a16="http://schemas.microsoft.com/office/drawing/2014/main" id="{B574082E-0906-1F34-9B5C-18C834C03D05}"/>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6EF6C63-F5E9-4477-9611-220F3BE2B4BF}" type="slidenum">
              <a:rPr lang="zh-CN" altLang="en-US" smtClean="0"/>
              <a:pPr>
                <a:defRPr/>
              </a:pPr>
              <a:t>16</a:t>
            </a:fld>
            <a:endParaRPr lang="en-US" altLang="zh-CN"/>
          </a:p>
        </p:txBody>
      </p:sp>
      <p:sp>
        <p:nvSpPr>
          <p:cNvPr id="6" name="Date Placeholder 3">
            <a:extLst>
              <a:ext uri="{FF2B5EF4-FFF2-40B4-BE49-F238E27FC236}">
                <a16:creationId xmlns:a16="http://schemas.microsoft.com/office/drawing/2014/main" id="{D09E6339-F24F-EC96-0193-5126161366BD}"/>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A967B43-3C75-4C05-9F51-EAE257C2773C}" type="datetime1">
              <a:rPr lang="en-US" smtClean="0"/>
              <a:pPr>
                <a:defRPr/>
              </a:pPr>
              <a:t>5/13/2025</a:t>
            </a:fld>
            <a:endParaRPr lang="en-US"/>
          </a:p>
        </p:txBody>
      </p:sp>
      <p:sp>
        <p:nvSpPr>
          <p:cNvPr id="7" name="Slide Number Placeholder 4">
            <a:extLst>
              <a:ext uri="{FF2B5EF4-FFF2-40B4-BE49-F238E27FC236}">
                <a16:creationId xmlns:a16="http://schemas.microsoft.com/office/drawing/2014/main" id="{5A664A98-F30C-2CDC-BB3A-58B314DAC346}"/>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8CCCDE8-2898-41C9-91F5-5C437B111C38}" type="slidenum">
              <a:rPr lang="zh-CN" altLang="en-US" smtClean="0"/>
              <a:pPr>
                <a:defRPr/>
              </a:pPr>
              <a:t>16</a:t>
            </a:fld>
            <a:endParaRPr lang="en-US" altLang="zh-CN"/>
          </a:p>
        </p:txBody>
      </p:sp>
      <p:sp>
        <p:nvSpPr>
          <p:cNvPr id="8" name="Title 1">
            <a:extLst>
              <a:ext uri="{FF2B5EF4-FFF2-40B4-BE49-F238E27FC236}">
                <a16:creationId xmlns:a16="http://schemas.microsoft.com/office/drawing/2014/main" id="{B59997D9-E7E0-6709-DD17-5A7ABB1B70F3}"/>
              </a:ext>
            </a:extLst>
          </p:cNvPr>
          <p:cNvSpPr txBox="1">
            <a:spLocks/>
          </p:cNvSpPr>
          <p:nvPr/>
        </p:nvSpPr>
        <p:spPr>
          <a:xfrm>
            <a:off x="848360" y="1371600"/>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Future Enhancement</a:t>
            </a:r>
          </a:p>
          <a:p>
            <a:pPr algn="ctr">
              <a:defRPr/>
            </a:pPr>
            <a:endParaRPr lang="en-US" sz="3600" b="1" dirty="0">
              <a:solidFill>
                <a:srgbClr val="C00000"/>
              </a:solidFill>
              <a:latin typeface="Times New Roman" pitchFamily="18" charset="0"/>
              <a:cs typeface="Times New Roman" pitchFamily="18" charset="0"/>
            </a:endParaRPr>
          </a:p>
        </p:txBody>
      </p:sp>
      <p:sp>
        <p:nvSpPr>
          <p:cNvPr id="9" name="Slide Number Placeholder 3">
            <a:extLst>
              <a:ext uri="{FF2B5EF4-FFF2-40B4-BE49-F238E27FC236}">
                <a16:creationId xmlns:a16="http://schemas.microsoft.com/office/drawing/2014/main" id="{F5F60EC6-5ED3-0AEE-50BD-EF7BD07BA084}"/>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16</a:t>
            </a:fld>
            <a:endParaRPr lang="en-US" altLang="zh-CN"/>
          </a:p>
        </p:txBody>
      </p:sp>
      <p:sp>
        <p:nvSpPr>
          <p:cNvPr id="10" name="Content Placeholder 2">
            <a:extLst>
              <a:ext uri="{FF2B5EF4-FFF2-40B4-BE49-F238E27FC236}">
                <a16:creationId xmlns:a16="http://schemas.microsoft.com/office/drawing/2014/main" id="{6E9452E8-9979-BE3E-6681-9B601FC7D80D}"/>
              </a:ext>
            </a:extLst>
          </p:cNvPr>
          <p:cNvSpPr txBox="1">
            <a:spLocks/>
          </p:cNvSpPr>
          <p:nvPr/>
        </p:nvSpPr>
        <p:spPr>
          <a:xfrm>
            <a:off x="407035" y="2039573"/>
            <a:ext cx="8382000" cy="44456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1" name="Picture 2" descr="SSE-Computer Science and Engineering">
            <a:extLst>
              <a:ext uri="{FF2B5EF4-FFF2-40B4-BE49-F238E27FC236}">
                <a16:creationId xmlns:a16="http://schemas.microsoft.com/office/drawing/2014/main" id="{D976FDF2-144F-EB8D-0A50-B2C07244C6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73D46BC-5C2A-3820-79E8-AE1E6CC3748C}"/>
              </a:ext>
            </a:extLst>
          </p:cNvPr>
          <p:cNvSpPr txBox="1"/>
          <p:nvPr/>
        </p:nvSpPr>
        <p:spPr>
          <a:xfrm>
            <a:off x="651304" y="1970002"/>
            <a:ext cx="7499350" cy="4708981"/>
          </a:xfrm>
          <a:prstGeom prst="rect">
            <a:avLst/>
          </a:prstGeom>
          <a:noFill/>
        </p:spPr>
        <p:txBody>
          <a:bodyPr wrap="square">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As security becomes a critical concern, security testing will be deeply integrated into the software development process. </a:t>
            </a:r>
            <a:r>
              <a:rPr lang="en-IN" sz="2000" dirty="0" err="1">
                <a:latin typeface="Times New Roman" panose="02020603050405020304" pitchFamily="18" charset="0"/>
                <a:cs typeface="Times New Roman" panose="02020603050405020304" pitchFamily="18" charset="0"/>
              </a:rPr>
              <a:t>DevSecOps</a:t>
            </a:r>
            <a:r>
              <a:rPr lang="en-IN" sz="2000" dirty="0">
                <a:latin typeface="Times New Roman" panose="02020603050405020304" pitchFamily="18" charset="0"/>
                <a:cs typeface="Times New Roman" panose="02020603050405020304" pitchFamily="18" charset="0"/>
              </a:rPr>
              <a:t> will see further enhancements, ensuring security vulnerabilities are caught early in the development process using automated security scanning and testing.</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Automated Penetration Testing: Automated tools will be enhanced to simulate attacks and identify weaknesses, ensuring that security testing is more comprehensive and effective.</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Blockchain technology could be utilized to ensure test data integrity and traceability. By recording test results on a blockchain, teams can create a transparent and immutable record of all test activities, making it easier to track and audit software testing processes for compliance and security purposes.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36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1454944"/>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17</a:t>
            </a:fld>
            <a:endParaRPr lang="en-US" altLang="zh-CN"/>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386148" y="2096295"/>
            <a:ext cx="8453051"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just">
              <a:lnSpc>
                <a:spcPct val="150000"/>
              </a:lnSpc>
              <a:spcAft>
                <a:spcPts val="800"/>
              </a:spcAft>
              <a:buFont typeface="+mj-lt"/>
              <a:buAutoNum type="arabicPeriod"/>
              <a:tabLst>
                <a:tab pos="457200" algn="l"/>
              </a:tabLst>
            </a:pPr>
            <a:endParaRPr lang="en-US" sz="2400" kern="100" dirty="0">
              <a:effectLst/>
              <a:ea typeface="Calibri" panose="020F0502020204030204" pitchFamily="34"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CC2EDB-050E-8A31-7DD9-4B8E5479B267}"/>
              </a:ext>
            </a:extLst>
          </p:cNvPr>
          <p:cNvSpPr txBox="1"/>
          <p:nvPr/>
        </p:nvSpPr>
        <p:spPr>
          <a:xfrm>
            <a:off x="762000" y="2408902"/>
            <a:ext cx="7315200" cy="3785652"/>
          </a:xfrm>
          <a:prstGeom prst="rect">
            <a:avLst/>
          </a:prstGeom>
          <a:noFill/>
        </p:spPr>
        <p:txBody>
          <a:bodyPr wrap="square">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Myers, G. J., Sandler, C., &amp; Badgett, T. (2011). The Art of Software Testing (3rd ed.). John Wiley &amp; Sons.  </a:t>
            </a:r>
          </a:p>
          <a:p>
            <a:pPr marL="342900" indent="-342900">
              <a:buAutoNum type="arabicPeriod"/>
            </a:pPr>
            <a:r>
              <a:rPr lang="en-IN" sz="2000" dirty="0">
                <a:latin typeface="Times New Roman" panose="02020603050405020304" pitchFamily="18" charset="0"/>
                <a:cs typeface="Times New Roman" panose="02020603050405020304" pitchFamily="18" charset="0"/>
              </a:rPr>
              <a:t> Graham, D., van Veenendaal, E., Evans, I., &amp; Black, R. (2008). Foundations of Software Testing: ISTQB Certification. Cengage Learning.</a:t>
            </a:r>
          </a:p>
          <a:p>
            <a:pPr marL="342900" indent="-342900">
              <a:buAutoNum type="arabicPeriod"/>
            </a:pPr>
            <a:r>
              <a:rPr lang="en-IN" sz="2000" dirty="0">
                <a:latin typeface="Times New Roman" panose="02020603050405020304" pitchFamily="18" charset="0"/>
                <a:cs typeface="Times New Roman" panose="02020603050405020304" pitchFamily="18" charset="0"/>
              </a:rPr>
              <a:t> Fewster, M., &amp; Graham, D. (1999). Software Test Automation: Effective Use of Test Execution Tools. Addison-Wesley.  </a:t>
            </a:r>
          </a:p>
          <a:p>
            <a:pPr marL="342900" indent="-342900">
              <a:buAutoNum type="arabicPeriod"/>
            </a:pPr>
            <a:r>
              <a:rPr lang="en-IN" sz="2000" dirty="0">
                <a:latin typeface="Times New Roman" panose="02020603050405020304" pitchFamily="18" charset="0"/>
                <a:cs typeface="Times New Roman" panose="02020603050405020304" pitchFamily="18" charset="0"/>
              </a:rPr>
              <a:t> Kaner, C., Falk, J., &amp; Nguyen, H. Q. (1999). Testing Computer Software (2nd ed.). Wiley. </a:t>
            </a:r>
          </a:p>
          <a:p>
            <a:pPr marL="342900" indent="-342900">
              <a:buAutoNum type="arabicPeriod"/>
            </a:pPr>
            <a:r>
              <a:rPr lang="en-IN" sz="2000" dirty="0">
                <a:latin typeface="Times New Roman" panose="02020603050405020304" pitchFamily="18" charset="0"/>
                <a:cs typeface="Times New Roman" panose="02020603050405020304" pitchFamily="18" charset="0"/>
              </a:rPr>
              <a:t> Black, R. (2009). Advanced Software Testing - Vol. 1: Guide to the ISTQB Advanced Certification as an Advanced Test Analyst. Rocky Nook. </a:t>
            </a:r>
          </a:p>
        </p:txBody>
      </p:sp>
    </p:spTree>
    <p:extLst>
      <p:ext uri="{BB962C8B-B14F-4D97-AF65-F5344CB8AC3E}">
        <p14:creationId xmlns:p14="http://schemas.microsoft.com/office/powerpoint/2010/main" val="72679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9A3031-FABF-C2AE-DC5E-EA9FCE71ACC0}"/>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A5CC4D63-F7C7-09E5-4156-BD1B478C2F42}"/>
              </a:ext>
            </a:extLst>
          </p:cNvPr>
          <p:cNvSpPr>
            <a:spLocks noGrp="1"/>
          </p:cNvSpPr>
          <p:nvPr>
            <p:ph type="sldNum" sz="quarter" idx="12"/>
          </p:nvPr>
        </p:nvSpPr>
        <p:spPr/>
        <p:txBody>
          <a:bodyPr/>
          <a:lstStyle/>
          <a:p>
            <a:pPr>
              <a:defRPr/>
            </a:pPr>
            <a:fld id="{C6EF6C63-F5E9-4477-9611-220F3BE2B4BF}" type="slidenum">
              <a:rPr lang="zh-CN" altLang="en-US" smtClean="0"/>
              <a:pPr>
                <a:defRPr/>
              </a:pPr>
              <a:t>18</a:t>
            </a:fld>
            <a:endParaRPr lang="en-US" altLang="zh-CN"/>
          </a:p>
        </p:txBody>
      </p:sp>
      <p:sp>
        <p:nvSpPr>
          <p:cNvPr id="4" name="Title 1">
            <a:extLst>
              <a:ext uri="{FF2B5EF4-FFF2-40B4-BE49-F238E27FC236}">
                <a16:creationId xmlns:a16="http://schemas.microsoft.com/office/drawing/2014/main" id="{BAD495DC-C8D4-14C0-1C86-E0A9DDA9A651}"/>
              </a:ext>
            </a:extLst>
          </p:cNvPr>
          <p:cNvSpPr txBox="1">
            <a:spLocks/>
          </p:cNvSpPr>
          <p:nvPr/>
        </p:nvSpPr>
        <p:spPr>
          <a:xfrm>
            <a:off x="539510" y="1381590"/>
            <a:ext cx="7499350" cy="826019"/>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References</a:t>
            </a:r>
          </a:p>
        </p:txBody>
      </p:sp>
      <p:sp>
        <p:nvSpPr>
          <p:cNvPr id="5" name="Slide Number Placeholder 3">
            <a:extLst>
              <a:ext uri="{FF2B5EF4-FFF2-40B4-BE49-F238E27FC236}">
                <a16:creationId xmlns:a16="http://schemas.microsoft.com/office/drawing/2014/main" id="{8FEFF87A-FD11-52E8-63EB-152DF151AD65}"/>
              </a:ext>
            </a:extLst>
          </p:cNvPr>
          <p:cNvSpPr txBox="1">
            <a:spLocks/>
          </p:cNvSpPr>
          <p:nvPr/>
        </p:nvSpPr>
        <p:spPr>
          <a:xfrm>
            <a:off x="6457950" y="6356351"/>
            <a:ext cx="2057400" cy="380730"/>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18</a:t>
            </a:fld>
            <a:endParaRPr lang="en-US" altLang="zh-CN"/>
          </a:p>
        </p:txBody>
      </p:sp>
      <p:sp>
        <p:nvSpPr>
          <p:cNvPr id="6" name="Content Placeholder 2">
            <a:extLst>
              <a:ext uri="{FF2B5EF4-FFF2-40B4-BE49-F238E27FC236}">
                <a16:creationId xmlns:a16="http://schemas.microsoft.com/office/drawing/2014/main" id="{85D1FF10-421F-BD69-6C4F-09468EF50BEE}"/>
              </a:ext>
            </a:extLst>
          </p:cNvPr>
          <p:cNvSpPr txBox="1">
            <a:spLocks/>
          </p:cNvSpPr>
          <p:nvPr/>
        </p:nvSpPr>
        <p:spPr>
          <a:xfrm>
            <a:off x="386148" y="2096295"/>
            <a:ext cx="8453051" cy="524414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marR="0" lvl="0" indent="-342900" algn="just">
              <a:lnSpc>
                <a:spcPct val="150000"/>
              </a:lnSpc>
              <a:spcAft>
                <a:spcPts val="800"/>
              </a:spcAft>
              <a:buFont typeface="+mj-lt"/>
              <a:buAutoNum type="arabicPeriod"/>
              <a:tabLst>
                <a:tab pos="457200" algn="l"/>
              </a:tabLst>
            </a:pPr>
            <a:endParaRPr lang="en-US" sz="2400" kern="100" dirty="0">
              <a:effectLst/>
              <a:ea typeface="Calibri" panose="020F0502020204030204" pitchFamily="34" charset="0"/>
              <a:cs typeface="Times New Roman" panose="02020603050405020304" pitchFamily="18" charset="0"/>
            </a:endParaRPr>
          </a:p>
        </p:txBody>
      </p:sp>
      <p:pic>
        <p:nvPicPr>
          <p:cNvPr id="7" name="Picture 2" descr="SSE-Computer Science and Engineering">
            <a:extLst>
              <a:ext uri="{FF2B5EF4-FFF2-40B4-BE49-F238E27FC236}">
                <a16:creationId xmlns:a16="http://schemas.microsoft.com/office/drawing/2014/main" id="{99550BB9-CDE8-1DD1-BB92-E3DAE66BEA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0"/>
            <a:ext cx="7239000" cy="11570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E7FD9D8-2009-51A3-DA04-3AE220CF6B33}"/>
              </a:ext>
            </a:extLst>
          </p:cNvPr>
          <p:cNvSpPr txBox="1"/>
          <p:nvPr/>
        </p:nvSpPr>
        <p:spPr>
          <a:xfrm>
            <a:off x="1041400" y="2017049"/>
            <a:ext cx="7315200" cy="470898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Garousi</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Felderer</a:t>
            </a:r>
            <a:r>
              <a:rPr lang="en-IN" sz="2000" dirty="0">
                <a:latin typeface="Times New Roman" panose="02020603050405020304" pitchFamily="18" charset="0"/>
                <a:cs typeface="Times New Roman" panose="02020603050405020304" pitchFamily="18" charset="0"/>
              </a:rPr>
              <a:t>, M., &amp; Mäntylä, M. V. (2019). "The need for research on open-source software testing: Identifying challenges and opportunities." Information and Software Technology, 106, 1-18.  </a:t>
            </a:r>
          </a:p>
          <a:p>
            <a:r>
              <a:rPr lang="en-IN" sz="2000" dirty="0">
                <a:latin typeface="Times New Roman" panose="02020603050405020304" pitchFamily="18" charset="0"/>
                <a:cs typeface="Times New Roman" panose="02020603050405020304" pitchFamily="18" charset="0"/>
              </a:rPr>
              <a:t>7. Yoo, S., &amp; Harman, M. (2012). "Regression testing minimization, selection and prioritization: A survey." Software Testing, Verification &amp; Reliability, 22(2), 67-120.  </a:t>
            </a:r>
          </a:p>
          <a:p>
            <a:r>
              <a:rPr lang="en-IN" sz="2000" dirty="0">
                <a:latin typeface="Times New Roman" panose="02020603050405020304" pitchFamily="18" charset="0"/>
                <a:cs typeface="Times New Roman" panose="02020603050405020304" pitchFamily="18" charset="0"/>
              </a:rPr>
              <a:t>8. Mesbah, A., van Deursen, A., &amp; Roest, D. (2012). "Invariant-based automatic testing of modern web applications." IEEE Transactions on Software Engineering, 38(1), 35-53. </a:t>
            </a:r>
          </a:p>
          <a:p>
            <a:r>
              <a:rPr lang="en-IN" sz="2000" dirty="0">
                <a:latin typeface="Times New Roman" panose="02020603050405020304" pitchFamily="18" charset="0"/>
                <a:cs typeface="Times New Roman" panose="02020603050405020304" pitchFamily="18" charset="0"/>
              </a:rPr>
              <a:t> 9. Bertolino, A. (2007). "Software testing research: Achievements, challenges, dreams." Future of Software Engineering (FOSE '07), 85-103. </a:t>
            </a:r>
          </a:p>
          <a:p>
            <a:r>
              <a:rPr lang="en-IN" sz="2000" dirty="0">
                <a:latin typeface="Times New Roman" panose="02020603050405020304" pitchFamily="18" charset="0"/>
                <a:cs typeface="Times New Roman" panose="02020603050405020304" pitchFamily="18" charset="0"/>
              </a:rPr>
              <a:t>10. Harman, M., &amp; Clark, J. A. (2004). "Metrics are fitness functions too." Proceedings of the 10th International Symposium on Software Metrics, 58-69. </a:t>
            </a:r>
          </a:p>
        </p:txBody>
      </p:sp>
    </p:spTree>
    <p:extLst>
      <p:ext uri="{BB962C8B-B14F-4D97-AF65-F5344CB8AC3E}">
        <p14:creationId xmlns:p14="http://schemas.microsoft.com/office/powerpoint/2010/main" val="374888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1430734"/>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719138" y="2439408"/>
            <a:ext cx="7705723" cy="3921921"/>
          </a:xfrm>
        </p:spPr>
        <p:txBody>
          <a:bodyPr>
            <a:noAutofit/>
          </a:bodyPr>
          <a:lstStyle/>
          <a:p>
            <a:r>
              <a:rPr lang="en-US" sz="2400" dirty="0">
                <a:latin typeface="Times New Roman" panose="02020603050405020304" pitchFamily="18" charset="0"/>
                <a:cs typeface="Times New Roman" panose="02020603050405020304" pitchFamily="18" charset="0"/>
              </a:rPr>
              <a:t>AI and Machine Learning – Automates test generation, detects defects faster, and improves test efficiency.  </a:t>
            </a:r>
          </a:p>
          <a:p>
            <a:r>
              <a:rPr lang="en-US" sz="2400" dirty="0">
                <a:latin typeface="Times New Roman" panose="02020603050405020304" pitchFamily="18" charset="0"/>
                <a:cs typeface="Times New Roman" panose="02020603050405020304" pitchFamily="18" charset="0"/>
              </a:rPr>
              <a:t>Shift-Left and Shift-Right Testing – Early defect detection and real-time monitoring for better software quality. </a:t>
            </a:r>
          </a:p>
          <a:p>
            <a:r>
              <a:rPr lang="en-US" sz="2400" dirty="0">
                <a:latin typeface="Times New Roman" panose="02020603050405020304" pitchFamily="18" charset="0"/>
                <a:cs typeface="Times New Roman" panose="02020603050405020304" pitchFamily="18" charset="0"/>
              </a:rPr>
              <a:t>Security and Performance Testing – Identifies vulnerabilities and ensures software runs smoothly under various conditions</a:t>
            </a:r>
          </a:p>
          <a:p>
            <a:r>
              <a:rPr lang="en-US" sz="2400" dirty="0">
                <a:latin typeface="Times New Roman" panose="02020603050405020304" pitchFamily="18" charset="0"/>
                <a:cs typeface="Times New Roman" panose="02020603050405020304" pitchFamily="18" charset="0"/>
              </a:rPr>
              <a:t>Continuous Testing in DevOps – Ensures rapid, automated testing throughout the development lifecycle. </a:t>
            </a:r>
          </a:p>
          <a:p>
            <a:r>
              <a:rPr lang="en-US" sz="2400" dirty="0">
                <a:latin typeface="Times New Roman" panose="02020603050405020304" pitchFamily="18" charset="0"/>
                <a:cs typeface="Times New Roman" panose="02020603050405020304" pitchFamily="18" charset="0"/>
              </a:rPr>
              <a:t>Ensures software runs smoothly under various. conditions </a:t>
            </a:r>
          </a:p>
          <a:p>
            <a:pPr marL="0" indent="0">
              <a:buNone/>
            </a:pPr>
            <a:endParaRPr lang="en-US" sz="2400" dirty="0">
              <a:latin typeface="Times New Roman" panose="02020603050405020304" pitchFamily="18" charset="0"/>
              <a:cs typeface="Times New Roman" panose="02020603050405020304" pitchFamily="18" charset="0"/>
            </a:endParaRPr>
          </a:p>
          <a:p>
            <a:pPr marL="365760" indent="-283464" fontAlgn="auto">
              <a:lnSpc>
                <a:spcPct val="150000"/>
              </a:lnSpc>
              <a:spcBef>
                <a:spcPts val="0"/>
              </a:spcBef>
              <a:spcAft>
                <a:spcPts val="0"/>
              </a:spcAft>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2</a:t>
            </a:fld>
            <a:endParaRPr lang="en-US" altLang="zh-CN"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46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9B0C97C-C10C-D0F9-8067-564CFDC82612}"/>
              </a:ext>
            </a:extLst>
          </p:cNvPr>
          <p:cNvSpPr>
            <a:spLocks noGrp="1"/>
          </p:cNvSpPr>
          <p:nvPr>
            <p:ph type="title"/>
          </p:nvPr>
        </p:nvSpPr>
        <p:spPr>
          <a:xfrm>
            <a:off x="708025" y="1317090"/>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Applications</a:t>
            </a:r>
          </a:p>
        </p:txBody>
      </p:sp>
      <p:sp>
        <p:nvSpPr>
          <p:cNvPr id="7" name="Content Placeholder 2">
            <a:extLst>
              <a:ext uri="{FF2B5EF4-FFF2-40B4-BE49-F238E27FC236}">
                <a16:creationId xmlns:a16="http://schemas.microsoft.com/office/drawing/2014/main" id="{88A19A69-FC9D-72A8-2483-708A6DFA530A}"/>
              </a:ext>
            </a:extLst>
          </p:cNvPr>
          <p:cNvSpPr>
            <a:spLocks noGrp="1"/>
          </p:cNvSpPr>
          <p:nvPr>
            <p:ph idx="1"/>
          </p:nvPr>
        </p:nvSpPr>
        <p:spPr>
          <a:xfrm>
            <a:off x="457200" y="2255603"/>
            <a:ext cx="8534400" cy="4275931"/>
          </a:xfrm>
        </p:spPr>
        <p:txBody>
          <a:bodyPr>
            <a:noAutofit/>
          </a:bodyPr>
          <a:lstStyle/>
          <a:p>
            <a:pPr marL="457200" indent="-457200" algn="l">
              <a:buFont typeface="+mj-lt"/>
              <a:buAutoNum type="arabicPeriod"/>
            </a:pPr>
            <a:r>
              <a:rPr lang="en-US" sz="2000" b="1" dirty="0">
                <a:latin typeface="Times New Roman" panose="02020603050405020304" pitchFamily="18" charset="0"/>
                <a:cs typeface="Times New Roman" panose="02020603050405020304" pitchFamily="18" charset="0"/>
              </a:rPr>
              <a:t>AI and Machine Learning in Testing</a:t>
            </a:r>
            <a:r>
              <a:rPr lang="en-US" sz="2000" b="0" i="0" dirty="0">
                <a:solidFill>
                  <a:srgbClr val="0D0D0D"/>
                </a:solidFill>
                <a:effectLst/>
                <a:latin typeface="Times New Roman" panose="02020603050405020304" pitchFamily="18" charset="0"/>
                <a:cs typeface="Times New Roman" panose="02020603050405020304" pitchFamily="18" charset="0"/>
              </a:rPr>
              <a:t>: </a:t>
            </a:r>
          </a:p>
          <a:p>
            <a:pPr marL="0" indent="0" algn="l">
              <a:buNone/>
            </a:pPr>
            <a:r>
              <a:rPr lang="en-US" sz="2000" dirty="0">
                <a:latin typeface="Times New Roman" panose="02020603050405020304" pitchFamily="18" charset="0"/>
                <a:cs typeface="Times New Roman" panose="02020603050405020304" pitchFamily="18" charset="0"/>
              </a:rPr>
              <a:t>             Automated test case generation, self-healing test scripts, and predictive        </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2000" dirty="0">
                <a:solidFill>
                  <a:srgbClr val="0D0D0D"/>
                </a:solidFill>
                <a:latin typeface="Times New Roman" panose="02020603050405020304" pitchFamily="18" charset="0"/>
                <a:cs typeface="Times New Roman" panose="02020603050405020304" pitchFamily="18" charset="0"/>
              </a:rPr>
              <a:t>            analytics for bug detection.</a:t>
            </a: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Shift-Left and Shift-Right Testing</a:t>
            </a:r>
            <a:r>
              <a:rPr lang="en-US" sz="2000" b="1" i="0" dirty="0">
                <a:solidFill>
                  <a:srgbClr val="0D0D0D"/>
                </a:solidFill>
                <a:effectLst/>
                <a:latin typeface="Times New Roman" panose="02020603050405020304" pitchFamily="18" charset="0"/>
                <a:cs typeface="Times New Roman" panose="02020603050405020304" pitchFamily="18" charset="0"/>
              </a:rPr>
              <a:t>:</a:t>
            </a:r>
          </a:p>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Early-stage testing (shift-left) to detect issues sooner, and post- </a:t>
            </a:r>
          </a:p>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production monitoring  </a:t>
            </a:r>
            <a:r>
              <a:rPr lang="en-US" sz="2000" dirty="0">
                <a:latin typeface="Times New Roman" panose="02020603050405020304" pitchFamily="18" charset="0"/>
                <a:cs typeface="Times New Roman" panose="02020603050405020304" pitchFamily="18" charset="0"/>
              </a:rPr>
              <a:t>(shift-right) for real-time error detection.</a:t>
            </a:r>
          </a:p>
          <a:p>
            <a:pPr marL="0" indent="0" algn="l">
              <a:buNone/>
            </a:pPr>
            <a:endParaRPr lang="en-US" sz="2000" dirty="0">
              <a:solidFill>
                <a:srgbClr val="0D0D0D"/>
              </a:solidFill>
              <a:latin typeface="Times New Roman" panose="02020603050405020304" pitchFamily="18" charset="0"/>
              <a:cs typeface="Times New Roman" panose="02020603050405020304" pitchFamily="18" charset="0"/>
            </a:endParaRPr>
          </a:p>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Performance and Security Testing</a:t>
            </a:r>
            <a:r>
              <a:rPr lang="en-US" sz="2000" b="0" i="0" dirty="0">
                <a:solidFill>
                  <a:srgbClr val="0D0D0D"/>
                </a:solidFill>
                <a:effectLst/>
                <a:latin typeface="Times New Roman" panose="02020603050405020304" pitchFamily="18" charset="0"/>
                <a:cs typeface="Times New Roman" panose="02020603050405020304" pitchFamily="18" charset="0"/>
              </a:rPr>
              <a:t>	</a:t>
            </a:r>
          </a:p>
          <a:p>
            <a:pPr marL="0" indent="0" algn="l">
              <a:buNone/>
            </a:pPr>
            <a:r>
              <a:rPr lang="en-US" sz="2000" b="0" i="0" dirty="0">
                <a:solidFill>
                  <a:srgbClr val="0D0D0D"/>
                </a:solidFill>
                <a:effectLst/>
                <a:latin typeface="Times New Roman" panose="02020603050405020304" pitchFamily="18" charset="0"/>
                <a:cs typeface="Times New Roman" panose="02020603050405020304" pitchFamily="18" charset="0"/>
              </a:rPr>
              <a:t>             Validating model robustness, fairness, and performance by </a:t>
            </a:r>
          </a:p>
          <a:p>
            <a:pPr marL="0" indent="0" algn="l">
              <a:buNone/>
            </a:pPr>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applying mutations to models and training data.</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Slide Number Placeholder 3">
            <a:extLst>
              <a:ext uri="{FF2B5EF4-FFF2-40B4-BE49-F238E27FC236}">
                <a16:creationId xmlns:a16="http://schemas.microsoft.com/office/drawing/2014/main" id="{6BB0C470-8485-46E8-6628-218443691595}"/>
              </a:ext>
            </a:extLst>
          </p:cNvPr>
          <p:cNvSpPr>
            <a:spLocks noGrp="1"/>
          </p:cNvSpPr>
          <p:nvPr>
            <p:ph type="sldNum" sz="quarter" idx="12"/>
          </p:nvPr>
        </p:nvSpPr>
        <p:spPr>
          <a:xfrm>
            <a:off x="6457950" y="6356351"/>
            <a:ext cx="2057400" cy="365125"/>
          </a:xfrm>
        </p:spPr>
        <p:txBody>
          <a:bodyPr/>
          <a:lstStyle/>
          <a:p>
            <a:pPr>
              <a:defRPr/>
            </a:pPr>
            <a:fld id="{7241A7F6-1F69-443A-82D9-777AEA64EBC9}" type="slidenum">
              <a:rPr lang="zh-CN" altLang="en-US"/>
              <a:pPr>
                <a:defRPr/>
              </a:pPr>
              <a:t>3</a:t>
            </a:fld>
            <a:endParaRPr lang="en-US" altLang="zh-CN"/>
          </a:p>
        </p:txBody>
      </p:sp>
      <p:pic>
        <p:nvPicPr>
          <p:cNvPr id="9" name="Picture 2" descr="SSE-Computer Science and Engineering">
            <a:extLst>
              <a:ext uri="{FF2B5EF4-FFF2-40B4-BE49-F238E27FC236}">
                <a16:creationId xmlns:a16="http://schemas.microsoft.com/office/drawing/2014/main" id="{07F195F3-6A06-617C-EDA9-6FF6CE3594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5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5F0442-5560-AD55-D768-AA8CB6EB4B0E}"/>
              </a:ext>
            </a:extLst>
          </p:cNvPr>
          <p:cNvSpPr>
            <a:spLocks noGrp="1"/>
          </p:cNvSpPr>
          <p:nvPr>
            <p:ph type="title"/>
          </p:nvPr>
        </p:nvSpPr>
        <p:spPr>
          <a:xfrm>
            <a:off x="838200" y="1426736"/>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Problem Statement</a:t>
            </a:r>
          </a:p>
        </p:txBody>
      </p:sp>
      <p:sp>
        <p:nvSpPr>
          <p:cNvPr id="7" name="Content Placeholder 2">
            <a:extLst>
              <a:ext uri="{FF2B5EF4-FFF2-40B4-BE49-F238E27FC236}">
                <a16:creationId xmlns:a16="http://schemas.microsoft.com/office/drawing/2014/main" id="{6CCAC23F-DEB9-1A1E-9900-0CDF1BE017F3}"/>
              </a:ext>
            </a:extLst>
          </p:cNvPr>
          <p:cNvSpPr>
            <a:spLocks noGrp="1"/>
          </p:cNvSpPr>
          <p:nvPr>
            <p:ph idx="1"/>
          </p:nvPr>
        </p:nvSpPr>
        <p:spPr>
          <a:xfrm>
            <a:off x="457200" y="2057400"/>
            <a:ext cx="8534400" cy="3886200"/>
          </a:xfrm>
        </p:spPr>
        <p:txBody>
          <a:bodyPr>
            <a:noAutofit/>
          </a:bodyPr>
          <a:lstStyle/>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Modern applications involve microservices, cloud computing, and AI-driven components, making testing more intricate.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Agile and DevOps practices demand continuous testing, but traditional testing approaches often slow down development.</a:t>
            </a:r>
            <a:r>
              <a:rPr lang="en-US" sz="2400" b="0" i="0" dirty="0">
                <a:solidFill>
                  <a:srgbClr val="0D0D0D"/>
                </a:solidFill>
                <a:effectLst/>
                <a:latin typeface="Times New Roman" panose="02020603050405020304" pitchFamily="18" charset="0"/>
                <a:cs typeface="Times New Roman" panose="02020603050405020304" pitchFamily="18" charset="0"/>
              </a:rPr>
              <a:t> </a:t>
            </a:r>
          </a:p>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Many organizations struggle with unstable test scripts, maintenance issues, and limited automation coverage.</a:t>
            </a:r>
            <a:r>
              <a:rPr lang="en-US" sz="2400"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Increasing cybersecurity threats and performance bottlenecks require proactive testing strategies.</a:t>
            </a:r>
          </a:p>
          <a:p>
            <a:pPr marL="0" indent="0" algn="l">
              <a:lnSpc>
                <a:spcPct val="150000"/>
              </a:lnSpc>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
        <p:nvSpPr>
          <p:cNvPr id="8" name="Slide Number Placeholder 3">
            <a:extLst>
              <a:ext uri="{FF2B5EF4-FFF2-40B4-BE49-F238E27FC236}">
                <a16:creationId xmlns:a16="http://schemas.microsoft.com/office/drawing/2014/main" id="{C98E9BC0-97EA-DB3F-037B-1F265D3562EA}"/>
              </a:ext>
            </a:extLst>
          </p:cNvPr>
          <p:cNvSpPr>
            <a:spLocks noGrp="1"/>
          </p:cNvSpPr>
          <p:nvPr>
            <p:ph type="sldNum" sz="quarter" idx="12"/>
          </p:nvPr>
        </p:nvSpPr>
        <p:spPr>
          <a:xfrm>
            <a:off x="6457950" y="6356351"/>
            <a:ext cx="2057400" cy="365125"/>
          </a:xfrm>
        </p:spPr>
        <p:txBody>
          <a:bodyPr/>
          <a:lstStyle/>
          <a:p>
            <a:pPr>
              <a:defRPr/>
            </a:pPr>
            <a:fld id="{7241A7F6-1F69-443A-82D9-777AEA64EBC9}" type="slidenum">
              <a:rPr lang="zh-CN" altLang="en-US"/>
              <a:pPr>
                <a:defRPr/>
              </a:pPr>
              <a:t>4</a:t>
            </a:fld>
            <a:endParaRPr lang="en-US" altLang="zh-CN"/>
          </a:p>
        </p:txBody>
      </p:sp>
      <p:pic>
        <p:nvPicPr>
          <p:cNvPr id="9" name="Picture 2" descr="SSE-Computer Science and Engineering">
            <a:extLst>
              <a:ext uri="{FF2B5EF4-FFF2-40B4-BE49-F238E27FC236}">
                <a16:creationId xmlns:a16="http://schemas.microsoft.com/office/drawing/2014/main" id="{C6AC2119-DE67-6445-CAE7-B46605AC9A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18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1752600"/>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Objectives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5</a:t>
            </a:fld>
            <a:endParaRPr lang="en-US" altLang="zh-CN"/>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44013" y="2643981"/>
            <a:ext cx="7627374" cy="40774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the stability and reliability of automated tests using AI and ML-based tools</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continuous testing within CI/CD pipelines for faster software releases</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Leverage AI-driven test generation and self-healing scripts to detect more defects.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 the mutation score as the percentage of mutants killed.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scalable and cost-effective testing solutions for cloud-native applications</a:t>
            </a:r>
            <a:r>
              <a:rPr lang="en-US" sz="20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FA60C1C-C345-7A2D-DB0B-5E842BA2E1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 proactive security and performance testing strategies to prevent vulnerabilities and bottlenecks.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177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6A6B8-680F-2C63-D1A0-258845521F43}"/>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9539BB4E-32E1-D7AB-F432-3EE26FDEC004}"/>
              </a:ext>
            </a:extLst>
          </p:cNvPr>
          <p:cNvSpPr>
            <a:spLocks noGrp="1"/>
          </p:cNvSpPr>
          <p:nvPr>
            <p:ph type="sldNum" sz="quarter" idx="12"/>
          </p:nvPr>
        </p:nvSpPr>
        <p:spPr/>
        <p:txBody>
          <a:bodyPr/>
          <a:lstStyle/>
          <a:p>
            <a:pPr>
              <a:defRPr/>
            </a:pPr>
            <a:fld id="{C6EF6C63-F5E9-4477-9611-220F3BE2B4BF}" type="slidenum">
              <a:rPr lang="zh-CN" altLang="en-US" smtClean="0"/>
              <a:pPr>
                <a:defRPr/>
              </a:pPr>
              <a:t>6</a:t>
            </a:fld>
            <a:endParaRPr lang="en-US" altLang="zh-CN"/>
          </a:p>
        </p:txBody>
      </p:sp>
      <p:sp>
        <p:nvSpPr>
          <p:cNvPr id="6" name="Slide Number Placeholder 3">
            <a:extLst>
              <a:ext uri="{FF2B5EF4-FFF2-40B4-BE49-F238E27FC236}">
                <a16:creationId xmlns:a16="http://schemas.microsoft.com/office/drawing/2014/main" id="{8077F946-CA16-8809-2F91-DB20773CCAAB}"/>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6</a:t>
            </a:fld>
            <a:endParaRPr lang="en-US" altLang="zh-CN"/>
          </a:p>
        </p:txBody>
      </p:sp>
      <p:pic>
        <p:nvPicPr>
          <p:cNvPr id="7" name="Picture 2" descr="SSE-Computer Science and Engineering">
            <a:extLst>
              <a:ext uri="{FF2B5EF4-FFF2-40B4-BE49-F238E27FC236}">
                <a16:creationId xmlns:a16="http://schemas.microsoft.com/office/drawing/2014/main" id="{624ACED6-0D88-5977-033F-D492C8EFCF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A0EA4E97-1D74-C3AC-A5C2-2B8B80609E0C}"/>
              </a:ext>
            </a:extLst>
          </p:cNvPr>
          <p:cNvGraphicFramePr>
            <a:graphicFrameLocks noGrp="1"/>
          </p:cNvGraphicFramePr>
          <p:nvPr>
            <p:extLst>
              <p:ext uri="{D42A27DB-BD31-4B8C-83A1-F6EECF244321}">
                <p14:modId xmlns:p14="http://schemas.microsoft.com/office/powerpoint/2010/main" val="4265563878"/>
              </p:ext>
            </p:extLst>
          </p:nvPr>
        </p:nvGraphicFramePr>
        <p:xfrm>
          <a:off x="768435" y="1924985"/>
          <a:ext cx="7677152" cy="4613928"/>
        </p:xfrm>
        <a:graphic>
          <a:graphicData uri="http://schemas.openxmlformats.org/drawingml/2006/table">
            <a:tbl>
              <a:tblPr firstRow="1" bandRow="1">
                <a:tableStyleId>{5C22544A-7EE6-4342-B048-85BDC9FD1C3A}</a:tableStyleId>
              </a:tblPr>
              <a:tblGrid>
                <a:gridCol w="1919288">
                  <a:extLst>
                    <a:ext uri="{9D8B030D-6E8A-4147-A177-3AD203B41FA5}">
                      <a16:colId xmlns:a16="http://schemas.microsoft.com/office/drawing/2014/main" val="2492996332"/>
                    </a:ext>
                  </a:extLst>
                </a:gridCol>
                <a:gridCol w="1919288">
                  <a:extLst>
                    <a:ext uri="{9D8B030D-6E8A-4147-A177-3AD203B41FA5}">
                      <a16:colId xmlns:a16="http://schemas.microsoft.com/office/drawing/2014/main" val="3463722406"/>
                    </a:ext>
                  </a:extLst>
                </a:gridCol>
                <a:gridCol w="1919288">
                  <a:extLst>
                    <a:ext uri="{9D8B030D-6E8A-4147-A177-3AD203B41FA5}">
                      <a16:colId xmlns:a16="http://schemas.microsoft.com/office/drawing/2014/main" val="3106553932"/>
                    </a:ext>
                  </a:extLst>
                </a:gridCol>
                <a:gridCol w="1919288">
                  <a:extLst>
                    <a:ext uri="{9D8B030D-6E8A-4147-A177-3AD203B41FA5}">
                      <a16:colId xmlns:a16="http://schemas.microsoft.com/office/drawing/2014/main" val="3064667133"/>
                    </a:ext>
                  </a:extLst>
                </a:gridCol>
              </a:tblGrid>
              <a:tr h="707142">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Reference</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Key Contributions</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Findings</a:t>
                      </a:r>
                    </a:p>
                  </a:txBody>
                  <a:tcPr anchor="ctr"/>
                </a:tc>
                <a:extLst>
                  <a:ext uri="{0D108BD9-81ED-4DB2-BD59-A6C34878D82A}">
                    <a16:rowId xmlns:a16="http://schemas.microsoft.com/office/drawing/2014/main" val="2671834268"/>
                  </a:ext>
                </a:extLst>
              </a:tr>
              <a:tr h="119906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800" dirty="0">
                          <a:latin typeface="Times New Roman" panose="02020603050405020304" pitchFamily="18" charset="0"/>
                          <a:cs typeface="Times New Roman" panose="02020603050405020304" pitchFamily="18" charset="0"/>
                        </a:rPr>
                        <a:t>Garousi, V., Felderer, M., &amp; Mäntylä, M. V. </a:t>
                      </a: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2019</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Conducted a systematic mapping study on software testing practices in industry.</a:t>
                      </a: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Found that test automation, shift-left testing, and AI-driven testing are among the most adopted trends, improving efficiency and defect detection rates.</a:t>
                      </a:r>
                    </a:p>
                    <a:p>
                      <a:pPr algn="ct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96110238"/>
                  </a:ext>
                </a:extLst>
              </a:tr>
              <a:tr h="119906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Ahmed, M., &amp; </a:t>
                      </a:r>
                      <a:r>
                        <a:rPr lang="en-US" sz="1800" dirty="0" err="1">
                          <a:latin typeface="Times New Roman" panose="02020603050405020304" pitchFamily="18" charset="0"/>
                          <a:cs typeface="Times New Roman" panose="02020603050405020304" pitchFamily="18" charset="0"/>
                        </a:rPr>
                        <a:t>Capretz</a:t>
                      </a:r>
                      <a:r>
                        <a:rPr lang="en-US" sz="1800" dirty="0">
                          <a:latin typeface="Times New Roman" panose="02020603050405020304" pitchFamily="18" charset="0"/>
                          <a:cs typeface="Times New Roman" panose="02020603050405020304" pitchFamily="18" charset="0"/>
                        </a:rPr>
                        <a:t>, L. F. </a:t>
                      </a: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2020</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Explored the impact of AI and machine learning on software testing processes.</a:t>
                      </a: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Demonstrated that AI-based testing significantly reduces testing time and increases defect prediction accuracy.</a:t>
                      </a:r>
                    </a:p>
                    <a:p>
                      <a:pPr algn="ctr"/>
                      <a:endParaRPr lang="en-US"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56593090"/>
                  </a:ext>
                </a:extLst>
              </a:tr>
              <a:tr h="131598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Ardito, L., et al.</a:t>
                      </a:r>
                    </a:p>
                    <a:p>
                      <a:pPr algn="ctr"/>
                      <a:r>
                        <a:rPr lang="en-US" sz="1800" dirty="0">
                          <a:latin typeface="Times New Roman" panose="02020603050405020304" pitchFamily="18" charset="0"/>
                          <a:cs typeface="Times New Roman" panose="02020603050405020304" pitchFamily="18" charset="0"/>
                        </a:rPr>
                        <a:t>.</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2021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Investigated the role of DevOps and continuous testing in modern software development.</a:t>
                      </a:r>
                    </a:p>
                    <a:p>
                      <a:pPr algn="ct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a:latin typeface="Times New Roman" panose="02020603050405020304" pitchFamily="18" charset="0"/>
                          <a:cs typeface="Times New Roman" panose="02020603050405020304" pitchFamily="18" charset="0"/>
                        </a:rPr>
                        <a:t>Concluded that continuous testing in CI/CD pipelines enhances software reliability and accelerates deployment cycles.</a:t>
                      </a:r>
                    </a:p>
                    <a:p>
                      <a:pPr algn="ct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809411834"/>
                  </a:ext>
                </a:extLst>
              </a:tr>
            </a:tbl>
          </a:graphicData>
        </a:graphic>
      </p:graphicFrame>
      <p:sp>
        <p:nvSpPr>
          <p:cNvPr id="9" name="TextBox 8">
            <a:extLst>
              <a:ext uri="{FF2B5EF4-FFF2-40B4-BE49-F238E27FC236}">
                <a16:creationId xmlns:a16="http://schemas.microsoft.com/office/drawing/2014/main" id="{D0B78770-6B57-B544-FF0B-D642A8111025}"/>
              </a:ext>
            </a:extLst>
          </p:cNvPr>
          <p:cNvSpPr txBox="1"/>
          <p:nvPr/>
        </p:nvSpPr>
        <p:spPr>
          <a:xfrm>
            <a:off x="2514600" y="1186905"/>
            <a:ext cx="5257800" cy="646331"/>
          </a:xfrm>
          <a:prstGeom prst="rect">
            <a:avLst/>
          </a:prstGeom>
          <a:noFill/>
        </p:spPr>
        <p:txBody>
          <a:bodyPr wrap="square" rtlCol="0">
            <a:spAutoFit/>
          </a:bodyPr>
          <a:lstStyle/>
          <a:p>
            <a:r>
              <a:rPr lang="en-US" sz="3600" b="1" dirty="0">
                <a:solidFill>
                  <a:srgbClr val="C00000"/>
                </a:solidFill>
                <a:latin typeface="Times New Roman" pitchFamily="18" charset="0"/>
                <a:cs typeface="Times New Roman" pitchFamily="18" charset="0"/>
              </a:rPr>
              <a:t>Literature Review</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7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D78EE-4C3D-A1DC-33D2-873FB54A4F22}"/>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4B6256D6-1172-6EB2-C12E-D8801B2EC4D9}"/>
              </a:ext>
            </a:extLst>
          </p:cNvPr>
          <p:cNvSpPr>
            <a:spLocks noGrp="1"/>
          </p:cNvSpPr>
          <p:nvPr>
            <p:ph type="sldNum" sz="quarter" idx="12"/>
          </p:nvPr>
        </p:nvSpPr>
        <p:spPr/>
        <p:txBody>
          <a:bodyPr/>
          <a:lstStyle/>
          <a:p>
            <a:pPr>
              <a:defRPr/>
            </a:pPr>
            <a:fld id="{C6EF6C63-F5E9-4477-9611-220F3BE2B4BF}" type="slidenum">
              <a:rPr lang="zh-CN" altLang="en-US" smtClean="0"/>
              <a:pPr>
                <a:defRPr/>
              </a:pPr>
              <a:t>7</a:t>
            </a:fld>
            <a:endParaRPr lang="en-US" altLang="zh-CN"/>
          </a:p>
        </p:txBody>
      </p:sp>
      <p:sp>
        <p:nvSpPr>
          <p:cNvPr id="4" name="Date Placeholder 1">
            <a:extLst>
              <a:ext uri="{FF2B5EF4-FFF2-40B4-BE49-F238E27FC236}">
                <a16:creationId xmlns:a16="http://schemas.microsoft.com/office/drawing/2014/main" id="{F984C54A-AA73-498E-F1F8-25BE358D111C}"/>
              </a:ext>
            </a:extLst>
          </p:cNvPr>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DBACEB-86B6-4549-86D9-546E8B661F1D}" type="datetime1">
              <a:rPr lang="en-US" smtClean="0"/>
              <a:pPr>
                <a:defRPr/>
              </a:pPr>
              <a:t>5/13/2025</a:t>
            </a:fld>
            <a:endParaRPr lang="en-US"/>
          </a:p>
        </p:txBody>
      </p:sp>
      <p:sp>
        <p:nvSpPr>
          <p:cNvPr id="5" name="Slide Number Placeholder 2">
            <a:extLst>
              <a:ext uri="{FF2B5EF4-FFF2-40B4-BE49-F238E27FC236}">
                <a16:creationId xmlns:a16="http://schemas.microsoft.com/office/drawing/2014/main" id="{3079AA75-B3E8-E51E-0AA7-7FB91F981047}"/>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6EF6C63-F5E9-4477-9611-220F3BE2B4BF}" type="slidenum">
              <a:rPr lang="zh-CN" altLang="en-US" smtClean="0"/>
              <a:pPr>
                <a:defRPr/>
              </a:pPr>
              <a:t>7</a:t>
            </a:fld>
            <a:endParaRPr lang="en-US" altLang="zh-CN"/>
          </a:p>
        </p:txBody>
      </p:sp>
      <p:sp>
        <p:nvSpPr>
          <p:cNvPr id="6" name="Slide Number Placeholder 3">
            <a:extLst>
              <a:ext uri="{FF2B5EF4-FFF2-40B4-BE49-F238E27FC236}">
                <a16:creationId xmlns:a16="http://schemas.microsoft.com/office/drawing/2014/main" id="{38ED48F9-265E-2985-7922-E7B83C3249F6}"/>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7</a:t>
            </a:fld>
            <a:endParaRPr lang="en-US" altLang="zh-CN"/>
          </a:p>
        </p:txBody>
      </p:sp>
      <p:pic>
        <p:nvPicPr>
          <p:cNvPr id="7" name="Picture 2" descr="SSE-Computer Science and Engineering">
            <a:extLst>
              <a:ext uri="{FF2B5EF4-FFF2-40B4-BE49-F238E27FC236}">
                <a16:creationId xmlns:a16="http://schemas.microsoft.com/office/drawing/2014/main" id="{58DE7B45-F810-147E-5ED9-D554D4ACA8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027EBECA-A8B4-8583-3247-21856CEC61DF}"/>
              </a:ext>
            </a:extLst>
          </p:cNvPr>
          <p:cNvGraphicFramePr>
            <a:graphicFrameLocks noGrp="1"/>
          </p:cNvGraphicFramePr>
          <p:nvPr>
            <p:extLst>
              <p:ext uri="{D42A27DB-BD31-4B8C-83A1-F6EECF244321}">
                <p14:modId xmlns:p14="http://schemas.microsoft.com/office/powerpoint/2010/main" val="2251929595"/>
              </p:ext>
            </p:extLst>
          </p:nvPr>
        </p:nvGraphicFramePr>
        <p:xfrm>
          <a:off x="810489" y="2542155"/>
          <a:ext cx="7677152" cy="3105276"/>
        </p:xfrm>
        <a:graphic>
          <a:graphicData uri="http://schemas.openxmlformats.org/drawingml/2006/table">
            <a:tbl>
              <a:tblPr firstRow="1" bandRow="1">
                <a:tableStyleId>{5C22544A-7EE6-4342-B048-85BDC9FD1C3A}</a:tableStyleId>
              </a:tblPr>
              <a:tblGrid>
                <a:gridCol w="1919288">
                  <a:extLst>
                    <a:ext uri="{9D8B030D-6E8A-4147-A177-3AD203B41FA5}">
                      <a16:colId xmlns:a16="http://schemas.microsoft.com/office/drawing/2014/main" val="2492996332"/>
                    </a:ext>
                  </a:extLst>
                </a:gridCol>
                <a:gridCol w="1919288">
                  <a:extLst>
                    <a:ext uri="{9D8B030D-6E8A-4147-A177-3AD203B41FA5}">
                      <a16:colId xmlns:a16="http://schemas.microsoft.com/office/drawing/2014/main" val="3463722406"/>
                    </a:ext>
                  </a:extLst>
                </a:gridCol>
                <a:gridCol w="1919288">
                  <a:extLst>
                    <a:ext uri="{9D8B030D-6E8A-4147-A177-3AD203B41FA5}">
                      <a16:colId xmlns:a16="http://schemas.microsoft.com/office/drawing/2014/main" val="3106553932"/>
                    </a:ext>
                  </a:extLst>
                </a:gridCol>
                <a:gridCol w="1919288">
                  <a:extLst>
                    <a:ext uri="{9D8B030D-6E8A-4147-A177-3AD203B41FA5}">
                      <a16:colId xmlns:a16="http://schemas.microsoft.com/office/drawing/2014/main" val="3064667133"/>
                    </a:ext>
                  </a:extLst>
                </a:gridCol>
              </a:tblGrid>
              <a:tr h="707142">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Reference</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Key Contributions</a:t>
                      </a:r>
                    </a:p>
                  </a:txBody>
                  <a:tcPr anchor="ct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Findings</a:t>
                      </a:r>
                    </a:p>
                  </a:txBody>
                  <a:tcPr anchor="ctr"/>
                </a:tc>
                <a:extLst>
                  <a:ext uri="{0D108BD9-81ED-4DB2-BD59-A6C34878D82A}">
                    <a16:rowId xmlns:a16="http://schemas.microsoft.com/office/drawing/2014/main" val="2671834268"/>
                  </a:ext>
                </a:extLst>
              </a:tr>
              <a:tr h="1199067">
                <a:tc>
                  <a:txBody>
                    <a:bodyPr/>
                    <a:lstStyle/>
                    <a:p>
                      <a:pPr algn="ctr"/>
                      <a:r>
                        <a:rPr lang="en-US" sz="1800" dirty="0">
                          <a:latin typeface="Times New Roman" panose="02020603050405020304" pitchFamily="18" charset="0"/>
                          <a:cs typeface="Times New Roman" panose="02020603050405020304" pitchFamily="18" charset="0"/>
                        </a:rPr>
                        <a:t>Myers et al., </a:t>
                      </a:r>
                      <a:r>
                        <a:rPr lang="en-US" sz="1800" i="1" dirty="0">
                          <a:latin typeface="Times New Roman" panose="02020603050405020304" pitchFamily="18" charset="0"/>
                          <a:cs typeface="Times New Roman" panose="02020603050405020304" pitchFamily="18" charset="0"/>
                        </a:rPr>
                        <a:t>The Art of Software Testing</a:t>
                      </a:r>
                      <a:r>
                        <a:rPr lang="en-US" sz="1800" dirty="0">
                          <a:latin typeface="Times New Roman" panose="02020603050405020304" pitchFamily="18" charset="0"/>
                          <a:cs typeface="Times New Roman" panose="02020603050405020304" pitchFamily="18" charset="0"/>
                        </a:rPr>
                        <a:t>.</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2011</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Provided a foundational approach to software testing methodologies.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Highlighted the importance of rigorous test design and evolving test strategies in modern software development.</a:t>
                      </a:r>
                    </a:p>
                  </a:txBody>
                  <a:tcPr anchor="ctr"/>
                </a:tc>
                <a:extLst>
                  <a:ext uri="{0D108BD9-81ED-4DB2-BD59-A6C34878D82A}">
                    <a16:rowId xmlns:a16="http://schemas.microsoft.com/office/drawing/2014/main" val="3396110238"/>
                  </a:ext>
                </a:extLst>
              </a:tr>
              <a:tr h="1199067">
                <a:tc>
                  <a:txBody>
                    <a:bodyPr/>
                    <a:lstStyle/>
                    <a:p>
                      <a:pPr algn="ctr"/>
                      <a:r>
                        <a:rPr lang="en-IN" sz="1800" dirty="0">
                          <a:latin typeface="Times New Roman" panose="02020603050405020304" pitchFamily="18" charset="0"/>
                          <a:cs typeface="Times New Roman" panose="02020603050405020304" pitchFamily="18" charset="0"/>
                        </a:rPr>
                        <a:t>OWASP, </a:t>
                      </a:r>
                      <a:r>
                        <a:rPr lang="en-IN" sz="1800" i="1" dirty="0">
                          <a:latin typeface="Times New Roman" panose="02020603050405020304" pitchFamily="18" charset="0"/>
                          <a:cs typeface="Times New Roman" panose="02020603050405020304" pitchFamily="18" charset="0"/>
                        </a:rPr>
                        <a:t>Security Testing Guidelines</a:t>
                      </a: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2023</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Provided best practices for security testing.</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Stressed the need for integrated security testing throughout the SDLC.</a:t>
                      </a:r>
                    </a:p>
                  </a:txBody>
                  <a:tcPr anchor="ctr"/>
                </a:tc>
                <a:extLst>
                  <a:ext uri="{0D108BD9-81ED-4DB2-BD59-A6C34878D82A}">
                    <a16:rowId xmlns:a16="http://schemas.microsoft.com/office/drawing/2014/main" val="1656593090"/>
                  </a:ext>
                </a:extLst>
              </a:tr>
            </a:tbl>
          </a:graphicData>
        </a:graphic>
      </p:graphicFrame>
      <p:sp>
        <p:nvSpPr>
          <p:cNvPr id="9" name="TextBox 8">
            <a:extLst>
              <a:ext uri="{FF2B5EF4-FFF2-40B4-BE49-F238E27FC236}">
                <a16:creationId xmlns:a16="http://schemas.microsoft.com/office/drawing/2014/main" id="{9243CED9-AED6-1E40-17EE-218A68EBD4D0}"/>
              </a:ext>
            </a:extLst>
          </p:cNvPr>
          <p:cNvSpPr txBox="1"/>
          <p:nvPr/>
        </p:nvSpPr>
        <p:spPr>
          <a:xfrm>
            <a:off x="2514600" y="1510069"/>
            <a:ext cx="5257800" cy="646331"/>
          </a:xfrm>
          <a:prstGeom prst="rect">
            <a:avLst/>
          </a:prstGeom>
          <a:noFill/>
        </p:spPr>
        <p:txBody>
          <a:bodyPr wrap="square" rtlCol="0">
            <a:spAutoFit/>
          </a:bodyPr>
          <a:lstStyle/>
          <a:p>
            <a:r>
              <a:rPr lang="en-US" sz="3600" b="1" dirty="0">
                <a:solidFill>
                  <a:srgbClr val="C00000"/>
                </a:solidFill>
                <a:latin typeface="Times New Roman" pitchFamily="18" charset="0"/>
                <a:cs typeface="Times New Roman" pitchFamily="18" charset="0"/>
              </a:rPr>
              <a:t>Literature Review</a:t>
            </a:r>
            <a:endParaRPr 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07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66275-C455-6D8E-2DB3-E565C9E8A234}"/>
              </a:ext>
            </a:extLst>
          </p:cNvPr>
          <p:cNvSpPr>
            <a:spLocks noGrp="1"/>
          </p:cNvSpPr>
          <p:nvPr>
            <p:ph type="dt" sz="half" idx="10"/>
          </p:nvPr>
        </p:nvSpPr>
        <p:spPr/>
        <p:txBody>
          <a:bodyPr/>
          <a:lstStyle/>
          <a:p>
            <a:pPr>
              <a:defRPr/>
            </a:pPr>
            <a:fld id="{37DBACEB-86B6-4549-86D9-546E8B661F1D}" type="datetime1">
              <a:rPr lang="en-US" smtClean="0"/>
              <a:t>5/13/2025</a:t>
            </a:fld>
            <a:endParaRPr lang="en-US"/>
          </a:p>
        </p:txBody>
      </p:sp>
      <p:sp>
        <p:nvSpPr>
          <p:cNvPr id="3" name="Slide Number Placeholder 2">
            <a:extLst>
              <a:ext uri="{FF2B5EF4-FFF2-40B4-BE49-F238E27FC236}">
                <a16:creationId xmlns:a16="http://schemas.microsoft.com/office/drawing/2014/main" id="{B9F7F365-648C-E6D3-4DA8-4B65A43BF762}"/>
              </a:ext>
            </a:extLst>
          </p:cNvPr>
          <p:cNvSpPr>
            <a:spLocks noGrp="1"/>
          </p:cNvSpPr>
          <p:nvPr>
            <p:ph type="sldNum" sz="quarter" idx="12"/>
          </p:nvPr>
        </p:nvSpPr>
        <p:spPr/>
        <p:txBody>
          <a:bodyPr/>
          <a:lstStyle/>
          <a:p>
            <a:pPr>
              <a:defRPr/>
            </a:pPr>
            <a:fld id="{C6EF6C63-F5E9-4477-9611-220F3BE2B4BF}" type="slidenum">
              <a:rPr lang="zh-CN" altLang="en-US" smtClean="0"/>
              <a:pPr>
                <a:defRPr/>
              </a:pPr>
              <a:t>8</a:t>
            </a:fld>
            <a:endParaRPr lang="en-US" altLang="zh-CN"/>
          </a:p>
        </p:txBody>
      </p:sp>
      <p:sp>
        <p:nvSpPr>
          <p:cNvPr id="4" name="Title 1">
            <a:extLst>
              <a:ext uri="{FF2B5EF4-FFF2-40B4-BE49-F238E27FC236}">
                <a16:creationId xmlns:a16="http://schemas.microsoft.com/office/drawing/2014/main" id="{16866DD5-224E-F8DD-9196-8105FA756597}"/>
              </a:ext>
            </a:extLst>
          </p:cNvPr>
          <p:cNvSpPr txBox="1">
            <a:spLocks/>
          </p:cNvSpPr>
          <p:nvPr/>
        </p:nvSpPr>
        <p:spPr>
          <a:xfrm>
            <a:off x="822325" y="1531938"/>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Existing System</a:t>
            </a:r>
          </a:p>
        </p:txBody>
      </p:sp>
      <p:sp>
        <p:nvSpPr>
          <p:cNvPr id="5" name="Content Placeholder 2">
            <a:extLst>
              <a:ext uri="{FF2B5EF4-FFF2-40B4-BE49-F238E27FC236}">
                <a16:creationId xmlns:a16="http://schemas.microsoft.com/office/drawing/2014/main" id="{EF2DE9AE-0E1A-B7A9-7D9E-33F6E0943DC9}"/>
              </a:ext>
            </a:extLst>
          </p:cNvPr>
          <p:cNvSpPr txBox="1">
            <a:spLocks/>
          </p:cNvSpPr>
          <p:nvPr/>
        </p:nvSpPr>
        <p:spPr>
          <a:xfrm>
            <a:off x="457200" y="2362200"/>
            <a:ext cx="8534400" cy="502920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Many organizations still rely on manual testing for UI, functional, and exploratory testing.</a:t>
            </a:r>
          </a:p>
          <a:p>
            <a:r>
              <a:rPr lang="en-US" sz="2400" dirty="0">
                <a:latin typeface="Times New Roman" panose="02020603050405020304" pitchFamily="18" charset="0"/>
                <a:cs typeface="Times New Roman" panose="02020603050405020304" pitchFamily="18" charset="0"/>
              </a:rPr>
              <a:t>This approach is time-consuming, error-prone, and not scalable for complex applications.</a:t>
            </a:r>
          </a:p>
          <a:p>
            <a:r>
              <a:rPr lang="en-US" sz="2400" dirty="0">
                <a:latin typeface="Times New Roman" panose="02020603050405020304" pitchFamily="18" charset="0"/>
                <a:cs typeface="Times New Roman" panose="02020603050405020304" pitchFamily="18" charset="0"/>
              </a:rPr>
              <a:t>Selenium, Appium, and JUnit are widely used for automation but require constant maintenance.</a:t>
            </a:r>
          </a:p>
          <a:p>
            <a:r>
              <a:rPr lang="en-US" sz="2400" dirty="0">
                <a:latin typeface="Times New Roman" panose="02020603050405020304" pitchFamily="18" charset="0"/>
                <a:cs typeface="Times New Roman" panose="02020603050405020304" pitchFamily="18" charset="0"/>
              </a:rPr>
              <a:t>Test scripts often break due to frequent UI and functionality changes, leading to high maintenance costs.</a:t>
            </a:r>
          </a:p>
          <a:p>
            <a:r>
              <a:rPr lang="en-US" sz="2400" dirty="0">
                <a:latin typeface="Times New Roman" panose="02020603050405020304" pitchFamily="18" charset="0"/>
                <a:cs typeface="Times New Roman" panose="02020603050405020304" pitchFamily="18" charset="0"/>
              </a:rPr>
              <a:t>The current landscape of software testing is primarily driven by manual testing, automated testing, and DevOps-integrated continuous testing.</a:t>
            </a:r>
          </a:p>
          <a:p>
            <a:endParaRPr lang="en-US" sz="2400" dirty="0"/>
          </a:p>
          <a:p>
            <a:endParaRPr lang="en-US" sz="2400" dirty="0"/>
          </a:p>
        </p:txBody>
      </p:sp>
      <p:sp>
        <p:nvSpPr>
          <p:cNvPr id="6" name="Slide Number Placeholder 3">
            <a:extLst>
              <a:ext uri="{FF2B5EF4-FFF2-40B4-BE49-F238E27FC236}">
                <a16:creationId xmlns:a16="http://schemas.microsoft.com/office/drawing/2014/main" id="{87B88432-206E-9E14-94E0-9E1705DE536C}"/>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mtClean="0"/>
              <a:pPr>
                <a:defRPr/>
              </a:pPr>
              <a:t>8</a:t>
            </a:fld>
            <a:endParaRPr lang="en-US" altLang="zh-CN"/>
          </a:p>
        </p:txBody>
      </p:sp>
      <p:pic>
        <p:nvPicPr>
          <p:cNvPr id="7" name="Picture 2" descr="SSE-Computer Science and Engineering">
            <a:extLst>
              <a:ext uri="{FF2B5EF4-FFF2-40B4-BE49-F238E27FC236}">
                <a16:creationId xmlns:a16="http://schemas.microsoft.com/office/drawing/2014/main" id="{C51FE95D-C152-0454-FA5D-B52F12B2EC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39D28B67-198D-4695-7FC6-6023B58CE289}"/>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65CC6CBC-1AC0-7F1E-B4A8-45D879B8108A}"/>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0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982" y="1470819"/>
            <a:ext cx="7499350" cy="792162"/>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Proposed System</a:t>
            </a:r>
          </a:p>
        </p:txBody>
      </p:sp>
      <p:sp>
        <p:nvSpPr>
          <p:cNvPr id="3" name="Content Placeholder 2"/>
          <p:cNvSpPr>
            <a:spLocks noGrp="1"/>
          </p:cNvSpPr>
          <p:nvPr>
            <p:ph idx="1"/>
          </p:nvPr>
        </p:nvSpPr>
        <p:spPr>
          <a:xfrm>
            <a:off x="341457" y="2262981"/>
            <a:ext cx="8534400" cy="4386229"/>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Emerging Trends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Identify and analyze the latest advancements in software testing, including AI-driven automation and continuous testing.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AI and Machine Learning Impact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Investigate how AI and machine learning enhance test automation, defect detection, and predictive analytics.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Shift-Left and Shift-Right Testing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Explore the benefits of integrating testing early in development and real-time monitoring in production.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4.Recommend Future Testing Strategies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Propose best practices and innovations for improving software testing efficiency and effectiveness.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a:pPr>
                <a:defRPr/>
              </a:pPr>
              <a:t>9</a:t>
            </a:fld>
            <a:endParaRPr lang="en-US" altLang="zh-CN"/>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1109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0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6134</TotalTime>
  <Words>1753</Words>
  <Application>Microsoft Office PowerPoint</Application>
  <PresentationFormat>On-screen Show (4:3)</PresentationFormat>
  <Paragraphs>194</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Introduction</vt:lpstr>
      <vt:lpstr>Applications</vt:lpstr>
      <vt:lpstr>Problem Statement</vt:lpstr>
      <vt:lpstr>Objectives</vt:lpstr>
      <vt:lpstr>PowerPoint Presentation</vt:lpstr>
      <vt:lpstr>PowerPoint Presentation</vt:lpstr>
      <vt:lpstr>PowerPoint Presentation</vt:lpstr>
      <vt:lpstr>Proposed System</vt:lpstr>
      <vt:lpstr>Technology Used</vt:lpstr>
      <vt:lpstr>PowerPoint Presentation</vt:lpstr>
      <vt:lpstr>PowerPoint Presentation</vt:lpstr>
      <vt:lpstr>Outcomes Parameter</vt:lpstr>
      <vt:lpstr>PowerPoint Presentation</vt:lpstr>
      <vt:lpstr>PowerPoint Presentation</vt:lpstr>
      <vt:lpstr>PowerPoint Presentation</vt:lpstr>
      <vt:lpstr>References</vt:lpstr>
      <vt:lpstr>PowerPoint Presentation</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Rukesh Chowdary</cp:lastModifiedBy>
  <cp:revision>419</cp:revision>
  <dcterms:created xsi:type="dcterms:W3CDTF">2000-07-06T15:05:59Z</dcterms:created>
  <dcterms:modified xsi:type="dcterms:W3CDTF">2025-05-13T07:55:33Z</dcterms:modified>
</cp:coreProperties>
</file>