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62" r:id="rId5"/>
    <p:sldId id="263" r:id="rId6"/>
    <p:sldId id="257" r:id="rId7"/>
    <p:sldId id="260" r:id="rId8"/>
    <p:sldId id="258" r:id="rId9"/>
    <p:sldId id="259" r:id="rId10"/>
    <p:sldId id="264" r:id="rId1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100000">
              <a:schemeClr val="bg1">
                <a:lumMod val="75000"/>
                <a:alpha val="100000"/>
              </a:schemeClr>
            </a:gs>
            <a:gs pos="0">
              <a:schemeClr val="bg1"/>
            </a:gs>
            <a:gs pos="93000">
              <a:schemeClr val="bg1">
                <a:lumMod val="95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hyperlink" Target="https://arxiv.org/search/cs?searchtype=author&amp;query=Xiang%2C+B" TargetMode="External"/><Relationship Id="rId8" Type="http://schemas.openxmlformats.org/officeDocument/2006/relationships/hyperlink" Target="https://arxiv.org/search/cs?searchtype=author&amp;query=Gulcehre%2C+C" TargetMode="External"/><Relationship Id="rId7" Type="http://schemas.openxmlformats.org/officeDocument/2006/relationships/hyperlink" Target="https://arxiv.org/search/cs?searchtype=author&amp;query=santos%2C+C+N+d" TargetMode="External"/><Relationship Id="rId6" Type="http://schemas.openxmlformats.org/officeDocument/2006/relationships/hyperlink" Target="https://arxiv.org/search/cs?searchtype=author&amp;query=Zhou%2C+B" TargetMode="External"/><Relationship Id="rId5" Type="http://schemas.openxmlformats.org/officeDocument/2006/relationships/hyperlink" Target="https://arxiv.org/search/cs?searchtype=author&amp;query=Nallapati%2C+R" TargetMode="External"/><Relationship Id="rId4" Type="http://schemas.openxmlformats.org/officeDocument/2006/relationships/hyperlink" Target="https://arxiv.org/abs/1704.04368v1" TargetMode="External"/><Relationship Id="rId3" Type="http://schemas.openxmlformats.org/officeDocument/2006/relationships/hyperlink" Target="https://arxiv.org/search/cs?searchtype=author&amp;query=Manning%2C+C+D" TargetMode="External"/><Relationship Id="rId2" Type="http://schemas.openxmlformats.org/officeDocument/2006/relationships/hyperlink" Target="https://arxiv.org/search/cs?searchtype=author&amp;query=Liu%2C+P+J" TargetMode="External"/><Relationship Id="rId19" Type="http://schemas.openxmlformats.org/officeDocument/2006/relationships/slideLayout" Target="../slideLayouts/slideLayout2.xml"/><Relationship Id="rId18" Type="http://schemas.openxmlformats.org/officeDocument/2006/relationships/hyperlink" Target="https://arxiv.org/abs/1707.02268v1" TargetMode="External"/><Relationship Id="rId17" Type="http://schemas.openxmlformats.org/officeDocument/2006/relationships/hyperlink" Target="https://arxiv.org/search/cs?searchtype=author&amp;query=Kochut%2C+K" TargetMode="External"/><Relationship Id="rId16" Type="http://schemas.openxmlformats.org/officeDocument/2006/relationships/hyperlink" Target="https://arxiv.org/search/cs?searchtype=author&amp;query=Gutierrez%2C+J+B" TargetMode="External"/><Relationship Id="rId15" Type="http://schemas.openxmlformats.org/officeDocument/2006/relationships/hyperlink" Target="https://arxiv.org/search/cs?searchtype=author&amp;query=Trippe%2C+E+D" TargetMode="External"/><Relationship Id="rId14" Type="http://schemas.openxmlformats.org/officeDocument/2006/relationships/hyperlink" Target="https://arxiv.org/search/cs?searchtype=author&amp;query=Safaei%2C+S" TargetMode="External"/><Relationship Id="rId13" Type="http://schemas.openxmlformats.org/officeDocument/2006/relationships/hyperlink" Target="https://arxiv.org/search/cs?searchtype=author&amp;query=Assefi%2C+M" TargetMode="External"/><Relationship Id="rId12" Type="http://schemas.openxmlformats.org/officeDocument/2006/relationships/hyperlink" Target="https://arxiv.org/search/cs?searchtype=author&amp;query=Pouriyeh%2C+S" TargetMode="External"/><Relationship Id="rId11" Type="http://schemas.openxmlformats.org/officeDocument/2006/relationships/hyperlink" Target="https://arxiv.org/search/cs?searchtype=author&amp;query=Allahyari%2C+M" TargetMode="External"/><Relationship Id="rId10" Type="http://schemas.openxmlformats.org/officeDocument/2006/relationships/hyperlink" Target="https://arxiv.org/abs/1602.06023v1" TargetMode="External"/><Relationship Id="rId1" Type="http://schemas.openxmlformats.org/officeDocument/2006/relationships/hyperlink" Target="https://arxiv.org/search/cs?searchtype=author&amp;query=See%2C+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1420" y="1813560"/>
            <a:ext cx="10110470" cy="4992370"/>
          </a:xfrm>
        </p:spPr>
        <p:txBody>
          <a:bodyPr>
            <a:normAutofit lnSpcReduction="10000"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3200" b="1" cap="all" spc="12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AutomaTIC</a:t>
            </a:r>
            <a:r>
              <a:rPr lang="en-US" sz="3200" b="1" cap="all" spc="12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TEXT SUMMARISATION</a:t>
            </a:r>
            <a:endParaRPr kumimoji="0" lang="en-US" sz="3200" b="1" i="0" u="none" strike="noStrike" kern="1200" cap="all" spc="12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IN" altLang="en-US" sz="1800" b="1" cap="all" spc="12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IN" altLang="en-US" sz="1800" b="1" cap="all" spc="12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Vighnesh Raut     1by15cs100</a:t>
            </a:r>
            <a:endParaRPr lang="en-IN" altLang="en-US" sz="1800" b="1" cap="all" spc="12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IN" altLang="en-US" sz="1800" b="1" cap="all" spc="12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r s varun               1by15cs067</a:t>
            </a:r>
            <a:endParaRPr lang="en-IN" altLang="en-US" sz="1800" b="1" cap="all" spc="12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IN" altLang="en-US" sz="1800" b="1" cap="all" spc="12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tushar sahay       1by15cs095</a:t>
            </a:r>
            <a:endParaRPr lang="en-IN" altLang="en-US" sz="1800" b="1" cap="all" spc="12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IN" altLang="en-US" sz="1800" b="1" cap="all" spc="12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umesh daftari     1by15cs097</a:t>
            </a:r>
            <a:endParaRPr lang="en-IN" altLang="en-US" sz="1800" b="1" cap="all" spc="12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sz="1800" b="1" cap="all" spc="12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1800" b="1" cap="all" spc="12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Under the guidance of:</a:t>
            </a:r>
            <a:endParaRPr kumimoji="0" lang="en-US" sz="1800" b="1" i="0" u="none" strike="noStrike" kern="1200" cap="all" spc="12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sz="1800" b="1" cap="all" spc="12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1800" b="1" cap="all" spc="12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Jagadish</a:t>
            </a:r>
            <a:r>
              <a:rPr lang="en-US" sz="1800" b="1" cap="all" spc="12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p</a:t>
            </a:r>
            <a:endParaRPr kumimoji="0" lang="en-US" sz="1800" b="1" i="0" u="none" strike="noStrike" kern="1200" cap="all" spc="12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1800" b="1" cap="all" spc="12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Assistant professor, </a:t>
            </a:r>
            <a:r>
              <a:rPr lang="en-US" sz="1800" b="1" cap="all" spc="12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CSE</a:t>
            </a:r>
            <a:endParaRPr kumimoji="0" lang="en-US" sz="1800" b="1" i="0" u="none" strike="noStrike" kern="1200" cap="all" spc="12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1800" b="1" cap="all" spc="12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BMSIT&amp;</a:t>
            </a:r>
            <a:r>
              <a:rPr lang="en-IN" altLang="en-US" sz="1800" b="1" cap="all" spc="12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m</a:t>
            </a:r>
            <a:endParaRPr lang="en-IN" altLang="en-US" sz="1800" b="1" cap="all" spc="12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255" y="311785"/>
            <a:ext cx="1608455" cy="1317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3010535" y="495935"/>
            <a:ext cx="7974330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200" b="1">
                <a:latin typeface="Times New Roman" panose="02020603050405020304" charset="0"/>
                <a:cs typeface="Times New Roman" panose="02020603050405020304" charset="0"/>
              </a:rPr>
              <a:t>BMS INSTITUTE OF TECHNOLOGY &amp; MANAGEMENT,</a:t>
            </a:r>
            <a:endParaRPr lang="en-US" sz="22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sz="2200" b="1">
                <a:latin typeface="Times New Roman" panose="02020603050405020304" charset="0"/>
                <a:cs typeface="Times New Roman" panose="02020603050405020304" charset="0"/>
              </a:rPr>
              <a:t> YELAHANKA, BANGALORE.</a:t>
            </a:r>
            <a:endParaRPr lang="en-US" sz="22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sz="2200" b="1">
                <a:latin typeface="Times New Roman" panose="02020603050405020304" charset="0"/>
                <a:cs typeface="Times New Roman" panose="02020603050405020304" charset="0"/>
              </a:rPr>
              <a:t>Department of Computer Science &amp; Engineering</a:t>
            </a:r>
            <a:endParaRPr lang="en-US" sz="22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 cap="all" spc="-6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ABSTRACT</a:t>
            </a:r>
            <a:br>
              <a:rPr kumimoji="0" lang="en-US" b="0" i="0" u="none" strike="noStrike" kern="1200" cap="all" spc="-6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b="0" i="0" u="none" strike="noStrike" kern="1200" cap="all" spc="-6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eaLnBrk="1" hangingPunct="1"/>
            <a:r>
              <a:rPr dirty="0">
                <a:solidFill>
                  <a:schemeClr val="tx1"/>
                </a:solidFill>
                <a:latin typeface="Bookman Old Style" pitchFamily="18" charset="0"/>
                <a:sym typeface="+mn-ea"/>
              </a:rPr>
              <a:t> </a:t>
            </a:r>
            <a:r>
              <a:rPr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 this information era, Huge amount of data is present. Humans are inefficient to summarize this size of data. So we need text summarizer to do this for us.</a:t>
            </a:r>
            <a:endParaRPr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/>
            <a:endParaRPr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hangingPunct="1"/>
            <a:r>
              <a:rPr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Text summarization is the process of identifying the most important meaningful information in a document or set of related documents and compressing them into a shorter version preserving its overall meanings.</a:t>
            </a:r>
            <a:endParaRPr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 cap="all" spc="-6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Introduction</a:t>
            </a:r>
            <a:br>
              <a:rPr kumimoji="0" lang="en-US" b="1" i="0" u="none" strike="noStrike" kern="1200" cap="all" spc="-6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ea typeface="+mj-ea"/>
                <a:cs typeface="Times New Roman" panose="02020603050405020304" charset="0"/>
              </a:rPr>
            </a:br>
            <a:endParaRPr kumimoji="0" lang="en-US" b="1" i="0" u="none" strike="noStrike" kern="1200" cap="all" spc="-6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charset="0"/>
              <a:ea typeface="+mj-ea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A summary is a text that is produced from one or more texts, that conveys important information in the original text, and it is of a shorter form.</a:t>
            </a: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The goal of automatic text summarization is presenting the source text into a shorter version with semantics.</a:t>
            </a: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The most important advantage of using a summary is, it reduces the reading time.</a:t>
            </a: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 cap="all" spc="-6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Problem statement</a:t>
            </a:r>
            <a:br>
              <a:rPr kumimoji="0" lang="en-US" b="0" i="0" u="none" strike="noStrike" kern="1200" cap="all" spc="-6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There are existing tools and </a:t>
            </a:r>
            <a:r>
              <a:rPr lang="en-US" b="1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softwares</a:t>
            </a:r>
            <a:r>
              <a:rPr lang="en-US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which attempt to summarize the huge chunk of data, but they are not at par of what we really expect them to do.</a:t>
            </a: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Their main approach to summarize the text is an algorithm that finds big words that have a somewhat deep meaning. But using this approach leads to skipping of sentences that have simple words but convey important information.</a:t>
            </a: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4415"/>
          </a:xfrm>
        </p:spPr>
        <p:txBody>
          <a:bodyPr/>
          <a:p>
            <a:r>
              <a:rPr lang="en-US" sz="40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IN" altLang="en-US" sz="40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ESIGN SPECIFICATON ANALYSIS</a:t>
            </a:r>
            <a:endParaRPr lang="en-IN" altLang="en-US" sz="4000" b="1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 descr="LSTM block diagr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399540"/>
            <a:ext cx="9522460" cy="49682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40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COMPONENT DIAGRAM</a:t>
            </a:r>
            <a:endParaRPr lang="en-IN" altLang="en-US" sz="4000" b="1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 descr="Text rank algorithm component diagr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55750" y="1825625"/>
            <a:ext cx="907923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Experimentation &amp; Optimization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Work in Progress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>
                <a:solidFill>
                  <a:srgbClr val="C00000"/>
                </a:solidFill>
              </a:rPr>
              <a:t>REFERENCES</a:t>
            </a:r>
            <a:endParaRPr lang="en-IN" altLang="en-US" b="1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000" b="1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Amjad</a:t>
            </a:r>
            <a:r>
              <a:rPr lang="en-US" sz="20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Abu-</a:t>
            </a:r>
            <a:r>
              <a:rPr lang="en-US" sz="2000" b="1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Jbara</a:t>
            </a:r>
            <a:r>
              <a:rPr lang="en-US" sz="20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and </a:t>
            </a:r>
            <a:r>
              <a:rPr lang="en-US" sz="2000" b="1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DragomirRadev</a:t>
            </a:r>
            <a:r>
              <a:rPr lang="en-US" sz="20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. 2011. Coherent citation-based summarization of scientific papers. In Proceedings of the 49th Annual Meeting of the Association for Computational Linguistics: Human Language Technologies-Volume 1. Association for Computational Linguistics, 500–509. 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000" b="1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Nemhauser</a:t>
            </a:r>
            <a:r>
              <a:rPr lang="en-US" sz="20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, George L., Laurence A. Wolsey, and Marshall L. Fisher. "An analysis of approximations for maximizing </a:t>
            </a:r>
            <a:r>
              <a:rPr lang="en-US" sz="2000" b="1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submodular</a:t>
            </a:r>
            <a:r>
              <a:rPr lang="en-US" sz="20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set functions—I." Mathematical Programming 14.1 (1978): 265-294.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0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  <a:hlinkClick r:id="rId1"/>
              </a:rPr>
              <a:t>Abigail See</a:t>
            </a:r>
            <a:r>
              <a:rPr lang="en-US" sz="20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, </a:t>
            </a:r>
            <a:r>
              <a:rPr lang="en-US" sz="20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  <a:hlinkClick r:id="rId2"/>
              </a:rPr>
              <a:t>Peter J. Liu</a:t>
            </a:r>
            <a:r>
              <a:rPr lang="en-US" sz="20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, </a:t>
            </a:r>
            <a:r>
              <a:rPr lang="en-US" sz="20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  <a:hlinkClick r:id="rId3"/>
              </a:rPr>
              <a:t>Christopher D. Manning</a:t>
            </a:r>
            <a:r>
              <a:rPr lang="en-US" sz="20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,” Get To The Point: Summarization with Pointer-Generator Networks”, (Submitted on 14 Apr 2017 (</a:t>
            </a:r>
            <a:r>
              <a:rPr lang="en-US" sz="20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  <a:hlinkClick r:id="rId4"/>
              </a:rPr>
              <a:t>v1</a:t>
            </a:r>
            <a:r>
              <a:rPr lang="en-US" sz="20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), last revised 25 Apr 2017 (this version, v2))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000" b="1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  <a:hlinkClick r:id="rId5"/>
              </a:rPr>
              <a:t>Ramesh</a:t>
            </a:r>
            <a:r>
              <a:rPr lang="en-US" sz="20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  <a:hlinkClick r:id="rId5"/>
              </a:rPr>
              <a:t> </a:t>
            </a:r>
            <a:r>
              <a:rPr lang="en-US" sz="2000" b="1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  <a:hlinkClick r:id="rId5"/>
              </a:rPr>
              <a:t>Nallapati</a:t>
            </a:r>
            <a:r>
              <a:rPr lang="en-US" sz="20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, </a:t>
            </a:r>
            <a:r>
              <a:rPr lang="en-US" sz="20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  <a:hlinkClick r:id="rId6"/>
              </a:rPr>
              <a:t>Bowen Zhou</a:t>
            </a:r>
            <a:r>
              <a:rPr lang="en-US" sz="20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, </a:t>
            </a:r>
            <a:r>
              <a:rPr lang="en-US" sz="20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  <a:hlinkClick r:id="rId7"/>
              </a:rPr>
              <a:t>Cicero </a:t>
            </a:r>
            <a:r>
              <a:rPr lang="en-US" sz="2000" b="1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  <a:hlinkClick r:id="rId7"/>
              </a:rPr>
              <a:t>Nogueira</a:t>
            </a:r>
            <a:r>
              <a:rPr lang="en-US" sz="20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  <a:hlinkClick r:id="rId7"/>
              </a:rPr>
              <a:t> dos </a:t>
            </a:r>
            <a:r>
              <a:rPr lang="en-US" sz="2000" b="1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  <a:hlinkClick r:id="rId7"/>
              </a:rPr>
              <a:t>santos</a:t>
            </a:r>
            <a:r>
              <a:rPr lang="en-US" sz="20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, </a:t>
            </a:r>
            <a:r>
              <a:rPr lang="en-US" sz="2000" b="1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  <a:hlinkClick r:id="rId8"/>
              </a:rPr>
              <a:t>Caglar</a:t>
            </a:r>
            <a:r>
              <a:rPr lang="en-US" sz="20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  <a:hlinkClick r:id="rId8"/>
              </a:rPr>
              <a:t> </a:t>
            </a:r>
            <a:r>
              <a:rPr lang="en-US" sz="2000" b="1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  <a:hlinkClick r:id="rId8"/>
              </a:rPr>
              <a:t>Gulcehre</a:t>
            </a:r>
            <a:r>
              <a:rPr lang="en-US" sz="20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, </a:t>
            </a:r>
            <a:r>
              <a:rPr lang="en-US" sz="20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  <a:hlinkClick r:id="rId9"/>
              </a:rPr>
              <a:t>Bing Xiang</a:t>
            </a:r>
            <a:r>
              <a:rPr lang="en-US" sz="20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,” Abstractive Text Summarization Using Sequence-to-Sequence RNNs and Beyond”,( Submitted on 19 Feb 2016 (</a:t>
            </a:r>
            <a:r>
              <a:rPr lang="en-US" sz="20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  <a:hlinkClick r:id="rId10"/>
              </a:rPr>
              <a:t>v1</a:t>
            </a:r>
            <a:r>
              <a:rPr lang="en-US" sz="20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), last revised 26 Aug 2016 (this version, v5))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0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Alexander M. Rush, </a:t>
            </a:r>
            <a:r>
              <a:rPr lang="en-US" sz="2000" b="1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Sumit</a:t>
            </a:r>
            <a:r>
              <a:rPr lang="en-US" sz="20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Chopra, Jason Weston,” A Neural Attention Model for Abstractive Sentence Summarization”, 3 Sep 2015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000" b="1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  <a:hlinkClick r:id="rId11"/>
              </a:rPr>
              <a:t>Mehdi</a:t>
            </a:r>
            <a:r>
              <a:rPr lang="en-US" sz="20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  <a:hlinkClick r:id="rId11"/>
              </a:rPr>
              <a:t> </a:t>
            </a:r>
            <a:r>
              <a:rPr lang="en-US" sz="2000" b="1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  <a:hlinkClick r:id="rId11"/>
              </a:rPr>
              <a:t>Allahyari</a:t>
            </a:r>
            <a:r>
              <a:rPr lang="en-US" sz="20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, </a:t>
            </a:r>
            <a:r>
              <a:rPr lang="en-US" sz="2000" b="1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  <a:hlinkClick r:id="rId12"/>
              </a:rPr>
              <a:t>Seyedamin</a:t>
            </a:r>
            <a:r>
              <a:rPr lang="en-US" sz="20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  <a:hlinkClick r:id="rId12"/>
              </a:rPr>
              <a:t> </a:t>
            </a:r>
            <a:r>
              <a:rPr lang="en-US" sz="2000" b="1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  <a:hlinkClick r:id="rId12"/>
              </a:rPr>
              <a:t>Pouriyeh</a:t>
            </a:r>
            <a:r>
              <a:rPr lang="en-US" sz="20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, </a:t>
            </a:r>
            <a:r>
              <a:rPr lang="en-US" sz="2000" b="1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  <a:hlinkClick r:id="rId13"/>
              </a:rPr>
              <a:t>Mehdi</a:t>
            </a:r>
            <a:r>
              <a:rPr lang="en-US" sz="20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  <a:hlinkClick r:id="rId13"/>
              </a:rPr>
              <a:t> </a:t>
            </a:r>
            <a:r>
              <a:rPr lang="en-US" sz="2000" b="1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  <a:hlinkClick r:id="rId13"/>
              </a:rPr>
              <a:t>Assefi</a:t>
            </a:r>
            <a:r>
              <a:rPr lang="en-US" sz="20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, </a:t>
            </a:r>
            <a:r>
              <a:rPr lang="en-US" sz="2000" b="1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  <a:hlinkClick r:id="rId14"/>
              </a:rPr>
              <a:t>Saeid</a:t>
            </a:r>
            <a:r>
              <a:rPr lang="en-US" sz="20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  <a:hlinkClick r:id="rId14"/>
              </a:rPr>
              <a:t> </a:t>
            </a:r>
            <a:r>
              <a:rPr lang="en-US" sz="2000" b="1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  <a:hlinkClick r:id="rId14"/>
              </a:rPr>
              <a:t>Safaei</a:t>
            </a:r>
            <a:r>
              <a:rPr lang="en-US" sz="20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, </a:t>
            </a:r>
            <a:r>
              <a:rPr lang="en-US" sz="20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  <a:hlinkClick r:id="rId15"/>
              </a:rPr>
              <a:t>Elizabeth D. </a:t>
            </a:r>
            <a:r>
              <a:rPr lang="en-US" sz="2000" b="1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  <a:hlinkClick r:id="rId15"/>
              </a:rPr>
              <a:t>Trippe</a:t>
            </a:r>
            <a:r>
              <a:rPr lang="en-US" sz="20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, </a:t>
            </a:r>
            <a:r>
              <a:rPr lang="en-US" sz="20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  <a:hlinkClick r:id="rId16"/>
              </a:rPr>
              <a:t>Juan B. Gutierrez</a:t>
            </a:r>
            <a:r>
              <a:rPr lang="en-US" sz="20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, </a:t>
            </a:r>
            <a:r>
              <a:rPr lang="en-US" sz="2000" b="1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  <a:hlinkClick r:id="rId17"/>
              </a:rPr>
              <a:t>Krys</a:t>
            </a:r>
            <a:r>
              <a:rPr lang="en-US" sz="20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  <a:hlinkClick r:id="rId17"/>
              </a:rPr>
              <a:t> </a:t>
            </a:r>
            <a:r>
              <a:rPr lang="en-US" sz="2000" b="1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  <a:hlinkClick r:id="rId17"/>
              </a:rPr>
              <a:t>Kochut</a:t>
            </a:r>
            <a:r>
              <a:rPr lang="en-US" sz="20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, “Text Summarization Techniques: A Brief Survey”, (Submitted on 7 Jul 2017 (</a:t>
            </a:r>
            <a:r>
              <a:rPr lang="en-US" sz="20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  <a:hlinkClick r:id="rId18"/>
              </a:rPr>
              <a:t>v1</a:t>
            </a:r>
            <a:r>
              <a:rPr lang="en-US" sz="20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), last revised 28 Jul 2017 (this version, v3))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2810</Words>
  <Application>WPS Presentation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34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Malgun Gothic Semilight</vt:lpstr>
      <vt:lpstr>Malgun Gothic</vt:lpstr>
      <vt:lpstr>Microsoft YaHei UI</vt:lpstr>
      <vt:lpstr>SimSun-ExtB</vt:lpstr>
      <vt:lpstr>Times New Roman</vt:lpstr>
      <vt:lpstr>Microsoft YaHei Light</vt:lpstr>
      <vt:lpstr>MS PGothic</vt:lpstr>
      <vt:lpstr>MS Gothic</vt:lpstr>
      <vt:lpstr>NSimSun</vt:lpstr>
      <vt:lpstr>Yu Gothic</vt:lpstr>
      <vt:lpstr>Yu Gothic UI</vt:lpstr>
      <vt:lpstr>Yu Gothic UI Light</vt:lpstr>
      <vt:lpstr>Arial Black</vt:lpstr>
      <vt:lpstr>Yu Gothic Medium</vt:lpstr>
      <vt:lpstr>Tahoma</vt:lpstr>
      <vt:lpstr>Bookman Old Style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tushar</dc:creator>
  <cp:lastModifiedBy>tushar</cp:lastModifiedBy>
  <cp:revision>1</cp:revision>
  <dcterms:created xsi:type="dcterms:W3CDTF">2019-02-14T09:39:21Z</dcterms:created>
  <dcterms:modified xsi:type="dcterms:W3CDTF">2019-02-14T09:39:21Z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