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8" name="Shape 98"/>
          <p:cNvSpPr/>
          <p:nvPr>
            <p:ph type="sldImg"/>
          </p:nvPr>
        </p:nvSpPr>
        <p:spPr>
          <a:xfrm>
            <a:off x="1143000" y="685800"/>
            <a:ext cx="4572000" cy="3429000"/>
          </a:xfrm>
          <a:prstGeom prst="rect">
            <a:avLst/>
          </a:prstGeom>
        </p:spPr>
        <p:txBody>
          <a:bodyPr/>
          <a:lstStyle/>
          <a:p>
            <a:pPr/>
          </a:p>
        </p:txBody>
      </p:sp>
      <p:sp>
        <p:nvSpPr>
          <p:cNvPr id="99" name="Shape 9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defTabSz="914400">
              <a:lnSpc>
                <a:spcPct val="90000"/>
              </a:lnSpc>
              <a:spcBef>
                <a:spcPts val="1000"/>
              </a:spcBef>
              <a:buSzTx/>
              <a:buFontTx/>
              <a:buNone/>
              <a:defRPr sz="2400">
                <a:latin typeface="+mn-lt"/>
                <a:ea typeface="+mn-ea"/>
                <a:cs typeface="+mn-cs"/>
                <a:sym typeface="Calibri"/>
              </a:defRPr>
            </a:lvl1pPr>
            <a:lvl2pPr marL="0" indent="457200" algn="ctr" defTabSz="914400">
              <a:lnSpc>
                <a:spcPct val="90000"/>
              </a:lnSpc>
              <a:spcBef>
                <a:spcPts val="1000"/>
              </a:spcBef>
              <a:buSzTx/>
              <a:buFontTx/>
              <a:buNone/>
              <a:defRPr sz="2400">
                <a:latin typeface="+mn-lt"/>
                <a:ea typeface="+mn-ea"/>
                <a:cs typeface="+mn-cs"/>
                <a:sym typeface="Calibri"/>
              </a:defRPr>
            </a:lvl2pPr>
            <a:lvl3pPr marL="0" indent="914400" algn="ctr" defTabSz="914400">
              <a:lnSpc>
                <a:spcPct val="90000"/>
              </a:lnSpc>
              <a:spcBef>
                <a:spcPts val="1000"/>
              </a:spcBef>
              <a:buSzTx/>
              <a:buFontTx/>
              <a:buNone/>
              <a:defRPr sz="2400">
                <a:latin typeface="+mn-lt"/>
                <a:ea typeface="+mn-ea"/>
                <a:cs typeface="+mn-cs"/>
                <a:sym typeface="Calibri"/>
              </a:defRPr>
            </a:lvl3pPr>
            <a:lvl4pPr marL="0" indent="1371600" algn="ctr" defTabSz="914400">
              <a:lnSpc>
                <a:spcPct val="90000"/>
              </a:lnSpc>
              <a:spcBef>
                <a:spcPts val="1000"/>
              </a:spcBef>
              <a:buSzTx/>
              <a:buFontTx/>
              <a:buNone/>
              <a:defRPr sz="2400">
                <a:latin typeface="+mn-lt"/>
                <a:ea typeface="+mn-ea"/>
                <a:cs typeface="+mn-cs"/>
                <a:sym typeface="Calibri"/>
              </a:defRPr>
            </a:lvl4pPr>
            <a:lvl5pPr marL="0" indent="1828800" algn="ctr" defTabSz="914400">
              <a:lnSpc>
                <a:spcPct val="90000"/>
              </a:lnSpc>
              <a:spcBef>
                <a:spcPts val="1000"/>
              </a:spcBef>
              <a:buSzTx/>
              <a:buFontTx/>
              <a:buNone/>
              <a:defRPr sz="24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p:spTree>
      <p:nvGrpSpPr>
        <p:cNvPr id="1" name=""/>
        <p:cNvGrpSpPr/>
        <p:nvPr/>
      </p:nvGrpSpPr>
      <p:grpSpPr>
        <a:xfrm>
          <a:off x="0" y="0"/>
          <a:ext cx="0" cy="0"/>
          <a:chOff x="0" y="0"/>
          <a:chExt cx="0" cy="0"/>
        </a:xfrm>
      </p:grpSpPr>
      <p:sp>
        <p:nvSpPr>
          <p:cNvPr id="91" name="Body Level One…"/>
          <p:cNvSpPr txBox="1"/>
          <p:nvPr>
            <p:ph type="body" idx="1"/>
          </p:nvPr>
        </p:nvSpPr>
        <p:spPr>
          <a:xfrm>
            <a:off x="838200" y="365125"/>
            <a:ext cx="105156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defTabSz="914400">
              <a:lnSpc>
                <a:spcPct val="90000"/>
              </a:lnSpc>
              <a:spcBef>
                <a:spcPts val="1000"/>
              </a:spcBef>
              <a:buSzTx/>
              <a:buFontTx/>
              <a:buNone/>
              <a:defRPr sz="2400">
                <a:solidFill>
                  <a:srgbClr val="888888"/>
                </a:solidFill>
                <a:latin typeface="+mn-lt"/>
                <a:ea typeface="+mn-ea"/>
                <a:cs typeface="+mn-cs"/>
                <a:sym typeface="Calibri"/>
              </a:defRPr>
            </a:lvl1pPr>
            <a:lvl2pPr marL="0" indent="457200" defTabSz="914400">
              <a:lnSpc>
                <a:spcPct val="90000"/>
              </a:lnSpc>
              <a:spcBef>
                <a:spcPts val="1000"/>
              </a:spcBef>
              <a:buSzTx/>
              <a:buFontTx/>
              <a:buNone/>
              <a:defRPr sz="2400">
                <a:solidFill>
                  <a:srgbClr val="888888"/>
                </a:solidFill>
                <a:latin typeface="+mn-lt"/>
                <a:ea typeface="+mn-ea"/>
                <a:cs typeface="+mn-cs"/>
                <a:sym typeface="Calibri"/>
              </a:defRPr>
            </a:lvl2pPr>
            <a:lvl3pPr marL="0" indent="914400" defTabSz="914400">
              <a:lnSpc>
                <a:spcPct val="90000"/>
              </a:lnSpc>
              <a:spcBef>
                <a:spcPts val="1000"/>
              </a:spcBef>
              <a:buSzTx/>
              <a:buFontTx/>
              <a:buNone/>
              <a:defRPr sz="2400">
                <a:solidFill>
                  <a:srgbClr val="888888"/>
                </a:solidFill>
                <a:latin typeface="+mn-lt"/>
                <a:ea typeface="+mn-ea"/>
                <a:cs typeface="+mn-cs"/>
                <a:sym typeface="Calibri"/>
              </a:defRPr>
            </a:lvl3pPr>
            <a:lvl4pPr marL="0" indent="1371600" defTabSz="914400">
              <a:lnSpc>
                <a:spcPct val="90000"/>
              </a:lnSpc>
              <a:spcBef>
                <a:spcPts val="1000"/>
              </a:spcBef>
              <a:buSzTx/>
              <a:buFontTx/>
              <a:buNone/>
              <a:defRPr sz="2400">
                <a:solidFill>
                  <a:srgbClr val="888888"/>
                </a:solidFill>
                <a:latin typeface="+mn-lt"/>
                <a:ea typeface="+mn-ea"/>
                <a:cs typeface="+mn-cs"/>
                <a:sym typeface="Calibri"/>
              </a:defRPr>
            </a:lvl4pPr>
            <a:lvl5pPr marL="0" indent="1828800" defTabSz="914400">
              <a:lnSpc>
                <a:spcPct val="90000"/>
              </a:lnSpc>
              <a:spcBef>
                <a:spcPts val="1000"/>
              </a:spcBef>
              <a:buSzTx/>
              <a:buFontTx/>
              <a:buNone/>
              <a:defRPr sz="2400">
                <a:solidFill>
                  <a:srgbClr val="888888"/>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defTabSz="914400">
              <a:lnSpc>
                <a:spcPct val="90000"/>
              </a:lnSpc>
              <a:spcBef>
                <a:spcPts val="1000"/>
              </a:spcBef>
              <a:buSzTx/>
              <a:buFontTx/>
              <a:buNone/>
              <a:defRPr b="1" sz="2400">
                <a:latin typeface="+mn-lt"/>
                <a:ea typeface="+mn-ea"/>
                <a:cs typeface="+mn-cs"/>
                <a:sym typeface="Calibri"/>
              </a:defRPr>
            </a:lvl1pPr>
            <a:lvl2pPr marL="0" indent="457200" defTabSz="914400">
              <a:lnSpc>
                <a:spcPct val="90000"/>
              </a:lnSpc>
              <a:spcBef>
                <a:spcPts val="1000"/>
              </a:spcBef>
              <a:buSzTx/>
              <a:buFontTx/>
              <a:buNone/>
              <a:defRPr b="1" sz="2400">
                <a:latin typeface="+mn-lt"/>
                <a:ea typeface="+mn-ea"/>
                <a:cs typeface="+mn-cs"/>
                <a:sym typeface="Calibri"/>
              </a:defRPr>
            </a:lvl2pPr>
            <a:lvl3pPr marL="0" indent="914400" defTabSz="914400">
              <a:lnSpc>
                <a:spcPct val="90000"/>
              </a:lnSpc>
              <a:spcBef>
                <a:spcPts val="1000"/>
              </a:spcBef>
              <a:buSzTx/>
              <a:buFontTx/>
              <a:buNone/>
              <a:defRPr b="1" sz="2400">
                <a:latin typeface="+mn-lt"/>
                <a:ea typeface="+mn-ea"/>
                <a:cs typeface="+mn-cs"/>
                <a:sym typeface="Calibri"/>
              </a:defRPr>
            </a:lvl3pPr>
            <a:lvl4pPr marL="0" indent="1371600" defTabSz="914400">
              <a:lnSpc>
                <a:spcPct val="90000"/>
              </a:lnSpc>
              <a:spcBef>
                <a:spcPts val="1000"/>
              </a:spcBef>
              <a:buSzTx/>
              <a:buFontTx/>
              <a:buNone/>
              <a:defRPr b="1" sz="2400">
                <a:latin typeface="+mn-lt"/>
                <a:ea typeface="+mn-ea"/>
                <a:cs typeface="+mn-cs"/>
                <a:sym typeface="Calibri"/>
              </a:defRPr>
            </a:lvl4pPr>
            <a:lvl5pPr marL="0" indent="1828800" defTabSz="914400">
              <a:lnSpc>
                <a:spcPct val="90000"/>
              </a:lnSpc>
              <a:spcBef>
                <a:spcPts val="1000"/>
              </a:spcBef>
              <a:buSzTx/>
              <a:buFontTx/>
              <a:buNone/>
              <a:defRPr b="1" sz="24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3"/>
          </a:xfrm>
          <a:prstGeom prst="rect">
            <a:avLst/>
          </a:prstGeom>
        </p:spPr>
        <p:txBody>
          <a:bodyPr anchor="b"/>
          <a:lstStyle/>
          <a:p>
            <a:pPr marL="0" indent="0" defTabSz="914400">
              <a:lnSpc>
                <a:spcPct val="90000"/>
              </a:lnSpc>
              <a:spcBef>
                <a:spcPts val="1000"/>
              </a:spcBef>
              <a:buSzTx/>
              <a:buFontTx/>
              <a:buNone/>
              <a:defRPr b="1" sz="2400">
                <a:latin typeface="+mn-lt"/>
                <a:ea typeface="+mn-ea"/>
                <a:cs typeface="+mn-cs"/>
                <a:sym typeface="Calibri"/>
              </a:defRPr>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74" name="Body Level One…"/>
          <p:cNvSpPr txBox="1"/>
          <p:nvPr>
            <p:ph type="body" sz="quarter" idx="1"/>
          </p:nvPr>
        </p:nvSpPr>
        <p:spPr>
          <a:xfrm>
            <a:off x="839787" y="2057400"/>
            <a:ext cx="3932239" cy="3811588"/>
          </a:xfrm>
          <a:prstGeom prst="rect">
            <a:avLst/>
          </a:prstGeom>
        </p:spPr>
        <p:txBody>
          <a:bodyPr/>
          <a:lstStyle>
            <a:lvl1pPr marL="0" indent="0" defTabSz="914400">
              <a:lnSpc>
                <a:spcPct val="90000"/>
              </a:lnSpc>
              <a:spcBef>
                <a:spcPts val="1000"/>
              </a:spcBef>
              <a:buSzTx/>
              <a:buFontTx/>
              <a:buNone/>
              <a:defRPr sz="2400">
                <a:latin typeface="+mn-lt"/>
                <a:ea typeface="+mn-ea"/>
                <a:cs typeface="+mn-cs"/>
                <a:sym typeface="Calibri"/>
              </a:defRPr>
            </a:lvl1pPr>
            <a:lvl2pPr marL="0" indent="457200" defTabSz="914400">
              <a:lnSpc>
                <a:spcPct val="90000"/>
              </a:lnSpc>
              <a:spcBef>
                <a:spcPts val="1000"/>
              </a:spcBef>
              <a:buSzTx/>
              <a:buFontTx/>
              <a:buNone/>
              <a:defRPr sz="2400">
                <a:latin typeface="+mn-lt"/>
                <a:ea typeface="+mn-ea"/>
                <a:cs typeface="+mn-cs"/>
                <a:sym typeface="Calibri"/>
              </a:defRPr>
            </a:lvl2pPr>
            <a:lvl3pPr marL="0" indent="914400" defTabSz="914400">
              <a:lnSpc>
                <a:spcPct val="90000"/>
              </a:lnSpc>
              <a:spcBef>
                <a:spcPts val="1000"/>
              </a:spcBef>
              <a:buSzTx/>
              <a:buFontTx/>
              <a:buNone/>
              <a:defRPr sz="2400">
                <a:latin typeface="+mn-lt"/>
                <a:ea typeface="+mn-ea"/>
                <a:cs typeface="+mn-cs"/>
                <a:sym typeface="Calibri"/>
              </a:defRPr>
            </a:lvl3pPr>
            <a:lvl4pPr marL="0" indent="1371600" defTabSz="914400">
              <a:lnSpc>
                <a:spcPct val="90000"/>
              </a:lnSpc>
              <a:spcBef>
                <a:spcPts val="1000"/>
              </a:spcBef>
              <a:buSzTx/>
              <a:buFontTx/>
              <a:buNone/>
              <a:defRPr sz="2400">
                <a:latin typeface="+mn-lt"/>
                <a:ea typeface="+mn-ea"/>
                <a:cs typeface="+mn-cs"/>
                <a:sym typeface="Calibri"/>
              </a:defRPr>
            </a:lvl4pPr>
            <a:lvl5pPr marL="0" indent="1828800" defTabSz="914400">
              <a:lnSpc>
                <a:spcPct val="90000"/>
              </a:lnSpc>
              <a:spcBef>
                <a:spcPts val="1000"/>
              </a:spcBef>
              <a:buSzTx/>
              <a:buFontTx/>
              <a:buNone/>
              <a:defRPr sz="24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82" name="Title Text"/>
          <p:cNvSpPr txBox="1"/>
          <p:nvPr>
            <p:ph type="title"/>
          </p:nvPr>
        </p:nvSpPr>
        <p:spPr>
          <a:xfrm>
            <a:off x="8724900" y="365125"/>
            <a:ext cx="2628900" cy="5811838"/>
          </a:xfrm>
          <a:prstGeom prst="rect">
            <a:avLst/>
          </a:prstGeom>
        </p:spPr>
        <p:txBody>
          <a:bodyPr/>
          <a:lstStyle/>
          <a:p>
            <a:pPr/>
            <a:r>
              <a:t>Title Text</a:t>
            </a:r>
          </a:p>
        </p:txBody>
      </p:sp>
      <p:sp>
        <p:nvSpPr>
          <p:cNvPr id="83"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93000">
              <a:srgbClr val="F2F2F2"/>
            </a:gs>
            <a:gs pos="100000">
              <a:srgbClr val="BFBFBF"/>
            </a:gs>
          </a:gsLst>
          <a:path path="circle">
            <a:fillToRect l="50000" t="50000" r="50000" b="50000"/>
          </a:path>
        </a:gra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97971" marR="0" indent="-97971"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j-lt"/>
          <a:ea typeface="+mj-ea"/>
          <a:cs typeface="+mj-cs"/>
          <a:sym typeface="Helvetica"/>
        </a:defRPr>
      </a:lvl1pPr>
      <a:lvl2pPr marL="571500" marR="0" indent="-1143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j-lt"/>
          <a:ea typeface="+mj-ea"/>
          <a:cs typeface="+mj-cs"/>
          <a:sym typeface="Helvetica"/>
        </a:defRPr>
      </a:lvl2pPr>
      <a:lvl3pPr marL="1051560" marR="0" indent="-13716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j-lt"/>
          <a:ea typeface="+mj-ea"/>
          <a:cs typeface="+mj-cs"/>
          <a:sym typeface="Helvetica"/>
        </a:defRPr>
      </a:lvl3pPr>
      <a:lvl4pPr marL="15240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j-lt"/>
          <a:ea typeface="+mj-ea"/>
          <a:cs typeface="+mj-cs"/>
          <a:sym typeface="Helvetica"/>
        </a:defRPr>
      </a:lvl4pPr>
      <a:lvl5pPr marL="19812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j-lt"/>
          <a:ea typeface="+mj-ea"/>
          <a:cs typeface="+mj-cs"/>
          <a:sym typeface="Helvetica"/>
        </a:defRPr>
      </a:lvl5pPr>
      <a:lvl6pPr marL="24384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j-lt"/>
          <a:ea typeface="+mj-ea"/>
          <a:cs typeface="+mj-cs"/>
          <a:sym typeface="Helvetica"/>
        </a:defRPr>
      </a:lvl6pPr>
      <a:lvl7pPr marL="28956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j-lt"/>
          <a:ea typeface="+mj-ea"/>
          <a:cs typeface="+mj-cs"/>
          <a:sym typeface="Helvetica"/>
        </a:defRPr>
      </a:lvl7pPr>
      <a:lvl8pPr marL="33528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j-lt"/>
          <a:ea typeface="+mj-ea"/>
          <a:cs typeface="+mj-cs"/>
          <a:sym typeface="Helvetica"/>
        </a:defRPr>
      </a:lvl8pPr>
      <a:lvl9pPr marL="38100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j-lt"/>
          <a:ea typeface="+mj-ea"/>
          <a:cs typeface="+mj-cs"/>
          <a:sym typeface="Helvetic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Subtitle 2"/>
          <p:cNvSpPr txBox="1"/>
          <p:nvPr>
            <p:ph type="subTitle" idx="1"/>
          </p:nvPr>
        </p:nvSpPr>
        <p:spPr>
          <a:xfrm>
            <a:off x="1201419" y="1813559"/>
            <a:ext cx="10110472" cy="4992372"/>
          </a:xfrm>
          <a:prstGeom prst="rect">
            <a:avLst/>
          </a:prstGeom>
        </p:spPr>
        <p:txBody>
          <a:bodyPr/>
          <a:lstStyle/>
          <a:p>
            <a:pPr>
              <a:spcBef>
                <a:spcPts val="700"/>
              </a:spcBef>
              <a:defRPr b="1" cap="all" spc="100" sz="3200">
                <a:solidFill>
                  <a:srgbClr val="C00000"/>
                </a:solidFill>
                <a:latin typeface="Times New Roman"/>
                <a:ea typeface="Times New Roman"/>
                <a:cs typeface="Times New Roman"/>
                <a:sym typeface="Times New Roman"/>
              </a:defRPr>
            </a:pPr>
            <a:r>
              <a:t>AutomaTIC TEXT SUMMARISATION</a:t>
            </a:r>
            <a:endParaRPr spc="120"/>
          </a:p>
          <a:p>
            <a:pPr>
              <a:spcBef>
                <a:spcPts val="600"/>
              </a:spcBef>
              <a:defRPr b="1" cap="all" spc="120" sz="1800">
                <a:latin typeface="Times New Roman"/>
                <a:ea typeface="Times New Roman"/>
                <a:cs typeface="Times New Roman"/>
                <a:sym typeface="Times New Roman"/>
              </a:defRPr>
            </a:pPr>
          </a:p>
          <a:p>
            <a:pPr>
              <a:spcBef>
                <a:spcPts val="600"/>
              </a:spcBef>
              <a:defRPr b="1" cap="all" spc="100" sz="1800">
                <a:latin typeface="Times New Roman"/>
                <a:ea typeface="Times New Roman"/>
                <a:cs typeface="Times New Roman"/>
                <a:sym typeface="Times New Roman"/>
              </a:defRPr>
            </a:pPr>
            <a:r>
              <a:t>Vighnesh Raut     1by15cs100</a:t>
            </a:r>
          </a:p>
          <a:p>
            <a:pPr>
              <a:spcBef>
                <a:spcPts val="600"/>
              </a:spcBef>
              <a:defRPr b="1" cap="all" spc="100" sz="1800">
                <a:latin typeface="Times New Roman"/>
                <a:ea typeface="Times New Roman"/>
                <a:cs typeface="Times New Roman"/>
                <a:sym typeface="Times New Roman"/>
              </a:defRPr>
            </a:pPr>
            <a:r>
              <a:t>umesh daftari     1by15cs097</a:t>
            </a:r>
            <a:endParaRPr spc="120"/>
          </a:p>
          <a:p>
            <a:pPr>
              <a:spcBef>
                <a:spcPts val="600"/>
              </a:spcBef>
              <a:defRPr b="1" cap="all" spc="100" sz="1800">
                <a:latin typeface="Times New Roman"/>
                <a:ea typeface="Times New Roman"/>
                <a:cs typeface="Times New Roman"/>
                <a:sym typeface="Times New Roman"/>
              </a:defRPr>
            </a:pPr>
            <a:r>
              <a:t>r s varun               1by15cs067</a:t>
            </a:r>
            <a:endParaRPr spc="120"/>
          </a:p>
          <a:p>
            <a:pPr>
              <a:spcBef>
                <a:spcPts val="600"/>
              </a:spcBef>
              <a:defRPr b="1" cap="all" spc="100" sz="1800">
                <a:latin typeface="Times New Roman"/>
                <a:ea typeface="Times New Roman"/>
                <a:cs typeface="Times New Roman"/>
                <a:sym typeface="Times New Roman"/>
              </a:defRPr>
            </a:pPr>
            <a:r>
              <a:t>tushar sahay       1by15cs095</a:t>
            </a:r>
            <a:endParaRPr spc="120"/>
          </a:p>
          <a:p>
            <a:pPr>
              <a:spcBef>
                <a:spcPts val="600"/>
              </a:spcBef>
              <a:defRPr b="1" cap="all" spc="120" sz="1800">
                <a:latin typeface="Times New Roman"/>
                <a:ea typeface="Times New Roman"/>
                <a:cs typeface="Times New Roman"/>
                <a:sym typeface="Times New Roman"/>
              </a:defRPr>
            </a:pPr>
          </a:p>
          <a:p>
            <a:pPr>
              <a:spcBef>
                <a:spcPts val="600"/>
              </a:spcBef>
              <a:defRPr b="1" cap="all" spc="100" sz="1800">
                <a:latin typeface="Times New Roman"/>
                <a:ea typeface="Times New Roman"/>
                <a:cs typeface="Times New Roman"/>
                <a:sym typeface="Times New Roman"/>
              </a:defRPr>
            </a:pPr>
            <a:r>
              <a:t>Under the guidance of:</a:t>
            </a:r>
            <a:endParaRPr spc="120"/>
          </a:p>
          <a:p>
            <a:pPr>
              <a:spcBef>
                <a:spcPts val="600"/>
              </a:spcBef>
              <a:defRPr b="1" cap="all" spc="120" sz="1800">
                <a:latin typeface="Times New Roman"/>
                <a:ea typeface="Times New Roman"/>
                <a:cs typeface="Times New Roman"/>
                <a:sym typeface="Times New Roman"/>
              </a:defRPr>
            </a:pPr>
          </a:p>
          <a:p>
            <a:pPr>
              <a:spcBef>
                <a:spcPts val="600"/>
              </a:spcBef>
              <a:defRPr b="1" cap="all" spc="100" sz="1800">
                <a:latin typeface="Times New Roman"/>
                <a:ea typeface="Times New Roman"/>
                <a:cs typeface="Times New Roman"/>
                <a:sym typeface="Times New Roman"/>
              </a:defRPr>
            </a:pPr>
            <a:r>
              <a:t>Jagadish p</a:t>
            </a:r>
            <a:endParaRPr spc="120"/>
          </a:p>
          <a:p>
            <a:pPr>
              <a:spcBef>
                <a:spcPts val="600"/>
              </a:spcBef>
              <a:defRPr b="1" cap="all" spc="100" sz="1800">
                <a:latin typeface="Times New Roman"/>
                <a:ea typeface="Times New Roman"/>
                <a:cs typeface="Times New Roman"/>
                <a:sym typeface="Times New Roman"/>
              </a:defRPr>
            </a:pPr>
            <a:r>
              <a:t>Assistant professor, CSE</a:t>
            </a:r>
            <a:endParaRPr spc="120"/>
          </a:p>
          <a:p>
            <a:pPr>
              <a:spcBef>
                <a:spcPts val="600"/>
              </a:spcBef>
              <a:defRPr b="1" cap="all" spc="100" sz="1800">
                <a:latin typeface="Times New Roman"/>
                <a:ea typeface="Times New Roman"/>
                <a:cs typeface="Times New Roman"/>
                <a:sym typeface="Times New Roman"/>
              </a:defRPr>
            </a:pPr>
            <a:r>
              <a:t>BMSIT&amp;m</a:t>
            </a:r>
          </a:p>
        </p:txBody>
      </p:sp>
      <p:pic>
        <p:nvPicPr>
          <p:cNvPr id="102" name="Picture 5" descr="Picture 5"/>
          <p:cNvPicPr>
            <a:picLocks noChangeAspect="1"/>
          </p:cNvPicPr>
          <p:nvPr/>
        </p:nvPicPr>
        <p:blipFill>
          <a:blip r:embed="rId2">
            <a:extLst/>
          </a:blip>
          <a:stretch>
            <a:fillRect/>
          </a:stretch>
        </p:blipFill>
        <p:spPr>
          <a:xfrm>
            <a:off x="389254" y="311784"/>
            <a:ext cx="1608457" cy="1317626"/>
          </a:xfrm>
          <a:prstGeom prst="rect">
            <a:avLst/>
          </a:prstGeom>
          <a:ln w="12700">
            <a:miter lim="400000"/>
          </a:ln>
        </p:spPr>
      </p:pic>
      <p:sp>
        <p:nvSpPr>
          <p:cNvPr id="103" name="Text Box 6"/>
          <p:cNvSpPr txBox="1"/>
          <p:nvPr/>
        </p:nvSpPr>
        <p:spPr>
          <a:xfrm>
            <a:off x="3010534" y="495934"/>
            <a:ext cx="7974332" cy="14003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200">
                <a:latin typeface="Times New Roman"/>
                <a:ea typeface="Times New Roman"/>
                <a:cs typeface="Times New Roman"/>
                <a:sym typeface="Times New Roman"/>
              </a:defRPr>
            </a:pPr>
            <a:r>
              <a:t>BMS INSTITUTE OF TECHNOLOGY &amp; MANAGEMENT,</a:t>
            </a:r>
          </a:p>
          <a:p>
            <a:pPr algn="ctr">
              <a:defRPr b="1" sz="2200">
                <a:latin typeface="Times New Roman"/>
                <a:ea typeface="Times New Roman"/>
                <a:cs typeface="Times New Roman"/>
                <a:sym typeface="Times New Roman"/>
              </a:defRPr>
            </a:pPr>
            <a:r>
              <a:t> YELAHANKA, BANGALORE.</a:t>
            </a:r>
          </a:p>
          <a:p>
            <a:pPr algn="ctr">
              <a:defRPr b="1" sz="2200">
                <a:latin typeface="Times New Roman"/>
                <a:ea typeface="Times New Roman"/>
                <a:cs typeface="Times New Roman"/>
                <a:sym typeface="Times New Roman"/>
              </a:defRPr>
            </a:pPr>
            <a:r>
              <a:t>Department of Computer Science &amp; Engineering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838200" y="365125"/>
            <a:ext cx="10515600" cy="1325563"/>
          </a:xfrm>
          <a:prstGeom prst="rect">
            <a:avLst/>
          </a:prstGeom>
        </p:spPr>
        <p:txBody>
          <a:bodyPr/>
          <a:lstStyle/>
          <a:p>
            <a:pPr/>
            <a:r>
              <a:t>Experimentation</a:t>
            </a:r>
          </a:p>
        </p:txBody>
      </p:sp>
      <p:sp>
        <p:nvSpPr>
          <p:cNvPr id="130" name="Content Placeholder 2"/>
          <p:cNvSpPr txBox="1"/>
          <p:nvPr>
            <p:ph type="body" idx="1"/>
          </p:nvPr>
        </p:nvSpPr>
        <p:spPr>
          <a:xfrm>
            <a:off x="838200" y="1825625"/>
            <a:ext cx="10515600" cy="4351338"/>
          </a:xfrm>
          <a:prstGeom prst="rect">
            <a:avLst/>
          </a:prstGeom>
        </p:spPr>
        <p:txBody>
          <a:bodyPr/>
          <a:lstStyle/>
          <a:p>
            <a:pPr/>
          </a:p>
        </p:txBody>
      </p:sp>
      <p:pic>
        <p:nvPicPr>
          <p:cNvPr id="131" name="Screenshot 2019-02-15 at 9.56.44 AM.png" descr="Screenshot 2019-02-15 at 9.56.44 AM.png"/>
          <p:cNvPicPr>
            <a:picLocks noChangeAspect="1"/>
          </p:cNvPicPr>
          <p:nvPr/>
        </p:nvPicPr>
        <p:blipFill>
          <a:blip r:embed="rId2">
            <a:extLst/>
          </a:blip>
          <a:stretch>
            <a:fillRect/>
          </a:stretch>
        </p:blipFill>
        <p:spPr>
          <a:xfrm>
            <a:off x="2467555" y="1510049"/>
            <a:ext cx="7256890" cy="516969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Partial Implementation"/>
          <p:cNvSpPr txBox="1"/>
          <p:nvPr>
            <p:ph type="title"/>
          </p:nvPr>
        </p:nvSpPr>
        <p:spPr>
          <a:prstGeom prst="rect">
            <a:avLst/>
          </a:prstGeom>
        </p:spPr>
        <p:txBody>
          <a:bodyPr/>
          <a:lstStyle/>
          <a:p>
            <a:pPr/>
            <a:r>
              <a:t>Partial Implementation</a:t>
            </a:r>
          </a:p>
        </p:txBody>
      </p:sp>
      <p:pic>
        <p:nvPicPr>
          <p:cNvPr id="134" name="Screenshot 2019-02-15 at 9.44.13 AM.png" descr="Screenshot 2019-02-15 at 9.44.13 AM.png"/>
          <p:cNvPicPr>
            <a:picLocks noChangeAspect="1"/>
          </p:cNvPicPr>
          <p:nvPr/>
        </p:nvPicPr>
        <p:blipFill>
          <a:blip r:embed="rId2">
            <a:extLst/>
          </a:blip>
          <a:stretch>
            <a:fillRect/>
          </a:stretch>
        </p:blipFill>
        <p:spPr>
          <a:xfrm>
            <a:off x="990625" y="1563473"/>
            <a:ext cx="10210750" cy="478661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xfrm>
            <a:off x="838200" y="365125"/>
            <a:ext cx="10515600" cy="1325563"/>
          </a:xfrm>
          <a:prstGeom prst="rect">
            <a:avLst/>
          </a:prstGeom>
        </p:spPr>
        <p:txBody>
          <a:bodyPr/>
          <a:lstStyle/>
          <a:p>
            <a:pPr/>
            <a:r>
              <a:t>Partial Implementation (Continued)</a:t>
            </a:r>
          </a:p>
        </p:txBody>
      </p:sp>
      <p:sp>
        <p:nvSpPr>
          <p:cNvPr id="137" name="Content Placeholder 2"/>
          <p:cNvSpPr txBox="1"/>
          <p:nvPr>
            <p:ph type="body" idx="1"/>
          </p:nvPr>
        </p:nvSpPr>
        <p:spPr>
          <a:xfrm>
            <a:off x="838200" y="1825625"/>
            <a:ext cx="10515600" cy="4351338"/>
          </a:xfrm>
          <a:prstGeom prst="rect">
            <a:avLst/>
          </a:prstGeom>
        </p:spPr>
        <p:txBody>
          <a:bodyPr/>
          <a:lstStyle/>
          <a:p>
            <a:pPr/>
          </a:p>
        </p:txBody>
      </p:sp>
      <p:pic>
        <p:nvPicPr>
          <p:cNvPr id="138" name="Screenshot 2019-02-15 at 9.53.16 AM.png" descr="Screenshot 2019-02-15 at 9.53.16 AM.png"/>
          <p:cNvPicPr>
            <a:picLocks noChangeAspect="1"/>
          </p:cNvPicPr>
          <p:nvPr/>
        </p:nvPicPr>
        <p:blipFill>
          <a:blip r:embed="rId2">
            <a:extLst/>
          </a:blip>
          <a:stretch>
            <a:fillRect/>
          </a:stretch>
        </p:blipFill>
        <p:spPr>
          <a:xfrm>
            <a:off x="661781" y="1700842"/>
            <a:ext cx="10868438" cy="412711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itle 1"/>
          <p:cNvSpPr txBox="1"/>
          <p:nvPr>
            <p:ph type="title"/>
          </p:nvPr>
        </p:nvSpPr>
        <p:spPr>
          <a:xfrm>
            <a:off x="838200" y="365125"/>
            <a:ext cx="10515600" cy="1325563"/>
          </a:xfrm>
          <a:prstGeom prst="rect">
            <a:avLst/>
          </a:prstGeom>
        </p:spPr>
        <p:txBody>
          <a:bodyPr/>
          <a:lstStyle>
            <a:lvl1pPr>
              <a:defRPr>
                <a:solidFill>
                  <a:srgbClr val="C00000"/>
                </a:solidFill>
              </a:defRPr>
            </a:lvl1pPr>
          </a:lstStyle>
          <a:p>
            <a:pPr/>
            <a:r>
              <a:t>REFERENCES</a:t>
            </a:r>
          </a:p>
        </p:txBody>
      </p:sp>
      <p:sp>
        <p:nvSpPr>
          <p:cNvPr id="141" name="Content Placeholder 2"/>
          <p:cNvSpPr txBox="1"/>
          <p:nvPr>
            <p:ph type="body" idx="1"/>
          </p:nvPr>
        </p:nvSpPr>
        <p:spPr>
          <a:xfrm>
            <a:off x="838200" y="1825625"/>
            <a:ext cx="10515600" cy="4351338"/>
          </a:xfrm>
          <a:prstGeom prst="rect">
            <a:avLst/>
          </a:prstGeom>
        </p:spPr>
        <p:txBody>
          <a:bodyPr/>
          <a:lstStyle/>
          <a:p>
            <a:pPr marL="0" indent="0" algn="just" defTabSz="685800">
              <a:lnSpc>
                <a:spcPct val="90000"/>
              </a:lnSpc>
              <a:spcBef>
                <a:spcPts val="700"/>
              </a:spcBef>
              <a:buSzTx/>
              <a:buFontTx/>
              <a:buNone/>
              <a:defRPr sz="1725">
                <a:latin typeface="Bookman Old Style"/>
                <a:ea typeface="Bookman Old Style"/>
                <a:cs typeface="Bookman Old Style"/>
                <a:sym typeface="Bookman Old Style"/>
              </a:defRPr>
            </a:pPr>
            <a:r>
              <a:t>[1] M. Esther Hannah, Dr. Saswati Mukherjee, K. Ganesh Kumar. “An Extractive Text Summarization Based on Multivariate Approach”, 2010 3rd International Conference on Advanced Computer Theory and Engineering (ICACTE)</a:t>
            </a:r>
          </a:p>
          <a:p>
            <a:pPr marL="0" indent="0" algn="just" defTabSz="685800">
              <a:lnSpc>
                <a:spcPct val="90000"/>
              </a:lnSpc>
              <a:spcBef>
                <a:spcPts val="700"/>
              </a:spcBef>
              <a:buSzTx/>
              <a:buFontTx/>
              <a:buNone/>
              <a:defRPr sz="1725">
                <a:latin typeface="Bookman Old Style"/>
                <a:ea typeface="Bookman Old Style"/>
                <a:cs typeface="Bookman Old Style"/>
                <a:sym typeface="Bookman Old Style"/>
              </a:defRPr>
            </a:pPr>
          </a:p>
          <a:p>
            <a:pPr marL="0" indent="0" algn="just" defTabSz="685800">
              <a:lnSpc>
                <a:spcPct val="90000"/>
              </a:lnSpc>
              <a:spcBef>
                <a:spcPts val="700"/>
              </a:spcBef>
              <a:buSzTx/>
              <a:buFontTx/>
              <a:buNone/>
              <a:defRPr sz="1725">
                <a:latin typeface="Bookman Old Style"/>
                <a:ea typeface="Bookman Old Style"/>
                <a:cs typeface="Bookman Old Style"/>
                <a:sym typeface="Bookman Old Style"/>
              </a:defRPr>
            </a:pPr>
            <a:r>
              <a:t>[2] Mahsa Afsharizadeh, Hossein Ebrahimpour-Komleh, Ayoub Bagheri. “Query-oriented Text Summarization using Sentence Extraction Technique”, 2018 4th International Conference on Web Research (ICWR)</a:t>
            </a:r>
          </a:p>
          <a:p>
            <a:pPr marL="0" indent="0" algn="just" defTabSz="685800">
              <a:lnSpc>
                <a:spcPct val="90000"/>
              </a:lnSpc>
              <a:spcBef>
                <a:spcPts val="700"/>
              </a:spcBef>
              <a:buSzTx/>
              <a:buFontTx/>
              <a:buNone/>
              <a:defRPr sz="1725">
                <a:latin typeface="Bookman Old Style"/>
                <a:ea typeface="Bookman Old Style"/>
                <a:cs typeface="Bookman Old Style"/>
                <a:sym typeface="Bookman Old Style"/>
              </a:defRPr>
            </a:pPr>
          </a:p>
          <a:p>
            <a:pPr marL="0" indent="0" algn="just" defTabSz="685800">
              <a:lnSpc>
                <a:spcPct val="90000"/>
              </a:lnSpc>
              <a:spcBef>
                <a:spcPts val="700"/>
              </a:spcBef>
              <a:buSzTx/>
              <a:buFontTx/>
              <a:buNone/>
              <a:defRPr sz="1725">
                <a:latin typeface="Bookman Old Style"/>
                <a:ea typeface="Bookman Old Style"/>
                <a:cs typeface="Bookman Old Style"/>
                <a:sym typeface="Bookman Old Style"/>
              </a:defRPr>
            </a:pPr>
            <a:r>
              <a:t>[3] Siya Sadashiv Naik, Manisha Naik Gaonkar. “Extractive Text Summarization By Feature-Based Sentence Extraction Using Rule-Based Concept”, 2017 2</a:t>
            </a:r>
            <a:r>
              <a:rPr baseline="23188"/>
              <a:t>nd </a:t>
            </a:r>
            <a:r>
              <a:t>IEEE International Conference On Recent Trends in Electronics Information &amp; Communication Technology (RTEICT)</a:t>
            </a:r>
          </a:p>
          <a:p>
            <a:pPr marL="0" indent="0" algn="just" defTabSz="685800">
              <a:lnSpc>
                <a:spcPct val="90000"/>
              </a:lnSpc>
              <a:spcBef>
                <a:spcPts val="700"/>
              </a:spcBef>
              <a:buSzTx/>
              <a:buFontTx/>
              <a:buNone/>
              <a:defRPr sz="1725">
                <a:latin typeface="Bookman Old Style"/>
                <a:ea typeface="Bookman Old Style"/>
                <a:cs typeface="Bookman Old Style"/>
                <a:sym typeface="Bookman Old Style"/>
              </a:defRPr>
            </a:pPr>
          </a:p>
          <a:p>
            <a:pPr marL="0" indent="0" algn="just" defTabSz="685800">
              <a:lnSpc>
                <a:spcPct val="90000"/>
              </a:lnSpc>
              <a:spcBef>
                <a:spcPts val="700"/>
              </a:spcBef>
              <a:buSzTx/>
              <a:buFontTx/>
              <a:buNone/>
              <a:defRPr sz="1725">
                <a:latin typeface="Bookman Old Style"/>
                <a:ea typeface="Bookman Old Style"/>
                <a:cs typeface="Bookman Old Style"/>
                <a:sym typeface="Bookman Old Style"/>
              </a:defRPr>
            </a:pPr>
            <a:r>
              <a:t>[4] Aditya Jain, Divij Bhatia, Manish K Thakur. “Extractive Text Summarization using Word Vector Embedding”, 2017 International Conference on Machine Learning and Data Science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ABSTRACT</a:t>
            </a:r>
          </a:p>
        </p:txBody>
      </p:sp>
      <p:sp>
        <p:nvSpPr>
          <p:cNvPr id="106" name="Content Placeholder 2"/>
          <p:cNvSpPr txBox="1"/>
          <p:nvPr>
            <p:ph type="body" idx="1"/>
          </p:nvPr>
        </p:nvSpPr>
        <p:spPr>
          <a:xfrm>
            <a:off x="838200" y="1825625"/>
            <a:ext cx="10515600" cy="4351338"/>
          </a:xfrm>
          <a:prstGeom prst="rect">
            <a:avLst/>
          </a:prstGeom>
        </p:spPr>
        <p:txBody>
          <a:bodyPr/>
          <a:lstStyle/>
          <a:p>
            <a:pPr marL="0" indent="0">
              <a:defRPr sz="2400">
                <a:latin typeface="Bookman Old Style"/>
                <a:ea typeface="Bookman Old Style"/>
                <a:cs typeface="Bookman Old Style"/>
                <a:sym typeface="Bookman Old Style"/>
              </a:defRPr>
            </a:pPr>
            <a:r>
              <a:t> Processing large amount of data in short time is very time-consuming and also nearly impossible for humans as the data is increasing exponentially every passing day.</a:t>
            </a:r>
          </a:p>
          <a:p>
            <a:pPr marL="0" indent="0">
              <a:defRPr sz="2400">
                <a:latin typeface="Bookman Old Style"/>
                <a:ea typeface="Bookman Old Style"/>
                <a:cs typeface="Bookman Old Style"/>
                <a:sym typeface="Bookman Old Style"/>
              </a:defRPr>
            </a:pPr>
            <a:r>
              <a:t> Here comes the need for a Text Summariser that would convey the message of the large document in short form so that we don’t have to read the entire doc to understand it.</a:t>
            </a:r>
            <a:endParaRPr b="1">
              <a:latin typeface="Times New Roman"/>
              <a:ea typeface="Times New Roman"/>
              <a:cs typeface="Times New Roman"/>
              <a:sym typeface="Times New Roman"/>
            </a:endParaRPr>
          </a:p>
          <a:p>
            <a:pPr marL="0" indent="0">
              <a:defRPr sz="2400">
                <a:latin typeface="Bookman Old Style"/>
                <a:ea typeface="Bookman Old Style"/>
                <a:cs typeface="Bookman Old Style"/>
                <a:sym typeface="Bookman Old Style"/>
              </a:defRPr>
            </a:pPr>
            <a:r>
              <a:rPr>
                <a:latin typeface="Times New Roman"/>
                <a:ea typeface="Times New Roman"/>
                <a:cs typeface="Times New Roman"/>
                <a:sym typeface="Times New Roman"/>
              </a:rPr>
              <a:t> </a:t>
            </a:r>
            <a:r>
              <a:t>In this paper, we try to combine the power of different algorithms into one to improve the quality of the summary and its relevance.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title"/>
          </p:nvPr>
        </p:nvSpPr>
        <p:spPr>
          <a:xfrm>
            <a:off x="838200" y="365125"/>
            <a:ext cx="10515600" cy="1325563"/>
          </a:xfrm>
          <a:prstGeom prst="rect">
            <a:avLst/>
          </a:prstGeom>
        </p:spPr>
        <p:txBody>
          <a:bodyPr/>
          <a:lstStyle/>
          <a:p>
            <a:pPr>
              <a:defRPr b="1" cap="all" spc="-100" sz="3900">
                <a:solidFill>
                  <a:srgbClr val="C00000"/>
                </a:solidFill>
                <a:latin typeface="Times New Roman"/>
                <a:ea typeface="Times New Roman"/>
                <a:cs typeface="Times New Roman"/>
                <a:sym typeface="Times New Roman"/>
              </a:defRPr>
            </a:pPr>
            <a:r>
              <a:t>Introduction</a:t>
            </a:r>
            <a:br/>
          </a:p>
        </p:txBody>
      </p:sp>
      <p:sp>
        <p:nvSpPr>
          <p:cNvPr id="109" name="Content Placeholder 2"/>
          <p:cNvSpPr txBox="1"/>
          <p:nvPr>
            <p:ph type="body" idx="1"/>
          </p:nvPr>
        </p:nvSpPr>
        <p:spPr>
          <a:xfrm>
            <a:off x="838200" y="1825625"/>
            <a:ext cx="10515600" cy="4351338"/>
          </a:xfrm>
          <a:prstGeom prst="rect">
            <a:avLst/>
          </a:prstGeom>
        </p:spPr>
        <p:txBody>
          <a:bodyPr/>
          <a:lstStyle/>
          <a:p>
            <a:pPr marL="0" indent="0">
              <a:spcBef>
                <a:spcPts val="600"/>
              </a:spcBef>
              <a:defRPr sz="2400">
                <a:latin typeface="Bookman Old Style"/>
                <a:ea typeface="Bookman Old Style"/>
                <a:cs typeface="Bookman Old Style"/>
                <a:sym typeface="Bookman Old Style"/>
              </a:defRPr>
            </a:pPr>
            <a:r>
              <a:t> A summary is a text that is produced from a text document, that    conveys important information of it, in a shorter length.</a:t>
            </a:r>
          </a:p>
          <a:p>
            <a:pPr marL="0" indent="0">
              <a:spcBef>
                <a:spcPts val="600"/>
              </a:spcBef>
              <a:defRPr sz="2400">
                <a:latin typeface="Bookman Old Style"/>
                <a:ea typeface="Bookman Old Style"/>
                <a:cs typeface="Bookman Old Style"/>
                <a:sym typeface="Bookman Old Style"/>
              </a:defRPr>
            </a:pPr>
            <a:r>
              <a:t> The goal of automatic text summarization is to present the source text into a shorter version with semantics.</a:t>
            </a:r>
          </a:p>
          <a:p>
            <a:pPr marL="0" indent="0">
              <a:spcBef>
                <a:spcPts val="600"/>
              </a:spcBef>
              <a:defRPr sz="2400">
                <a:latin typeface="Bookman Old Style"/>
                <a:ea typeface="Bookman Old Style"/>
                <a:cs typeface="Bookman Old Style"/>
                <a:sym typeface="Bookman Old Style"/>
              </a:defRPr>
            </a:pPr>
            <a:r>
              <a:t> The most important advantage of using a summary is, it reduces the reading time.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PROBLEM STATEMENT</a:t>
            </a:r>
          </a:p>
        </p:txBody>
      </p:sp>
      <p:sp>
        <p:nvSpPr>
          <p:cNvPr id="112" name="Content Placeholder 2"/>
          <p:cNvSpPr txBox="1"/>
          <p:nvPr>
            <p:ph type="body" idx="1"/>
          </p:nvPr>
        </p:nvSpPr>
        <p:spPr>
          <a:xfrm>
            <a:off x="838200" y="1825625"/>
            <a:ext cx="10515600" cy="4351338"/>
          </a:xfrm>
          <a:prstGeom prst="rect">
            <a:avLst/>
          </a:prstGeom>
        </p:spPr>
        <p:txBody>
          <a:bodyPr/>
          <a:lstStyle/>
          <a:p>
            <a:pPr marL="0" indent="0">
              <a:spcBef>
                <a:spcPts val="600"/>
              </a:spcBef>
              <a:defRPr sz="2400">
                <a:latin typeface="Bookman Old Style"/>
                <a:ea typeface="Bookman Old Style"/>
                <a:cs typeface="Bookman Old Style"/>
                <a:sym typeface="Bookman Old Style"/>
              </a:defRPr>
            </a:pPr>
            <a:r>
              <a:t> There are existing summarisers act directly on the entire sentences even if it is not required. We address the same by using sentence compression techniques and then feeding it to the algorithm.</a:t>
            </a:r>
          </a:p>
          <a:p>
            <a:pPr marL="0" indent="0">
              <a:spcBef>
                <a:spcPts val="600"/>
              </a:spcBef>
              <a:defRPr sz="2400">
                <a:latin typeface="Bookman Old Style"/>
                <a:ea typeface="Bookman Old Style"/>
                <a:cs typeface="Bookman Old Style"/>
                <a:sym typeface="Bookman Old Style"/>
              </a:defRPr>
            </a:pPr>
          </a:p>
          <a:p>
            <a:pPr marL="0" indent="0">
              <a:spcBef>
                <a:spcPts val="600"/>
              </a:spcBef>
              <a:defRPr sz="2400">
                <a:latin typeface="Bookman Old Style"/>
                <a:ea typeface="Bookman Old Style"/>
                <a:cs typeface="Bookman Old Style"/>
                <a:sym typeface="Bookman Old Style"/>
              </a:defRPr>
            </a:pPr>
            <a:r>
              <a:t> Existing applications either use Sentence-Feature Extraction techniques or use Semantic Analysis method. Combining them would improvise the performance of the summariser.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BLOCK DIAGRAM"/>
          <p:cNvSpPr txBox="1"/>
          <p:nvPr>
            <p:ph type="title"/>
          </p:nvPr>
        </p:nvSpPr>
        <p:spPr>
          <a:xfrm>
            <a:off x="838200" y="130473"/>
            <a:ext cx="10515600" cy="12574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BLOCK DIAGRAM</a:t>
            </a:r>
          </a:p>
        </p:txBody>
      </p:sp>
      <p:pic>
        <p:nvPicPr>
          <p:cNvPr id="115" name="Screenshot 2019-02-15 at 2.36.06 PM.png" descr="Screenshot 2019-02-15 at 2.36.06 PM.png"/>
          <p:cNvPicPr>
            <a:picLocks noChangeAspect="1"/>
          </p:cNvPicPr>
          <p:nvPr/>
        </p:nvPicPr>
        <p:blipFill>
          <a:blip r:embed="rId2">
            <a:extLst/>
          </a:blip>
          <a:stretch>
            <a:fillRect/>
          </a:stretch>
        </p:blipFill>
        <p:spPr>
          <a:xfrm>
            <a:off x="2085996" y="1659278"/>
            <a:ext cx="8020008" cy="468199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838200" y="365125"/>
            <a:ext cx="10515600" cy="1034414"/>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DESIGN SPECIFICATION ANALYSIS</a:t>
            </a:r>
          </a:p>
        </p:txBody>
      </p:sp>
      <p:pic>
        <p:nvPicPr>
          <p:cNvPr id="118" name="LSTM process diagram.png" descr="LSTM process diagram.png"/>
          <p:cNvPicPr>
            <a:picLocks noChangeAspect="1"/>
          </p:cNvPicPr>
          <p:nvPr/>
        </p:nvPicPr>
        <p:blipFill>
          <a:blip r:embed="rId2">
            <a:extLst/>
          </a:blip>
          <a:stretch>
            <a:fillRect/>
          </a:stretch>
        </p:blipFill>
        <p:spPr>
          <a:xfrm>
            <a:off x="2362440" y="1510036"/>
            <a:ext cx="7467120" cy="479918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xfrm>
            <a:off x="838200" y="365125"/>
            <a:ext cx="10515600" cy="1325563"/>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COMPONENT DIAGRAM</a:t>
            </a:r>
          </a:p>
        </p:txBody>
      </p:sp>
      <p:pic>
        <p:nvPicPr>
          <p:cNvPr id="121" name="Content Placeholder 3" descr="Content Placeholder 3"/>
          <p:cNvPicPr>
            <a:picLocks noChangeAspect="1"/>
          </p:cNvPicPr>
          <p:nvPr/>
        </p:nvPicPr>
        <p:blipFill>
          <a:blip r:embed="rId2">
            <a:extLst/>
          </a:blip>
          <a:stretch>
            <a:fillRect/>
          </a:stretch>
        </p:blipFill>
        <p:spPr>
          <a:xfrm>
            <a:off x="1556384" y="1755421"/>
            <a:ext cx="9079232" cy="435165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EXT RANK ALGORITHM"/>
          <p:cNvSpPr txBox="1"/>
          <p:nvPr>
            <p:ph type="title"/>
          </p:nvPr>
        </p:nvSpPr>
        <p:spPr>
          <a:xfrm>
            <a:off x="838200" y="190073"/>
            <a:ext cx="10515600" cy="1238358"/>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TEXT RANK ALGORITHM</a:t>
            </a:r>
          </a:p>
        </p:txBody>
      </p:sp>
      <p:pic>
        <p:nvPicPr>
          <p:cNvPr id="124" name="Image" descr="Image"/>
          <p:cNvPicPr>
            <a:picLocks noChangeAspect="1"/>
          </p:cNvPicPr>
          <p:nvPr/>
        </p:nvPicPr>
        <p:blipFill>
          <a:blip r:embed="rId2">
            <a:extLst/>
          </a:blip>
          <a:stretch>
            <a:fillRect/>
          </a:stretch>
        </p:blipFill>
        <p:spPr>
          <a:xfrm>
            <a:off x="3435349" y="1327893"/>
            <a:ext cx="5321301" cy="52070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LSTM ( Long Short-term Memory )"/>
          <p:cNvSpPr txBox="1"/>
          <p:nvPr>
            <p:ph type="title"/>
          </p:nvPr>
        </p:nvSpPr>
        <p:spPr>
          <a:xfrm>
            <a:off x="498883" y="189616"/>
            <a:ext cx="10515601" cy="1325564"/>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LSTM ( Long Short-term Memory )</a:t>
            </a:r>
          </a:p>
        </p:txBody>
      </p:sp>
      <p:pic>
        <p:nvPicPr>
          <p:cNvPr id="127" name="Image" descr="Image"/>
          <p:cNvPicPr>
            <a:picLocks noChangeAspect="1"/>
          </p:cNvPicPr>
          <p:nvPr/>
        </p:nvPicPr>
        <p:blipFill>
          <a:blip r:embed="rId2">
            <a:extLst/>
          </a:blip>
          <a:stretch>
            <a:fillRect/>
          </a:stretch>
        </p:blipFill>
        <p:spPr>
          <a:xfrm>
            <a:off x="1194856" y="1509369"/>
            <a:ext cx="9802288" cy="451803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