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0" r:id="rId5"/>
    <p:sldId id="266" r:id="rId6"/>
    <p:sldId id="265" r:id="rId7"/>
    <p:sldId id="264"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228" y="6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815623" y="2645228"/>
            <a:ext cx="5933243" cy="1754326"/>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Crop &amp; Fertilizer Recommendation System </a:t>
            </a:r>
          </a:p>
          <a:p>
            <a:r>
              <a:rPr lang="en-US" sz="3600" b="1" dirty="0">
                <a:solidFill>
                  <a:schemeClr val="bg1"/>
                </a:solidFill>
                <a:latin typeface="Calibri" panose="020F0502020204030204" pitchFamily="34" charset="0"/>
                <a:cs typeface="Times New Roman" panose="02020603050405020304" pitchFamily="18" charset="0"/>
              </a:rPr>
              <a:t>using Machine Learning</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92198DE2-0237-0543-CB1F-FCEB48984698}"/>
              </a:ext>
            </a:extLst>
          </p:cNvPr>
          <p:cNvSpPr txBox="1"/>
          <p:nvPr/>
        </p:nvSpPr>
        <p:spPr>
          <a:xfrm>
            <a:off x="526091" y="1630333"/>
            <a:ext cx="5156252" cy="2301784"/>
          </a:xfrm>
          <a:prstGeom prst="rect">
            <a:avLst/>
          </a:prstGeom>
          <a:noFill/>
        </p:spPr>
        <p:txBody>
          <a:bodyPr wrap="square">
            <a:spAutoFit/>
          </a:bodyPr>
          <a:lstStyle/>
          <a:p>
            <a:pPr marL="342900" indent="-342900">
              <a:lnSpc>
                <a:spcPct val="200000"/>
              </a:lnSpc>
              <a:buFont typeface="Wingdings" panose="05000000000000000000" pitchFamily="2" charset="2"/>
              <a:buChar char="v"/>
            </a:pPr>
            <a:r>
              <a:rPr lang="en-IN" dirty="0"/>
              <a:t>Understand Agricultural Data</a:t>
            </a:r>
          </a:p>
          <a:p>
            <a:pPr marL="342900" indent="-342900">
              <a:lnSpc>
                <a:spcPct val="200000"/>
              </a:lnSpc>
              <a:buFont typeface="Wingdings" panose="05000000000000000000" pitchFamily="2" charset="2"/>
              <a:buChar char="v"/>
            </a:pPr>
            <a:r>
              <a:rPr lang="en-IN" dirty="0"/>
              <a:t>Data Visualization &amp; Insights</a:t>
            </a:r>
          </a:p>
          <a:p>
            <a:pPr marL="342900" indent="-342900">
              <a:lnSpc>
                <a:spcPct val="200000"/>
              </a:lnSpc>
              <a:buFont typeface="Wingdings" panose="05000000000000000000" pitchFamily="2" charset="2"/>
              <a:buChar char="v"/>
            </a:pPr>
            <a:r>
              <a:rPr lang="en-IN" dirty="0"/>
              <a:t>Apply Data Preprocessing Techniques</a:t>
            </a:r>
          </a:p>
          <a:p>
            <a:pPr marL="342900" indent="-342900">
              <a:lnSpc>
                <a:spcPct val="200000"/>
              </a:lnSpc>
              <a:buFont typeface="Wingdings" panose="05000000000000000000" pitchFamily="2" charset="2"/>
              <a:buChar char="v"/>
            </a:pPr>
            <a:r>
              <a:rPr lang="en-IN" dirty="0"/>
              <a:t>Develop Machine Learning Models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4F50B7AD-FA44-1D9F-ADF6-3F06E32C0596}"/>
              </a:ext>
            </a:extLst>
          </p:cNvPr>
          <p:cNvSpPr txBox="1"/>
          <p:nvPr/>
        </p:nvSpPr>
        <p:spPr>
          <a:xfrm>
            <a:off x="597988" y="1686892"/>
            <a:ext cx="10020249" cy="434926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IN" b="1" dirty="0"/>
              <a:t>NumPy</a:t>
            </a:r>
            <a:r>
              <a:rPr lang="en-IN" dirty="0"/>
              <a:t> – Used for numerical computations, handling arrays, and performing mathematical operations efficiently.</a:t>
            </a:r>
          </a:p>
          <a:p>
            <a:pPr marL="342900" lvl="1" indent="-342900" algn="just">
              <a:lnSpc>
                <a:spcPct val="150000"/>
              </a:lnSpc>
              <a:buFont typeface="Wingdings" panose="05000000000000000000" pitchFamily="2" charset="2"/>
              <a:buChar char="ü"/>
            </a:pPr>
            <a:r>
              <a:rPr lang="en-IN" b="1" dirty="0"/>
              <a:t>Pandas</a:t>
            </a:r>
            <a:r>
              <a:rPr lang="en-IN" dirty="0"/>
              <a:t> – A powerful library for data manipulation and analysis, providing data structures like </a:t>
            </a:r>
            <a:r>
              <a:rPr lang="en-IN" dirty="0" err="1"/>
              <a:t>DataFrames</a:t>
            </a:r>
            <a:r>
              <a:rPr lang="en-IN" dirty="0"/>
              <a:t> and Series.</a:t>
            </a:r>
          </a:p>
          <a:p>
            <a:pPr marL="342900" indent="-342900" algn="just">
              <a:lnSpc>
                <a:spcPct val="150000"/>
              </a:lnSpc>
              <a:buFont typeface="Wingdings" panose="05000000000000000000" pitchFamily="2" charset="2"/>
              <a:buChar char="ü"/>
            </a:pPr>
            <a:r>
              <a:rPr lang="en-IN" b="1" dirty="0"/>
              <a:t>Matplotlib</a:t>
            </a:r>
            <a:r>
              <a:rPr lang="en-IN" dirty="0"/>
              <a:t> – A plotting library used to create static, animated, and interactive visualizations.</a:t>
            </a:r>
          </a:p>
          <a:p>
            <a:pPr marL="342900" indent="-342900" algn="just">
              <a:lnSpc>
                <a:spcPct val="150000"/>
              </a:lnSpc>
              <a:buFont typeface="Wingdings" panose="05000000000000000000" pitchFamily="2" charset="2"/>
              <a:buChar char="ü"/>
            </a:pPr>
            <a:r>
              <a:rPr lang="en-IN" b="1" dirty="0"/>
              <a:t>Seaborn</a:t>
            </a:r>
            <a:r>
              <a:rPr lang="en-IN" dirty="0"/>
              <a:t> – Built on top of Matplotlib, it simplifies statistical data visualization with beautiful, informative charts.</a:t>
            </a:r>
          </a:p>
          <a:p>
            <a:pPr marL="342900" indent="-342900" algn="just">
              <a:lnSpc>
                <a:spcPct val="150000"/>
              </a:lnSpc>
              <a:buFont typeface="Wingdings" panose="05000000000000000000" pitchFamily="2" charset="2"/>
              <a:buChar char="ü"/>
            </a:pPr>
            <a:r>
              <a:rPr lang="en-IN" b="1" dirty="0"/>
              <a:t>Scikit-Learn</a:t>
            </a:r>
            <a:r>
              <a:rPr lang="en-IN" dirty="0"/>
              <a:t> – A machine learning library that provides tools for classification, regression, clustering, dimensionality reduction, and model evaluation.</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75886" y="1007795"/>
            <a:ext cx="6102626" cy="400110"/>
          </a:xfrm>
          <a:prstGeom prst="rect">
            <a:avLst/>
          </a:prstGeom>
          <a:noFill/>
        </p:spPr>
        <p:txBody>
          <a:bodyPr wrap="square">
            <a:spAutoFit/>
          </a:bodyPr>
          <a:lstStyle/>
          <a:p>
            <a:r>
              <a:rPr lang="en-US" sz="2000" b="1" dirty="0" err="1">
                <a:solidFill>
                  <a:srgbClr val="213163"/>
                </a:solidFill>
              </a:rPr>
              <a:t>Methadology</a:t>
            </a:r>
            <a:r>
              <a:rPr lang="en-US" sz="2000" b="1" dirty="0">
                <a:solidFill>
                  <a:srgbClr val="213163"/>
                </a:solidFill>
              </a:rPr>
              <a:t>:  </a:t>
            </a:r>
            <a:endParaRPr lang="en-IN" sz="2000" b="1" dirty="0">
              <a:solidFill>
                <a:srgbClr val="213163"/>
              </a:solidFill>
            </a:endParaRPr>
          </a:p>
        </p:txBody>
      </p:sp>
      <p:sp>
        <p:nvSpPr>
          <p:cNvPr id="4" name="TextBox 3">
            <a:extLst>
              <a:ext uri="{FF2B5EF4-FFF2-40B4-BE49-F238E27FC236}">
                <a16:creationId xmlns:a16="http://schemas.microsoft.com/office/drawing/2014/main" id="{5BA6FC41-C34E-0079-B528-2182B77EFE59}"/>
              </a:ext>
            </a:extLst>
          </p:cNvPr>
          <p:cNvSpPr txBox="1"/>
          <p:nvPr/>
        </p:nvSpPr>
        <p:spPr>
          <a:xfrm>
            <a:off x="615820" y="1464037"/>
            <a:ext cx="10580915" cy="52112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b="1" dirty="0"/>
              <a:t>Data Collection and Preparation:</a:t>
            </a:r>
            <a:r>
              <a:rPr lang="en-US" dirty="0"/>
              <a:t> We gather soil, weather, and crop datasets from reliable sources. This includes soil nutrient levels, pH, weather parameters (temperature, rainfall), and crop-specific information. We then clean, analyze, and visualize this data to understand patterns and relationships.</a:t>
            </a:r>
          </a:p>
          <a:p>
            <a:pPr marL="342900" indent="-342900">
              <a:lnSpc>
                <a:spcPct val="150000"/>
              </a:lnSpc>
              <a:buFont typeface="Arial" panose="020B0604020202020204" pitchFamily="34" charset="0"/>
              <a:buChar char="•"/>
            </a:pPr>
            <a:endParaRPr lang="en-US" dirty="0"/>
          </a:p>
          <a:p>
            <a:pPr marL="342900" indent="-342900">
              <a:lnSpc>
                <a:spcPct val="150000"/>
              </a:lnSpc>
              <a:buFont typeface="Arial" panose="020B0604020202020204" pitchFamily="34" charset="0"/>
              <a:buChar char="•"/>
            </a:pPr>
            <a:r>
              <a:rPr lang="en-US" b="1" dirty="0"/>
              <a:t>Feature Engineering and Selection:</a:t>
            </a:r>
            <a:r>
              <a:rPr lang="en-US" dirty="0"/>
              <a:t> We extract and create meaningful features from the raw data to improve model accuracy. This may involve deriving new variables or transforming existing ones. We then select the most relevant features for our models.</a:t>
            </a:r>
          </a:p>
          <a:p>
            <a:pPr marL="342900" indent="-342900">
              <a:lnSpc>
                <a:spcPct val="150000"/>
              </a:lnSpc>
              <a:buFont typeface="Arial" panose="020B0604020202020204" pitchFamily="34" charset="0"/>
              <a:buChar char="•"/>
            </a:pPr>
            <a:endParaRPr lang="en-US" dirty="0"/>
          </a:p>
          <a:p>
            <a:pPr marL="342900" indent="-342900">
              <a:lnSpc>
                <a:spcPct val="150000"/>
              </a:lnSpc>
              <a:buFont typeface="Arial" panose="020B0604020202020204" pitchFamily="34" charset="0"/>
              <a:buChar char="•"/>
            </a:pPr>
            <a:r>
              <a:rPr lang="en-US" b="1" dirty="0"/>
              <a:t>Model Development and Training:</a:t>
            </a:r>
            <a:r>
              <a:rPr lang="en-US" dirty="0"/>
              <a:t> We train machine learning models, such as regression or classification models, using the prepared data. These models are designed to predict optimal crop choices and fertilizer recommendations.</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CA85F-D6F1-ACC2-D053-63CCB9E930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F5EEFA0-10DA-CFD5-678A-9C43565982FA}"/>
              </a:ext>
            </a:extLst>
          </p:cNvPr>
          <p:cNvSpPr txBox="1"/>
          <p:nvPr/>
        </p:nvSpPr>
        <p:spPr>
          <a:xfrm>
            <a:off x="275886" y="1007795"/>
            <a:ext cx="6102626" cy="400110"/>
          </a:xfrm>
          <a:prstGeom prst="rect">
            <a:avLst/>
          </a:prstGeom>
          <a:noFill/>
        </p:spPr>
        <p:txBody>
          <a:bodyPr wrap="square">
            <a:spAutoFit/>
          </a:bodyPr>
          <a:lstStyle/>
          <a:p>
            <a:r>
              <a:rPr lang="en-US" sz="2000" b="1" dirty="0" err="1">
                <a:solidFill>
                  <a:srgbClr val="213163"/>
                </a:solidFill>
              </a:rPr>
              <a:t>Methadology</a:t>
            </a:r>
            <a:r>
              <a:rPr lang="en-US" sz="2000" b="1" dirty="0">
                <a:solidFill>
                  <a:srgbClr val="213163"/>
                </a:solidFill>
              </a:rPr>
              <a:t>:  </a:t>
            </a:r>
            <a:endParaRPr lang="en-IN" sz="2000" b="1" dirty="0">
              <a:solidFill>
                <a:srgbClr val="213163"/>
              </a:solidFill>
            </a:endParaRPr>
          </a:p>
        </p:txBody>
      </p:sp>
      <p:sp>
        <p:nvSpPr>
          <p:cNvPr id="4" name="TextBox 3">
            <a:extLst>
              <a:ext uri="{FF2B5EF4-FFF2-40B4-BE49-F238E27FC236}">
                <a16:creationId xmlns:a16="http://schemas.microsoft.com/office/drawing/2014/main" id="{0AEF93E8-E0B6-9F04-EE27-63C58B193D2F}"/>
              </a:ext>
            </a:extLst>
          </p:cNvPr>
          <p:cNvSpPr txBox="1"/>
          <p:nvPr/>
        </p:nvSpPr>
        <p:spPr>
          <a:xfrm>
            <a:off x="643529" y="1864147"/>
            <a:ext cx="10580915" cy="305622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b="1" dirty="0"/>
              <a:t>Model Evaluation and Refinement:</a:t>
            </a:r>
            <a:r>
              <a:rPr lang="en-US" dirty="0"/>
              <a:t> We assess model performance using appropriate metrics like Accuracy , Precision , Classification Report and refine the models through techniques like hyperparameter tuning and exploring different algorithms.</a:t>
            </a:r>
          </a:p>
          <a:p>
            <a:pPr marL="342900" indent="-342900">
              <a:lnSpc>
                <a:spcPct val="150000"/>
              </a:lnSpc>
              <a:buFont typeface="Arial" panose="020B0604020202020204" pitchFamily="34" charset="0"/>
              <a:buChar char="•"/>
            </a:pPr>
            <a:endParaRPr lang="en-US" dirty="0"/>
          </a:p>
          <a:p>
            <a:pPr marL="342900" indent="-342900">
              <a:lnSpc>
                <a:spcPct val="150000"/>
              </a:lnSpc>
              <a:buFont typeface="Arial" panose="020B0604020202020204" pitchFamily="34" charset="0"/>
              <a:buChar char="•"/>
            </a:pPr>
            <a:r>
              <a:rPr lang="en-US" b="1" dirty="0"/>
              <a:t>Deployment and Monitoring:</a:t>
            </a:r>
            <a:r>
              <a:rPr lang="en-US" dirty="0"/>
              <a:t> We deploy the trained model in a user-friendly system, allowing farmers to input their data and receive recommendations. We continuously monitor system performance and incorporate feedback for ongoing improvement.</a:t>
            </a:r>
            <a:endParaRPr lang="en-IN" dirty="0"/>
          </a:p>
        </p:txBody>
      </p:sp>
    </p:spTree>
    <p:extLst>
      <p:ext uri="{BB962C8B-B14F-4D97-AF65-F5344CB8AC3E}">
        <p14:creationId xmlns:p14="http://schemas.microsoft.com/office/powerpoint/2010/main" val="413291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20D82-17AA-DC67-013A-8D53F26577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F4970B-4ED9-94AE-E390-9F6AE06BDAE6}"/>
              </a:ext>
            </a:extLst>
          </p:cNvPr>
          <p:cNvSpPr txBox="1"/>
          <p:nvPr/>
        </p:nvSpPr>
        <p:spPr>
          <a:xfrm>
            <a:off x="275886" y="1007795"/>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90EB6331-371D-6D2A-C57C-25A305C728D4}"/>
              </a:ext>
            </a:extLst>
          </p:cNvPr>
          <p:cNvSpPr txBox="1"/>
          <p:nvPr/>
        </p:nvSpPr>
        <p:spPr>
          <a:xfrm>
            <a:off x="643529" y="1864147"/>
            <a:ext cx="10580915"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t>Farmers frequently face challenges in crop and fertilizer selection due to the absence of scientific soil and environmental analysis. Traditional farming methods often result in suboptimal yields, soil depletion, and inefficient fertilizer use, negatively affecting both productivity and long-term sustainability. </a:t>
            </a:r>
          </a:p>
          <a:p>
            <a:pPr marL="342900" indent="-342900">
              <a:lnSpc>
                <a:spcPct val="150000"/>
              </a:lnSpc>
              <a:buFont typeface="Arial" panose="020B0604020202020204" pitchFamily="34" charset="0"/>
              <a:buChar char="•"/>
            </a:pPr>
            <a:endParaRPr lang="en-US" dirty="0"/>
          </a:p>
          <a:p>
            <a:pPr marL="342900" indent="-342900">
              <a:lnSpc>
                <a:spcPct val="150000"/>
              </a:lnSpc>
              <a:buFont typeface="Arial" panose="020B0604020202020204" pitchFamily="34" charset="0"/>
              <a:buChar char="•"/>
            </a:pPr>
            <a:r>
              <a:rPr lang="en-US" dirty="0"/>
              <a:t>A Machine Learning-based Crop &amp; Fertilizer Recommendation System is proposed to address these issues by analyzing soil nutrients, pH, weather patterns, and crop requirements. This data-driven approach aims to improve agricultural productivity, optimize resource allocation, and promote sustainable farming through intelligent guidance.</a:t>
            </a:r>
            <a:endParaRPr lang="en-IN" dirty="0"/>
          </a:p>
        </p:txBody>
      </p:sp>
    </p:spTree>
    <p:extLst>
      <p:ext uri="{BB962C8B-B14F-4D97-AF65-F5344CB8AC3E}">
        <p14:creationId xmlns:p14="http://schemas.microsoft.com/office/powerpoint/2010/main" val="68212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2A687-61D6-DADF-4BD6-13976E780E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B698A1-F29D-A08A-47E2-728D02E1C3ED}"/>
              </a:ext>
            </a:extLst>
          </p:cNvPr>
          <p:cNvSpPr txBox="1"/>
          <p:nvPr/>
        </p:nvSpPr>
        <p:spPr>
          <a:xfrm>
            <a:off x="275886" y="1007795"/>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7C791B10-1504-76A7-5980-B8ADAA8C272B}"/>
              </a:ext>
            </a:extLst>
          </p:cNvPr>
          <p:cNvSpPr txBox="1"/>
          <p:nvPr/>
        </p:nvSpPr>
        <p:spPr>
          <a:xfrm>
            <a:off x="643529" y="1864147"/>
            <a:ext cx="10580915"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b="1" dirty="0"/>
              <a:t>Predictive Modeling for Optimized Recommendations:</a:t>
            </a:r>
            <a:r>
              <a:rPr lang="en-US" dirty="0"/>
              <a:t> We will develop machine learning models trained on historical data encompassing soil properties (nutrient levels, pH), weather data (temperature, rainfall, humidity), and crop yields. These models will learn the complex relationships between these factors and predict optimal crop choices and fertilizer applications for specific locations and conditions. </a:t>
            </a:r>
          </a:p>
          <a:p>
            <a:pPr marL="342900" indent="-342900">
              <a:lnSpc>
                <a:spcPct val="150000"/>
              </a:lnSpc>
              <a:buFont typeface="Arial" panose="020B0604020202020204" pitchFamily="34" charset="0"/>
              <a:buChar char="•"/>
            </a:pPr>
            <a:r>
              <a:rPr lang="en-US" b="1" dirty="0"/>
              <a:t>Continuous Learning and Refinement:</a:t>
            </a:r>
            <a:r>
              <a:rPr lang="en-US" dirty="0"/>
              <a:t> The system will be designed for continuous learning and improvement. As farmers use the recommendations and provide feedback on crop yields and soil health, this new data will be fed back into the models. This feedback loop will allow the models to adapt and refine their predictions over time, becoming more accurate and effective. </a:t>
            </a:r>
            <a:endParaRPr lang="en-IN" dirty="0"/>
          </a:p>
        </p:txBody>
      </p:sp>
    </p:spTree>
    <p:extLst>
      <p:ext uri="{BB962C8B-B14F-4D97-AF65-F5344CB8AC3E}">
        <p14:creationId xmlns:p14="http://schemas.microsoft.com/office/powerpoint/2010/main" val="129237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9" name="TextBox 8">
            <a:extLst>
              <a:ext uri="{FF2B5EF4-FFF2-40B4-BE49-F238E27FC236}">
                <a16:creationId xmlns:a16="http://schemas.microsoft.com/office/drawing/2014/main" id="{78D30A7C-C8F1-9A80-C011-431B26CBEF99}"/>
              </a:ext>
            </a:extLst>
          </p:cNvPr>
          <p:cNvSpPr txBox="1"/>
          <p:nvPr/>
        </p:nvSpPr>
        <p:spPr>
          <a:xfrm>
            <a:off x="1965425" y="5884697"/>
            <a:ext cx="3017123" cy="276999"/>
          </a:xfrm>
          <a:prstGeom prst="rect">
            <a:avLst/>
          </a:prstGeom>
          <a:noFill/>
        </p:spPr>
        <p:txBody>
          <a:bodyPr wrap="square" rtlCol="0">
            <a:spAutoFit/>
          </a:bodyPr>
          <a:lstStyle/>
          <a:p>
            <a:r>
              <a:rPr lang="en-IN" sz="1200" dirty="0"/>
              <a:t>Crop Recommendation system output</a:t>
            </a:r>
          </a:p>
        </p:txBody>
      </p:sp>
      <p:sp>
        <p:nvSpPr>
          <p:cNvPr id="10" name="TextBox 9">
            <a:extLst>
              <a:ext uri="{FF2B5EF4-FFF2-40B4-BE49-F238E27FC236}">
                <a16:creationId xmlns:a16="http://schemas.microsoft.com/office/drawing/2014/main" id="{20D34194-4131-0AF5-E5CD-DD2D8624904E}"/>
              </a:ext>
            </a:extLst>
          </p:cNvPr>
          <p:cNvSpPr txBox="1"/>
          <p:nvPr/>
        </p:nvSpPr>
        <p:spPr>
          <a:xfrm>
            <a:off x="7688425" y="5884697"/>
            <a:ext cx="3017123" cy="276999"/>
          </a:xfrm>
          <a:prstGeom prst="rect">
            <a:avLst/>
          </a:prstGeom>
          <a:noFill/>
        </p:spPr>
        <p:txBody>
          <a:bodyPr wrap="square" rtlCol="0">
            <a:spAutoFit/>
          </a:bodyPr>
          <a:lstStyle/>
          <a:p>
            <a:r>
              <a:rPr lang="en-IN" sz="1200" dirty="0"/>
              <a:t>Fertilizer Recommendation system output</a:t>
            </a:r>
          </a:p>
        </p:txBody>
      </p:sp>
      <p:pic>
        <p:nvPicPr>
          <p:cNvPr id="5" name="Picture 4">
            <a:extLst>
              <a:ext uri="{FF2B5EF4-FFF2-40B4-BE49-F238E27FC236}">
                <a16:creationId xmlns:a16="http://schemas.microsoft.com/office/drawing/2014/main" id="{9AAD27C9-5FEC-B89B-8C53-50EE7ECB02D7}"/>
              </a:ext>
            </a:extLst>
          </p:cNvPr>
          <p:cNvPicPr>
            <a:picLocks noChangeAspect="1"/>
          </p:cNvPicPr>
          <p:nvPr/>
        </p:nvPicPr>
        <p:blipFill>
          <a:blip r:embed="rId2"/>
          <a:stretch>
            <a:fillRect/>
          </a:stretch>
        </p:blipFill>
        <p:spPr>
          <a:xfrm>
            <a:off x="608395" y="1787789"/>
            <a:ext cx="5099678" cy="3638659"/>
          </a:xfrm>
          <a:prstGeom prst="rect">
            <a:avLst/>
          </a:prstGeom>
          <a:ln w="12700">
            <a:solidFill>
              <a:schemeClr val="tx1"/>
            </a:solidFill>
          </a:ln>
        </p:spPr>
      </p:pic>
      <p:pic>
        <p:nvPicPr>
          <p:cNvPr id="7" name="Picture 6">
            <a:extLst>
              <a:ext uri="{FF2B5EF4-FFF2-40B4-BE49-F238E27FC236}">
                <a16:creationId xmlns:a16="http://schemas.microsoft.com/office/drawing/2014/main" id="{B03295D2-3F43-ECEC-0B5E-C417E9844F31}"/>
              </a:ext>
            </a:extLst>
          </p:cNvPr>
          <p:cNvPicPr>
            <a:picLocks noChangeAspect="1"/>
          </p:cNvPicPr>
          <p:nvPr/>
        </p:nvPicPr>
        <p:blipFill>
          <a:blip r:embed="rId3"/>
          <a:stretch>
            <a:fillRect/>
          </a:stretch>
        </p:blipFill>
        <p:spPr>
          <a:xfrm>
            <a:off x="6662530" y="1604553"/>
            <a:ext cx="4613915" cy="3821895"/>
          </a:xfrm>
          <a:prstGeom prst="rect">
            <a:avLst/>
          </a:prstGeom>
          <a:ln w="12700">
            <a:solidFill>
              <a:schemeClr val="tx1"/>
            </a:solidFill>
          </a:ln>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9A0AFE98-B348-3755-2EF0-98F93C03D005}"/>
              </a:ext>
            </a:extLst>
          </p:cNvPr>
          <p:cNvSpPr txBox="1"/>
          <p:nvPr/>
        </p:nvSpPr>
        <p:spPr>
          <a:xfrm>
            <a:off x="718457" y="1629794"/>
            <a:ext cx="10403634" cy="4349268"/>
          </a:xfrm>
          <a:prstGeom prst="rect">
            <a:avLst/>
          </a:prstGeom>
          <a:noFill/>
        </p:spPr>
        <p:txBody>
          <a:bodyPr wrap="square">
            <a:spAutoFit/>
          </a:bodyPr>
          <a:lstStyle/>
          <a:p>
            <a:pPr algn="just">
              <a:lnSpc>
                <a:spcPct val="150000"/>
              </a:lnSpc>
            </a:pPr>
            <a:r>
              <a:rPr lang="en-US" dirty="0"/>
              <a:t>This structured methodology, encompassing comprehensive data collection and preparation, insightful feature engineering, robust model development and training, rigorous evaluation and refinement, and continuous monitoring, will result in a reliable and effective machine learning system for optimized crop and fertilizer recommendations, empowering farmers with data-driven insights for increased productivity and sustainable agriculture. The system will leverage soil data (nutrient levels, pH, etc.), weather data (temperature, rainfall, humidity), and crop-specific information (yields, nutrient requirements) to provide personalized recommendations. By continuously learning and adapting to new data and feedback, the system will ensure long-term accuracy and relevance, promoting both economic benefits for farmers and environmentally sound practices.</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152</TotalTime>
  <Words>694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rithuvarshini1230@outlook.com</cp:lastModifiedBy>
  <cp:revision>6</cp:revision>
  <dcterms:created xsi:type="dcterms:W3CDTF">2024-12-31T09:40:01Z</dcterms:created>
  <dcterms:modified xsi:type="dcterms:W3CDTF">2025-02-09T18:14:14Z</dcterms:modified>
</cp:coreProperties>
</file>