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75FDC-D0C6-D24F-57DE-D769D347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DB02B1-0D6A-571F-121E-5294137F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1B0BB-B71F-B886-2314-0281B6E6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436BA-EFF3-716C-FBBA-DD0200AF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96836C-AC28-8E51-6F7E-06B59EEC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92895-A1AC-1B36-86E5-29DBC520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A1A15A-24AC-E333-1436-C9F93B10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797C3-F786-1267-5D13-0693B263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35FFA-4056-AE03-1215-991B076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CBB14-1372-6C25-F396-CA76FFB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A68AB9-0BC8-DBB9-7AA7-780B238E4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61CE3E-9BA7-9CCF-AC40-20A2FB1BC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B937D-34B7-44AE-DDC7-7910E05F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4A2CD-666E-094A-18E1-0EF38849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711EB-D651-92A4-FC0D-75337946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354-31AA-C889-1650-8368951C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EC236-4019-E3C7-9BE7-FE0044A4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CC7CB-2C82-944F-9830-CF63A84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10C564-721C-91FA-E43A-D73BABEA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6C218-65EA-18DD-CBF5-EA47BC21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690C-FCC8-5117-D420-56AE0A38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7863C-3451-6B83-17EF-2B0F85E4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3EE84-CE5B-732E-6070-EEFB1496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7C10E-7F65-00F1-100A-03720AA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D7F61-742A-6EA4-462E-A2A55DC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6706A-5F0D-D97D-5577-064C44F2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1E1C-A6E2-CFAE-F791-C823FAC8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5A757A-5BF9-AFCD-F479-36949A29F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8073DA-6FB4-A320-6008-91AAAA1D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787CB-C7A1-8FDA-75D8-100E736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A425DC-0FB5-DDE3-4B2E-5EE9153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A049D-7DF6-6639-8E1A-FDF99DD4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3C98A-512F-94F7-393C-E7DE5E1B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4479A-482A-AAED-087A-4729BADA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C02320-F272-6723-2219-92F7430D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742168-FC60-FA6C-7CF1-2BAF92645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0C5899-0A63-2042-AE57-1BB0927A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E4BD3D-9D99-67CE-7ACF-1D54707F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382E7-599E-BA92-BC4D-CF36FE0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E6733-2615-8ECE-5341-59F60C24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B2EEEE-24AA-C08F-48E6-373F8443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C907FB-63CE-55DC-78A5-FA2C7BA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5A7C-E5AB-51ED-328E-B2054780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A5430B-39F3-A560-5D47-134F883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576499-B554-8080-F773-4BA0D9E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50DBDE-0E1C-D082-0E6E-B2DF836C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F4193-1F9A-4C9C-F794-9D331237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511C3-5B0D-8F93-AC3E-3C0B0172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A9FBB3-0AFA-0773-8AB0-9D176C39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9A5BD-EAE4-1B2F-F72D-C8F3FC9C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9FD3D-C9E0-5EDB-2F72-B24CD98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374BB9-CEE3-0E8F-0603-971D4B7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669F9-201F-074C-990E-A48FBF9B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207821-C384-F4E0-BCBD-183E4AAAF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9784E-EB4D-DF87-4168-F9382B3F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68EB88-5176-3CE9-8471-0EF282D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E88E1-0193-8A9A-8E95-307B3F3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963165-C38D-0870-3284-D999DA8E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EDDE9-3A4A-F7D0-FC60-444D5AC6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D949B5-94A7-EF58-BFC4-102D43EF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EB357-1D92-2DED-A6E9-59F31607B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458F-E2DF-4AF1-8D97-5A947A6A6D0F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7482C-A8E7-4EB0-0367-2A1485D1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3655-FCEB-3ED9-CDE0-C8C7CED60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488C-EE5D-4039-BFD4-C2CC41DDE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4B01F-43F0-1AF0-01DC-AC8AE364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6000" b="1" dirty="0"/>
              <a:t>Кредитный портфель банка для аналитиков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4F263-D9F3-B925-500E-5DC89A76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5000" dirty="0"/>
              <a:t>Данный проект базы данных предназначен для анализа кредитного портфеля аналитиками, что в свою очередь позволяет проанализировать качество выданных кредитов, а также финансовый результат от выдачи кредитов по каждому менеджеру, предоставивший кредит.</a:t>
            </a:r>
          </a:p>
        </p:txBody>
      </p:sp>
    </p:spTree>
    <p:extLst>
      <p:ext uri="{BB962C8B-B14F-4D97-AF65-F5344CB8AC3E}">
        <p14:creationId xmlns:p14="http://schemas.microsoft.com/office/powerpoint/2010/main" val="13554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AE6A-E27A-EA35-E558-2DF8FF4E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05" y="576264"/>
            <a:ext cx="10515600" cy="1308808"/>
          </a:xfrm>
        </p:spPr>
        <p:txBody>
          <a:bodyPr/>
          <a:lstStyle/>
          <a:p>
            <a:r>
              <a:rPr lang="ru-RU" b="1" dirty="0"/>
              <a:t>Цели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95230-193D-4872-6A45-1D33EE51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225" y="2057278"/>
            <a:ext cx="11153823" cy="38792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ru-RU" sz="3500" dirty="0"/>
              <a:t>Создать проект базы данных кредитного портфеля банка;</a:t>
            </a:r>
          </a:p>
          <a:p>
            <a:pPr marL="457200" indent="-457200">
              <a:buAutoNum type="arabicPeriod"/>
            </a:pPr>
            <a:r>
              <a:rPr lang="ru-RU" sz="3500" dirty="0"/>
              <a:t>Наполнить базу данными таблицами;</a:t>
            </a:r>
          </a:p>
          <a:p>
            <a:pPr marL="457200" indent="-457200">
              <a:buAutoNum type="arabicPeriod"/>
            </a:pPr>
            <a:r>
              <a:rPr lang="ru-RU" sz="3500" dirty="0"/>
              <a:t>Наполнить индексами;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хранимых процедур и функции;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очереди;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Создание отчета в </a:t>
            </a:r>
            <a:r>
              <a:rPr lang="en-US" sz="3500" dirty="0"/>
              <a:t>Power BI</a:t>
            </a:r>
          </a:p>
          <a:p>
            <a:pPr marL="457200" indent="-457200">
              <a:buAutoNum type="arabicPeriod"/>
            </a:pPr>
            <a:r>
              <a:rPr lang="ru-RU" sz="3500" dirty="0"/>
              <a:t>Создать куб.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DE5942-2C7C-A817-4613-BAF847E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>
            <a:normAutofit/>
          </a:bodyPr>
          <a:lstStyle/>
          <a:p>
            <a:r>
              <a:rPr lang="ru-RU" sz="2500" b="1" dirty="0"/>
              <a:t>Необходимые для реализации бизнес-процессов таблицы: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7ACF375-9051-2D62-F141-4AEBCF0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5" y="1368425"/>
            <a:ext cx="10515600" cy="2352970"/>
          </a:xfrm>
        </p:spPr>
        <p:txBody>
          <a:bodyPr/>
          <a:lstStyle/>
          <a:p>
            <a:r>
              <a:rPr lang="en-US" sz="1800" b="1" dirty="0" err="1"/>
              <a:t>dbo.clients</a:t>
            </a:r>
            <a:r>
              <a:rPr lang="ru-RU" sz="1800" b="1" dirty="0"/>
              <a:t> </a:t>
            </a:r>
            <a:r>
              <a:rPr lang="ru-RU" sz="1800" dirty="0"/>
              <a:t>– таблица клиентов;</a:t>
            </a:r>
          </a:p>
          <a:p>
            <a:r>
              <a:rPr lang="en-US" sz="1800" b="1" dirty="0" err="1"/>
              <a:t>dbo.managers</a:t>
            </a:r>
            <a:r>
              <a:rPr lang="ru-RU" sz="1800" dirty="0"/>
              <a:t> – таблица менеджеров по клиентам;</a:t>
            </a:r>
          </a:p>
          <a:p>
            <a:r>
              <a:rPr lang="en-US" sz="1800" b="1" dirty="0" err="1"/>
              <a:t>dbo.products</a:t>
            </a:r>
            <a:r>
              <a:rPr lang="ru-RU" sz="1800" b="1" dirty="0"/>
              <a:t> </a:t>
            </a:r>
            <a:r>
              <a:rPr lang="ru-RU" sz="1800" dirty="0"/>
              <a:t>– таблица продуктов;</a:t>
            </a:r>
          </a:p>
          <a:p>
            <a:endParaRPr lang="ru-RU" dirty="0"/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DB312460-EC52-B7EF-1E14-E81E8B76CAE8}"/>
              </a:ext>
            </a:extLst>
          </p:cNvPr>
          <p:cNvSpPr txBox="1">
            <a:spLocks/>
          </p:cNvSpPr>
          <p:nvPr/>
        </p:nvSpPr>
        <p:spPr>
          <a:xfrm>
            <a:off x="689345" y="2425700"/>
            <a:ext cx="10515600" cy="100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F4AE75EF-6452-1356-09A0-4DD9C84428DE}"/>
              </a:ext>
            </a:extLst>
          </p:cNvPr>
          <p:cNvSpPr txBox="1">
            <a:spLocks/>
          </p:cNvSpPr>
          <p:nvPr/>
        </p:nvSpPr>
        <p:spPr>
          <a:xfrm>
            <a:off x="689345" y="2538928"/>
            <a:ext cx="10515600" cy="128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dbo.loan_portfolio</a:t>
            </a:r>
            <a:r>
              <a:rPr lang="ru-RU" sz="1800" dirty="0"/>
              <a:t> – таблица по кредитному портфелю (основная);</a:t>
            </a:r>
          </a:p>
          <a:p>
            <a:r>
              <a:rPr lang="en-US" sz="1800" b="1" dirty="0" err="1"/>
              <a:t>dbo.loan_agreements</a:t>
            </a:r>
            <a:r>
              <a:rPr lang="ru-RU" sz="1800" dirty="0"/>
              <a:t> – таблица договоров.</a:t>
            </a:r>
          </a:p>
          <a:p>
            <a:endParaRPr lang="ru-RU" dirty="0"/>
          </a:p>
          <a:p>
            <a:endParaRPr lang="ru-RU" b="1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2CF40-EC51-DB64-F5E4-498EF7C2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1" y="576264"/>
            <a:ext cx="10515600" cy="999320"/>
          </a:xfrm>
        </p:spPr>
        <p:txBody>
          <a:bodyPr/>
          <a:lstStyle/>
          <a:p>
            <a:pPr algn="ctr"/>
            <a:r>
              <a:rPr lang="ru-RU" b="1" dirty="0"/>
              <a:t>Схема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670D1-359E-03F0-F6E7-02A8BE25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37" y="196495"/>
            <a:ext cx="10515600" cy="4526402"/>
          </a:xfrm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dic_client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7ECD47F-4D1C-6B35-48D5-261A93F8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86929"/>
              </p:ext>
            </p:extLst>
          </p:nvPr>
        </p:nvGraphicFramePr>
        <p:xfrm>
          <a:off x="6989426" y="1476876"/>
          <a:ext cx="2235159" cy="147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9">
                  <a:extLst>
                    <a:ext uri="{9D8B030D-6E8A-4147-A177-3AD203B41FA5}">
                      <a16:colId xmlns:a16="http://schemas.microsoft.com/office/drawing/2014/main" val="3526959530"/>
                    </a:ext>
                  </a:extLst>
                </a:gridCol>
              </a:tblGrid>
              <a:tr h="3766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dbo.clients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081"/>
                  </a:ext>
                </a:extLst>
              </a:tr>
              <a:tr h="1102681">
                <a:tc>
                  <a:txBody>
                    <a:bodyPr/>
                    <a:lstStyle/>
                    <a:p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id_client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client_name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date_birth</a:t>
                      </a:r>
                      <a:endParaRPr lang="ru-RU" sz="1500" dirty="0"/>
                    </a:p>
                    <a:p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home_address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50191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A2C90434-DE3F-4289-BAFD-A0AF896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68116"/>
              </p:ext>
            </p:extLst>
          </p:nvPr>
        </p:nvGraphicFramePr>
        <p:xfrm>
          <a:off x="443475" y="1713362"/>
          <a:ext cx="2235158" cy="393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58">
                  <a:extLst>
                    <a:ext uri="{9D8B030D-6E8A-4147-A177-3AD203B41FA5}">
                      <a16:colId xmlns:a16="http://schemas.microsoft.com/office/drawing/2014/main" val="3813159162"/>
                    </a:ext>
                  </a:extLst>
                </a:gridCol>
              </a:tblGrid>
              <a:tr h="3638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dbo.loan_portfolio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06919"/>
                  </a:ext>
                </a:extLst>
              </a:tr>
              <a:tr h="3567219"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Id_agreement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date_from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date_to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date_change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ru-RU" sz="1500" dirty="0"/>
                        <a:t>с</a:t>
                      </a:r>
                      <a:r>
                        <a:rPr lang="en-US" sz="1500" dirty="0" err="1"/>
                        <a:t>urrency</a:t>
                      </a:r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interest_rate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amount_agreement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balance_owed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interest_charges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overdue_debt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overdue_interest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accrued_reserves</a:t>
                      </a:r>
                      <a:endParaRPr lang="ru-RU" sz="1500" dirty="0"/>
                    </a:p>
                    <a:p>
                      <a:pPr algn="l"/>
                      <a:r>
                        <a:rPr lang="ru-RU" sz="1500" dirty="0"/>
                        <a:t>      </a:t>
                      </a:r>
                      <a:r>
                        <a:rPr lang="en-US" sz="1500" dirty="0" err="1"/>
                        <a:t>loan_status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29351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B2EA666-B3D5-4793-F18A-1DBCEE4FD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2776"/>
              </p:ext>
            </p:extLst>
          </p:nvPr>
        </p:nvGraphicFramePr>
        <p:xfrm>
          <a:off x="4585259" y="4553009"/>
          <a:ext cx="2305075" cy="197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75">
                  <a:extLst>
                    <a:ext uri="{9D8B030D-6E8A-4147-A177-3AD203B41FA5}">
                      <a16:colId xmlns:a16="http://schemas.microsoft.com/office/drawing/2014/main" val="1298718632"/>
                    </a:ext>
                  </a:extLst>
                </a:gridCol>
              </a:tblGrid>
              <a:tr h="3467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dbo.loan_agreements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39134"/>
                  </a:ext>
                </a:extLst>
              </a:tr>
              <a:tr h="1610307">
                <a:tc>
                  <a:txBody>
                    <a:bodyPr/>
                    <a:lstStyle/>
                    <a:p>
                      <a:r>
                        <a:rPr lang="ru-RU" dirty="0"/>
                        <a:t>      </a:t>
                      </a:r>
                      <a:r>
                        <a:rPr lang="en-US" sz="1500" dirty="0" err="1"/>
                        <a:t>id_agreement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id_client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product_id</a:t>
                      </a:r>
                      <a:endParaRPr lang="en-US" sz="1500" dirty="0"/>
                    </a:p>
                    <a:p>
                      <a:r>
                        <a:rPr lang="ru-RU" sz="1500" dirty="0"/>
                        <a:t>      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manager_id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87739"/>
                  </a:ext>
                </a:extLst>
              </a:tr>
            </a:tbl>
          </a:graphicData>
        </a:graphic>
      </p:graphicFrame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E9243A10-6AD0-966C-5029-E8FE914B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64686"/>
              </p:ext>
            </p:extLst>
          </p:nvPr>
        </p:nvGraphicFramePr>
        <p:xfrm>
          <a:off x="7515724" y="5252329"/>
          <a:ext cx="2247763" cy="94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3">
                  <a:extLst>
                    <a:ext uri="{9D8B030D-6E8A-4147-A177-3AD203B41FA5}">
                      <a16:colId xmlns:a16="http://schemas.microsoft.com/office/drawing/2014/main" val="3261156199"/>
                    </a:ext>
                  </a:extLst>
                </a:gridCol>
              </a:tblGrid>
              <a:tr h="3916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dbo.products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9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product_id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product_name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68557"/>
                  </a:ext>
                </a:extLst>
              </a:tr>
            </a:tbl>
          </a:graphicData>
        </a:graphic>
      </p:graphicFrame>
      <p:pic>
        <p:nvPicPr>
          <p:cNvPr id="14" name="Рисунок 13" descr="Ключ">
            <a:extLst>
              <a:ext uri="{FF2B5EF4-FFF2-40B4-BE49-F238E27FC236}">
                <a16:creationId xmlns:a16="http://schemas.microsoft.com/office/drawing/2014/main" id="{5C1A430E-A046-BFBA-CA3E-77772A97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67059" y="4907041"/>
            <a:ext cx="186331" cy="401053"/>
          </a:xfrm>
          <a:prstGeom prst="rect">
            <a:avLst/>
          </a:prstGeom>
        </p:spPr>
      </p:pic>
      <p:pic>
        <p:nvPicPr>
          <p:cNvPr id="22" name="Рисунок 21" descr="Ключ">
            <a:extLst>
              <a:ext uri="{FF2B5EF4-FFF2-40B4-BE49-F238E27FC236}">
                <a16:creationId xmlns:a16="http://schemas.microsoft.com/office/drawing/2014/main" id="{A13EAB1E-59FD-07F8-B827-D2FE172B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90571" y="2031196"/>
            <a:ext cx="186331" cy="401053"/>
          </a:xfrm>
          <a:prstGeom prst="rect">
            <a:avLst/>
          </a:prstGeom>
        </p:spPr>
      </p:pic>
      <p:pic>
        <p:nvPicPr>
          <p:cNvPr id="25" name="Рисунок 24" descr="Ключ">
            <a:extLst>
              <a:ext uri="{FF2B5EF4-FFF2-40B4-BE49-F238E27FC236}">
                <a16:creationId xmlns:a16="http://schemas.microsoft.com/office/drawing/2014/main" id="{FD7EE2FF-F485-9135-79F7-0629C1954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96786" y="1844865"/>
            <a:ext cx="186331" cy="401053"/>
          </a:xfrm>
          <a:prstGeom prst="rect">
            <a:avLst/>
          </a:prstGeom>
        </p:spPr>
      </p:pic>
      <p:graphicFrame>
        <p:nvGraphicFramePr>
          <p:cNvPr id="29" name="Таблица 12">
            <a:extLst>
              <a:ext uri="{FF2B5EF4-FFF2-40B4-BE49-F238E27FC236}">
                <a16:creationId xmlns:a16="http://schemas.microsoft.com/office/drawing/2014/main" id="{C12EA29E-B6FF-9AE9-A372-381801572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0922"/>
              </p:ext>
            </p:extLst>
          </p:nvPr>
        </p:nvGraphicFramePr>
        <p:xfrm>
          <a:off x="9763487" y="2590060"/>
          <a:ext cx="2247763" cy="144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63">
                  <a:extLst>
                    <a:ext uri="{9D8B030D-6E8A-4147-A177-3AD203B41FA5}">
                      <a16:colId xmlns:a16="http://schemas.microsoft.com/office/drawing/2014/main" val="3261156199"/>
                    </a:ext>
                  </a:extLst>
                </a:gridCol>
              </a:tblGrid>
              <a:tr h="4836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dbo.managers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91544"/>
                  </a:ext>
                </a:extLst>
              </a:tr>
              <a:tr h="959641">
                <a:tc>
                  <a:txBody>
                    <a:bodyPr/>
                    <a:lstStyle/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manager_id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manager_name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</a:t>
                      </a:r>
                      <a:r>
                        <a:rPr lang="en-US" sz="1500" dirty="0" err="1"/>
                        <a:t>city_name</a:t>
                      </a:r>
                      <a:endParaRPr lang="ru-RU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68557"/>
                  </a:ext>
                </a:extLst>
              </a:tr>
            </a:tbl>
          </a:graphicData>
        </a:graphic>
      </p:graphicFrame>
      <p:sp>
        <p:nvSpPr>
          <p:cNvPr id="45" name="Стрелка: изогнутая 44">
            <a:extLst>
              <a:ext uri="{FF2B5EF4-FFF2-40B4-BE49-F238E27FC236}">
                <a16:creationId xmlns:a16="http://schemas.microsoft.com/office/drawing/2014/main" id="{7EA5BA38-BEDF-C4F1-8A2F-FB3C226297C7}"/>
              </a:ext>
            </a:extLst>
          </p:cNvPr>
          <p:cNvSpPr/>
          <p:nvPr/>
        </p:nvSpPr>
        <p:spPr>
          <a:xfrm rot="10800000">
            <a:off x="6864272" y="3969148"/>
            <a:ext cx="4052253" cy="1189997"/>
          </a:xfrm>
          <a:prstGeom prst="bentArrow">
            <a:avLst>
              <a:gd name="adj1" fmla="val 4544"/>
              <a:gd name="adj2" fmla="val 4241"/>
              <a:gd name="adj3" fmla="val 22729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7" name="Стрелка: влево 56">
            <a:extLst>
              <a:ext uri="{FF2B5EF4-FFF2-40B4-BE49-F238E27FC236}">
                <a16:creationId xmlns:a16="http://schemas.microsoft.com/office/drawing/2014/main" id="{F5E4E4E6-505B-0319-D279-791E65A767CD}"/>
              </a:ext>
            </a:extLst>
          </p:cNvPr>
          <p:cNvSpPr/>
          <p:nvPr/>
        </p:nvSpPr>
        <p:spPr>
          <a:xfrm>
            <a:off x="6855893" y="5750202"/>
            <a:ext cx="659220" cy="1223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: влево 57">
            <a:extLst>
              <a:ext uri="{FF2B5EF4-FFF2-40B4-BE49-F238E27FC236}">
                <a16:creationId xmlns:a16="http://schemas.microsoft.com/office/drawing/2014/main" id="{78A9CA76-1625-459E-BA7E-B7F63E276468}"/>
              </a:ext>
            </a:extLst>
          </p:cNvPr>
          <p:cNvSpPr/>
          <p:nvPr/>
        </p:nvSpPr>
        <p:spPr>
          <a:xfrm flipV="1">
            <a:off x="2657211" y="2243731"/>
            <a:ext cx="4332216" cy="897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: изогнутая вверх 58">
            <a:extLst>
              <a:ext uri="{FF2B5EF4-FFF2-40B4-BE49-F238E27FC236}">
                <a16:creationId xmlns:a16="http://schemas.microsoft.com/office/drawing/2014/main" id="{DA583253-80FE-45AE-906C-CE26D8F4FCA8}"/>
              </a:ext>
            </a:extLst>
          </p:cNvPr>
          <p:cNvSpPr/>
          <p:nvPr/>
        </p:nvSpPr>
        <p:spPr>
          <a:xfrm rot="16200000">
            <a:off x="4015816" y="2979480"/>
            <a:ext cx="186412" cy="2903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изогнутая 59">
            <a:extLst>
              <a:ext uri="{FF2B5EF4-FFF2-40B4-BE49-F238E27FC236}">
                <a16:creationId xmlns:a16="http://schemas.microsoft.com/office/drawing/2014/main" id="{8C80E889-F4B2-80B1-24B0-429C0B54332C}"/>
              </a:ext>
            </a:extLst>
          </p:cNvPr>
          <p:cNvSpPr/>
          <p:nvPr/>
        </p:nvSpPr>
        <p:spPr>
          <a:xfrm rot="8838040">
            <a:off x="5594985" y="3651792"/>
            <a:ext cx="2538591" cy="2160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3" name="Рисунок 62" descr="Ключ">
            <a:extLst>
              <a:ext uri="{FF2B5EF4-FFF2-40B4-BE49-F238E27FC236}">
                <a16:creationId xmlns:a16="http://schemas.microsoft.com/office/drawing/2014/main" id="{FAD14CA7-8319-534D-2EAC-697F0C27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69079" y="3074858"/>
            <a:ext cx="186331" cy="401053"/>
          </a:xfrm>
          <a:prstGeom prst="rect">
            <a:avLst/>
          </a:prstGeom>
        </p:spPr>
      </p:pic>
      <p:pic>
        <p:nvPicPr>
          <p:cNvPr id="4" name="Рисунок 3" descr="Ключ">
            <a:extLst>
              <a:ext uri="{FF2B5EF4-FFF2-40B4-BE49-F238E27FC236}">
                <a16:creationId xmlns:a16="http://schemas.microsoft.com/office/drawing/2014/main" id="{A55A6502-8BEE-E645-BC5A-15AACD48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803257" y="5628773"/>
            <a:ext cx="186331" cy="401053"/>
          </a:xfrm>
          <a:prstGeom prst="rect">
            <a:avLst/>
          </a:prstGeom>
        </p:spPr>
      </p:pic>
      <p:pic>
        <p:nvPicPr>
          <p:cNvPr id="5" name="Рисунок 4" descr="Ключ">
            <a:extLst>
              <a:ext uri="{FF2B5EF4-FFF2-40B4-BE49-F238E27FC236}">
                <a16:creationId xmlns:a16="http://schemas.microsoft.com/office/drawing/2014/main" id="{C26579A0-8A30-6B63-46AF-8AA8DEA6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90570" y="2270114"/>
            <a:ext cx="186331" cy="401053"/>
          </a:xfrm>
          <a:prstGeom prst="rect">
            <a:avLst/>
          </a:prstGeom>
        </p:spPr>
      </p:pic>
      <p:pic>
        <p:nvPicPr>
          <p:cNvPr id="6" name="Рисунок 5" descr="Ключ">
            <a:extLst>
              <a:ext uri="{FF2B5EF4-FFF2-40B4-BE49-F238E27FC236}">
                <a16:creationId xmlns:a16="http://schemas.microsoft.com/office/drawing/2014/main" id="{3BEED83C-2818-FC81-DEC8-B6692FE58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86124" y="5147037"/>
            <a:ext cx="186331" cy="401053"/>
          </a:xfrm>
          <a:prstGeom prst="rect">
            <a:avLst/>
          </a:prstGeom>
        </p:spPr>
      </p:pic>
      <p:pic>
        <p:nvPicPr>
          <p:cNvPr id="7" name="Рисунок 6" descr="Ключ">
            <a:extLst>
              <a:ext uri="{FF2B5EF4-FFF2-40B4-BE49-F238E27FC236}">
                <a16:creationId xmlns:a16="http://schemas.microsoft.com/office/drawing/2014/main" id="{9AF72F7D-5FCA-0F01-0D31-68E15020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86124" y="5425460"/>
            <a:ext cx="186331" cy="401053"/>
          </a:xfrm>
          <a:prstGeom prst="rect">
            <a:avLst/>
          </a:prstGeom>
        </p:spPr>
      </p:pic>
      <p:pic>
        <p:nvPicPr>
          <p:cNvPr id="11" name="Рисунок 10" descr="Ключ">
            <a:extLst>
              <a:ext uri="{FF2B5EF4-FFF2-40B4-BE49-F238E27FC236}">
                <a16:creationId xmlns:a16="http://schemas.microsoft.com/office/drawing/2014/main" id="{EBCC6410-37D8-436A-FDEA-4756CCE39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86124" y="5628773"/>
            <a:ext cx="186331" cy="4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0A50-457F-57F6-1B42-7563D7D8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1" y="387375"/>
            <a:ext cx="10515600" cy="822447"/>
          </a:xfrm>
        </p:spPr>
        <p:txBody>
          <a:bodyPr>
            <a:normAutofit/>
          </a:bodyPr>
          <a:lstStyle/>
          <a:p>
            <a:pPr algn="ctr"/>
            <a:r>
              <a:rPr lang="ru-RU" sz="2500" dirty="0"/>
              <a:t>Описание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6EEBEC-A718-04AA-6564-C2B04285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8977"/>
            <a:ext cx="10515600" cy="425911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 качестве предметной области выбран коммерческий банк «Х», который занимается предоставлением всех банковских услуг в рамках своей лицензии. В данном банке имеется департамент анализа кредитных рисков, который занимается анализом выданных ссуд на выявление и дальнейшее устранение «плохих кредитов». Мой проект включает в себя создание базы данных «</a:t>
            </a:r>
            <a:r>
              <a:rPr lang="en-US" dirty="0"/>
              <a:t>credit_portfolio</a:t>
            </a:r>
            <a:r>
              <a:rPr lang="ru-RU" dirty="0"/>
              <a:t>»</a:t>
            </a:r>
            <a:r>
              <a:rPr lang="en-US" dirty="0"/>
              <a:t>”</a:t>
            </a:r>
            <a:r>
              <a:rPr lang="ru-RU" dirty="0"/>
              <a:t>, который состоит из основной таблицы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loan_portfolio</a:t>
            </a:r>
            <a:r>
              <a:rPr lang="ru-RU" dirty="0"/>
              <a:t>» и взаимосвязанных таблиц, из которых можно выгрузить необходимую информацию по клиентам и менеджерам, которые обслуживают данных клиентов, а также возможность выгрузки продуктовой аналитики. Основная таблица «</a:t>
            </a:r>
            <a:r>
              <a:rPr lang="en-US" dirty="0"/>
              <a:t>loan_portfolio</a:t>
            </a:r>
            <a:r>
              <a:rPr lang="ru-RU" dirty="0"/>
              <a:t>» как раз служит главным источником  выданных ссуд клиентам, что позволяет аналитикам проанализировать каждую выданную ссуду на предмет вероятного дефолта заемщика и принять соответствующее управленческое решение. </a:t>
            </a:r>
          </a:p>
        </p:txBody>
      </p:sp>
    </p:spTree>
    <p:extLst>
      <p:ext uri="{BB962C8B-B14F-4D97-AF65-F5344CB8AC3E}">
        <p14:creationId xmlns:p14="http://schemas.microsoft.com/office/powerpoint/2010/main" val="110759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</TotalTime>
  <Words>392</Words>
  <Application>Microsoft Office PowerPoint</Application>
  <PresentationFormat>Широкоэкранный</PresentationFormat>
  <Paragraphs>54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Кредитный портфель банка для аналитиков</vt:lpstr>
      <vt:lpstr>Цели проекта:</vt:lpstr>
      <vt:lpstr>Необходимые для реализации бизнес-процессов таблицы:</vt:lpstr>
      <vt:lpstr>Схема базы данных</vt:lpstr>
      <vt:lpstr>Описание предметной области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Кредитный портфель банка для аналитиков</dc:title>
  <dc:creator>Вячеслав Ромащенко</dc:creator>
  <cp:lastModifiedBy>Вячеслав Ромащенко</cp:lastModifiedBy>
  <cp:revision>50</cp:revision>
  <dcterms:created xsi:type="dcterms:W3CDTF">2023-10-02T18:06:31Z</dcterms:created>
  <dcterms:modified xsi:type="dcterms:W3CDTF">2023-11-13T20:20:27Z</dcterms:modified>
</cp:coreProperties>
</file>