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1" r:id="rId2"/>
  </p:sldMasterIdLst>
  <p:notesMasterIdLst>
    <p:notesMasterId r:id="rId50"/>
  </p:notesMasterIdLst>
  <p:sldIdLst>
    <p:sldId id="256" r:id="rId3"/>
    <p:sldId id="259" r:id="rId4"/>
    <p:sldId id="260" r:id="rId5"/>
    <p:sldId id="261" r:id="rId6"/>
    <p:sldId id="262" r:id="rId7"/>
    <p:sldId id="263" r:id="rId8"/>
    <p:sldId id="268" r:id="rId9"/>
    <p:sldId id="269" r:id="rId10"/>
    <p:sldId id="270" r:id="rId11"/>
    <p:sldId id="271" r:id="rId12"/>
    <p:sldId id="272" r:id="rId13"/>
    <p:sldId id="273" r:id="rId14"/>
    <p:sldId id="277" r:id="rId15"/>
    <p:sldId id="279" r:id="rId16"/>
    <p:sldId id="281" r:id="rId17"/>
    <p:sldId id="284" r:id="rId18"/>
    <p:sldId id="286" r:id="rId19"/>
    <p:sldId id="289" r:id="rId20"/>
    <p:sldId id="288" r:id="rId21"/>
    <p:sldId id="287" r:id="rId22"/>
    <p:sldId id="285" r:id="rId23"/>
    <p:sldId id="290" r:id="rId24"/>
    <p:sldId id="309" r:id="rId25"/>
    <p:sldId id="310" r:id="rId26"/>
    <p:sldId id="311" r:id="rId27"/>
    <p:sldId id="312" r:id="rId28"/>
    <p:sldId id="313" r:id="rId29"/>
    <p:sldId id="257" r:id="rId30"/>
    <p:sldId id="314" r:id="rId31"/>
    <p:sldId id="315" r:id="rId32"/>
    <p:sldId id="330" r:id="rId33"/>
    <p:sldId id="316" r:id="rId34"/>
    <p:sldId id="317" r:id="rId35"/>
    <p:sldId id="329" r:id="rId36"/>
    <p:sldId id="318" r:id="rId37"/>
    <p:sldId id="319" r:id="rId38"/>
    <p:sldId id="328" r:id="rId39"/>
    <p:sldId id="320" r:id="rId40"/>
    <p:sldId id="321" r:id="rId41"/>
    <p:sldId id="327" r:id="rId42"/>
    <p:sldId id="322" r:id="rId43"/>
    <p:sldId id="323" r:id="rId44"/>
    <p:sldId id="331" r:id="rId45"/>
    <p:sldId id="332" r:id="rId46"/>
    <p:sldId id="333" r:id="rId47"/>
    <p:sldId id="334" r:id="rId48"/>
    <p:sldId id="335" r:id="rId49"/>
  </p:sldIdLst>
  <p:sldSz cx="9180513" cy="5184775"/>
  <p:notesSz cx="6858000" cy="9144000"/>
  <p:defaultTextStyle>
    <a:defPPr>
      <a:defRPr lang="en-US"/>
    </a:defPPr>
    <a:lvl1pPr marL="0" algn="l" defTabSz="924001" rtl="0" eaLnBrk="1" latinLnBrk="0" hangingPunct="1">
      <a:defRPr sz="1819" kern="1200">
        <a:solidFill>
          <a:schemeClr val="tx1"/>
        </a:solidFill>
        <a:latin typeface="+mn-lt"/>
        <a:ea typeface="+mn-ea"/>
        <a:cs typeface="+mn-cs"/>
      </a:defRPr>
    </a:lvl1pPr>
    <a:lvl2pPr marL="462001" algn="l" defTabSz="924001" rtl="0" eaLnBrk="1" latinLnBrk="0" hangingPunct="1">
      <a:defRPr sz="1819" kern="1200">
        <a:solidFill>
          <a:schemeClr val="tx1"/>
        </a:solidFill>
        <a:latin typeface="+mn-lt"/>
        <a:ea typeface="+mn-ea"/>
        <a:cs typeface="+mn-cs"/>
      </a:defRPr>
    </a:lvl2pPr>
    <a:lvl3pPr marL="924001" algn="l" defTabSz="924001" rtl="0" eaLnBrk="1" latinLnBrk="0" hangingPunct="1">
      <a:defRPr sz="1819" kern="1200">
        <a:solidFill>
          <a:schemeClr val="tx1"/>
        </a:solidFill>
        <a:latin typeface="+mn-lt"/>
        <a:ea typeface="+mn-ea"/>
        <a:cs typeface="+mn-cs"/>
      </a:defRPr>
    </a:lvl3pPr>
    <a:lvl4pPr marL="1386002" algn="l" defTabSz="924001" rtl="0" eaLnBrk="1" latinLnBrk="0" hangingPunct="1">
      <a:defRPr sz="1819" kern="1200">
        <a:solidFill>
          <a:schemeClr val="tx1"/>
        </a:solidFill>
        <a:latin typeface="+mn-lt"/>
        <a:ea typeface="+mn-ea"/>
        <a:cs typeface="+mn-cs"/>
      </a:defRPr>
    </a:lvl4pPr>
    <a:lvl5pPr marL="1848002" algn="l" defTabSz="924001" rtl="0" eaLnBrk="1" latinLnBrk="0" hangingPunct="1">
      <a:defRPr sz="1819" kern="1200">
        <a:solidFill>
          <a:schemeClr val="tx1"/>
        </a:solidFill>
        <a:latin typeface="+mn-lt"/>
        <a:ea typeface="+mn-ea"/>
        <a:cs typeface="+mn-cs"/>
      </a:defRPr>
    </a:lvl5pPr>
    <a:lvl6pPr marL="2310003" algn="l" defTabSz="924001" rtl="0" eaLnBrk="1" latinLnBrk="0" hangingPunct="1">
      <a:defRPr sz="1819" kern="1200">
        <a:solidFill>
          <a:schemeClr val="tx1"/>
        </a:solidFill>
        <a:latin typeface="+mn-lt"/>
        <a:ea typeface="+mn-ea"/>
        <a:cs typeface="+mn-cs"/>
      </a:defRPr>
    </a:lvl6pPr>
    <a:lvl7pPr marL="2772004" algn="l" defTabSz="924001" rtl="0" eaLnBrk="1" latinLnBrk="0" hangingPunct="1">
      <a:defRPr sz="1819" kern="1200">
        <a:solidFill>
          <a:schemeClr val="tx1"/>
        </a:solidFill>
        <a:latin typeface="+mn-lt"/>
        <a:ea typeface="+mn-ea"/>
        <a:cs typeface="+mn-cs"/>
      </a:defRPr>
    </a:lvl7pPr>
    <a:lvl8pPr marL="3234004" algn="l" defTabSz="924001" rtl="0" eaLnBrk="1" latinLnBrk="0" hangingPunct="1">
      <a:defRPr sz="1819" kern="1200">
        <a:solidFill>
          <a:schemeClr val="tx1"/>
        </a:solidFill>
        <a:latin typeface="+mn-lt"/>
        <a:ea typeface="+mn-ea"/>
        <a:cs typeface="+mn-cs"/>
      </a:defRPr>
    </a:lvl8pPr>
    <a:lvl9pPr marL="3696005" algn="l" defTabSz="924001" rtl="0" eaLnBrk="1" latinLnBrk="0" hangingPunct="1">
      <a:defRPr sz="181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3" userDrawn="1">
          <p15:clr>
            <a:srgbClr val="A4A3A4"/>
          </p15:clr>
        </p15:guide>
        <p15:guide id="2" pos="28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9EFF29"/>
    <a:srgbClr val="C80064"/>
    <a:srgbClr val="C33A1F"/>
    <a:srgbClr val="0000CC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924" y="78"/>
      </p:cViewPr>
      <p:guideLst>
        <p:guide orient="horz" pos="1633"/>
        <p:guide pos="28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96913" y="1143000"/>
            <a:ext cx="5464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24001" rtl="0" eaLnBrk="1" latinLnBrk="0" hangingPunct="1">
      <a:defRPr sz="1213" kern="1200">
        <a:solidFill>
          <a:schemeClr val="tx1"/>
        </a:solidFill>
        <a:latin typeface="+mn-lt"/>
        <a:ea typeface="+mn-ea"/>
        <a:cs typeface="+mn-cs"/>
      </a:defRPr>
    </a:lvl1pPr>
    <a:lvl2pPr marL="462001" algn="l" defTabSz="924001" rtl="0" eaLnBrk="1" latinLnBrk="0" hangingPunct="1">
      <a:defRPr sz="1213" kern="1200">
        <a:solidFill>
          <a:schemeClr val="tx1"/>
        </a:solidFill>
        <a:latin typeface="+mn-lt"/>
        <a:ea typeface="+mn-ea"/>
        <a:cs typeface="+mn-cs"/>
      </a:defRPr>
    </a:lvl2pPr>
    <a:lvl3pPr marL="924001" algn="l" defTabSz="924001" rtl="0" eaLnBrk="1" latinLnBrk="0" hangingPunct="1">
      <a:defRPr sz="1213" kern="1200">
        <a:solidFill>
          <a:schemeClr val="tx1"/>
        </a:solidFill>
        <a:latin typeface="+mn-lt"/>
        <a:ea typeface="+mn-ea"/>
        <a:cs typeface="+mn-cs"/>
      </a:defRPr>
    </a:lvl3pPr>
    <a:lvl4pPr marL="1386002" algn="l" defTabSz="924001" rtl="0" eaLnBrk="1" latinLnBrk="0" hangingPunct="1">
      <a:defRPr sz="1213" kern="1200">
        <a:solidFill>
          <a:schemeClr val="tx1"/>
        </a:solidFill>
        <a:latin typeface="+mn-lt"/>
        <a:ea typeface="+mn-ea"/>
        <a:cs typeface="+mn-cs"/>
      </a:defRPr>
    </a:lvl4pPr>
    <a:lvl5pPr marL="1848002" algn="l" defTabSz="924001" rtl="0" eaLnBrk="1" latinLnBrk="0" hangingPunct="1">
      <a:defRPr sz="1213" kern="1200">
        <a:solidFill>
          <a:schemeClr val="tx1"/>
        </a:solidFill>
        <a:latin typeface="+mn-lt"/>
        <a:ea typeface="+mn-ea"/>
        <a:cs typeface="+mn-cs"/>
      </a:defRPr>
    </a:lvl5pPr>
    <a:lvl6pPr marL="2310003" algn="l" defTabSz="924001" rtl="0" eaLnBrk="1" latinLnBrk="0" hangingPunct="1">
      <a:defRPr sz="1213" kern="1200">
        <a:solidFill>
          <a:schemeClr val="tx1"/>
        </a:solidFill>
        <a:latin typeface="+mn-lt"/>
        <a:ea typeface="+mn-ea"/>
        <a:cs typeface="+mn-cs"/>
      </a:defRPr>
    </a:lvl6pPr>
    <a:lvl7pPr marL="2772004" algn="l" defTabSz="924001" rtl="0" eaLnBrk="1" latinLnBrk="0" hangingPunct="1">
      <a:defRPr sz="1213" kern="1200">
        <a:solidFill>
          <a:schemeClr val="tx1"/>
        </a:solidFill>
        <a:latin typeface="+mn-lt"/>
        <a:ea typeface="+mn-ea"/>
        <a:cs typeface="+mn-cs"/>
      </a:defRPr>
    </a:lvl7pPr>
    <a:lvl8pPr marL="3234004" algn="l" defTabSz="924001" rtl="0" eaLnBrk="1" latinLnBrk="0" hangingPunct="1">
      <a:defRPr sz="1213" kern="1200">
        <a:solidFill>
          <a:schemeClr val="tx1"/>
        </a:solidFill>
        <a:latin typeface="+mn-lt"/>
        <a:ea typeface="+mn-ea"/>
        <a:cs typeface="+mn-cs"/>
      </a:defRPr>
    </a:lvl8pPr>
    <a:lvl9pPr marL="3696005" algn="l" defTabSz="924001" rtl="0" eaLnBrk="1" latinLnBrk="0" hangingPunct="1">
      <a:defRPr sz="121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49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9412" y="1798877"/>
            <a:ext cx="8262461" cy="1702239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5715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2008" y="3724115"/>
            <a:ext cx="8262461" cy="683870"/>
          </a:xfrm>
        </p:spPr>
        <p:txBody>
          <a:bodyPr>
            <a:normAutofit/>
          </a:bodyPr>
          <a:lstStyle>
            <a:lvl1pPr marL="0" indent="0" algn="r">
              <a:buNone/>
              <a:defRPr sz="4445" b="0" i="0">
                <a:solidFill>
                  <a:schemeClr val="bg1"/>
                </a:solidFill>
              </a:defRPr>
            </a:lvl1pPr>
            <a:lvl2pPr marL="7258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51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77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03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29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54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80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06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9444" y="3629343"/>
            <a:ext cx="5508308" cy="428465"/>
          </a:xfrm>
        </p:spPr>
        <p:txBody>
          <a:bodyPr anchor="b"/>
          <a:lstStyle>
            <a:lvl1pPr algn="l">
              <a:defRPr sz="317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9444" y="463269"/>
            <a:ext cx="5508308" cy="3110865"/>
          </a:xfrm>
        </p:spPr>
        <p:txBody>
          <a:bodyPr/>
          <a:lstStyle>
            <a:lvl1pPr marL="0" indent="0">
              <a:buNone/>
              <a:defRPr sz="5080"/>
            </a:lvl1pPr>
            <a:lvl2pPr marL="725817" indent="0">
              <a:buNone/>
              <a:defRPr sz="4445"/>
            </a:lvl2pPr>
            <a:lvl3pPr marL="1451636" indent="0">
              <a:buNone/>
              <a:defRPr sz="3810"/>
            </a:lvl3pPr>
            <a:lvl4pPr marL="2177453" indent="0">
              <a:buNone/>
              <a:defRPr sz="3175"/>
            </a:lvl4pPr>
            <a:lvl5pPr marL="2903272" indent="0">
              <a:buNone/>
              <a:defRPr sz="3175"/>
            </a:lvl5pPr>
            <a:lvl6pPr marL="3629089" indent="0">
              <a:buNone/>
              <a:defRPr sz="3175"/>
            </a:lvl6pPr>
            <a:lvl7pPr marL="4354907" indent="0">
              <a:buNone/>
              <a:defRPr sz="3175"/>
            </a:lvl7pPr>
            <a:lvl8pPr marL="5080725" indent="0">
              <a:buNone/>
              <a:defRPr sz="3175"/>
            </a:lvl8pPr>
            <a:lvl9pPr marL="5806543" indent="0">
              <a:buNone/>
              <a:defRPr sz="317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9444" y="4057815"/>
            <a:ext cx="5508308" cy="608491"/>
          </a:xfrm>
        </p:spPr>
        <p:txBody>
          <a:bodyPr/>
          <a:lstStyle>
            <a:lvl1pPr marL="0" indent="0">
              <a:buNone/>
              <a:defRPr sz="2222"/>
            </a:lvl1pPr>
            <a:lvl2pPr marL="725817" indent="0">
              <a:buNone/>
              <a:defRPr sz="1905"/>
            </a:lvl2pPr>
            <a:lvl3pPr marL="1451636" indent="0">
              <a:buNone/>
              <a:defRPr sz="1587"/>
            </a:lvl3pPr>
            <a:lvl4pPr marL="2177453" indent="0">
              <a:buNone/>
              <a:defRPr sz="1428"/>
            </a:lvl4pPr>
            <a:lvl5pPr marL="2903272" indent="0">
              <a:buNone/>
              <a:defRPr sz="1428"/>
            </a:lvl5pPr>
            <a:lvl6pPr marL="3629089" indent="0">
              <a:buNone/>
              <a:defRPr sz="1428"/>
            </a:lvl6pPr>
            <a:lvl7pPr marL="4354907" indent="0">
              <a:buNone/>
              <a:defRPr sz="1428"/>
            </a:lvl7pPr>
            <a:lvl8pPr marL="5080725" indent="0">
              <a:buNone/>
              <a:defRPr sz="1428"/>
            </a:lvl8pPr>
            <a:lvl9pPr marL="5806543" indent="0">
              <a:buNone/>
              <a:defRPr sz="14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5874" y="207632"/>
            <a:ext cx="2065616" cy="44238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9027" y="207632"/>
            <a:ext cx="6043838" cy="44238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23683" y="2344888"/>
            <a:ext cx="1469630" cy="531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2AE6-8FB0-1F3B-E5AB-0F47332B4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7564" y="848527"/>
            <a:ext cx="6885385" cy="1805070"/>
          </a:xfrm>
        </p:spPr>
        <p:txBody>
          <a:bodyPr anchor="b"/>
          <a:lstStyle>
            <a:lvl1pPr algn="ctr">
              <a:defRPr sz="4518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2F51E2-BF8D-A5B7-06E2-1617BBFC0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7564" y="2723207"/>
            <a:ext cx="6885385" cy="1251787"/>
          </a:xfrm>
        </p:spPr>
        <p:txBody>
          <a:bodyPr/>
          <a:lstStyle>
            <a:lvl1pPr marL="0" indent="0" algn="ctr">
              <a:buNone/>
              <a:defRPr sz="1807"/>
            </a:lvl1pPr>
            <a:lvl2pPr marL="344272" indent="0" algn="ctr">
              <a:buNone/>
              <a:defRPr sz="1506"/>
            </a:lvl2pPr>
            <a:lvl3pPr marL="688543" indent="0" algn="ctr">
              <a:buNone/>
              <a:defRPr sz="1355"/>
            </a:lvl3pPr>
            <a:lvl4pPr marL="1032815" indent="0" algn="ctr">
              <a:buNone/>
              <a:defRPr sz="1205"/>
            </a:lvl4pPr>
            <a:lvl5pPr marL="1377086" indent="0" algn="ctr">
              <a:buNone/>
              <a:defRPr sz="1205"/>
            </a:lvl5pPr>
            <a:lvl6pPr marL="1721358" indent="0" algn="ctr">
              <a:buNone/>
              <a:defRPr sz="1205"/>
            </a:lvl6pPr>
            <a:lvl7pPr marL="2065630" indent="0" algn="ctr">
              <a:buNone/>
              <a:defRPr sz="1205"/>
            </a:lvl7pPr>
            <a:lvl8pPr marL="2409901" indent="0" algn="ctr">
              <a:buNone/>
              <a:defRPr sz="1205"/>
            </a:lvl8pPr>
            <a:lvl9pPr marL="2754173" indent="0" algn="ctr">
              <a:buNone/>
              <a:defRPr sz="1205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B37B0-85A8-41E4-F979-3165CBCB5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BABE-62D3-4306-85A9-73AB6DE314CD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FD12D-AE53-8120-68C4-E0D4B5D6D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7BF9E-3649-539B-E6BA-FBF5E7D30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FEB9-6E65-4CA8-8A36-A5798F874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212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460DD-F44D-A4AB-64A7-294B62B3A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0C81-DAE0-8F35-4B83-330B91B5C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64E0B-915C-05CA-5E51-3A048565D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BABE-62D3-4306-85A9-73AB6DE314CD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9D032-374F-C9DA-9EFF-DB01AF129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B98F2-3991-940F-10A0-BBB1E47D8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FEB9-6E65-4CA8-8A36-A5798F874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476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0A791-CD77-F0D0-4095-F9C632BFA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379" y="1292594"/>
            <a:ext cx="7918192" cy="2156722"/>
          </a:xfrm>
        </p:spPr>
        <p:txBody>
          <a:bodyPr anchor="b"/>
          <a:lstStyle>
            <a:lvl1pPr>
              <a:defRPr sz="4518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8B2D2-0F98-ACED-903B-98DD721C9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379" y="3469719"/>
            <a:ext cx="7918192" cy="1134169"/>
          </a:xfrm>
        </p:spPr>
        <p:txBody>
          <a:bodyPr/>
          <a:lstStyle>
            <a:lvl1pPr marL="0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1pPr>
            <a:lvl2pPr marL="344272" indent="0">
              <a:buNone/>
              <a:defRPr sz="1506">
                <a:solidFill>
                  <a:schemeClr val="tx1">
                    <a:tint val="75000"/>
                  </a:schemeClr>
                </a:solidFill>
              </a:defRPr>
            </a:lvl2pPr>
            <a:lvl3pPr marL="688543" indent="0">
              <a:buNone/>
              <a:defRPr sz="1355">
                <a:solidFill>
                  <a:schemeClr val="tx1">
                    <a:tint val="75000"/>
                  </a:schemeClr>
                </a:solidFill>
              </a:defRPr>
            </a:lvl3pPr>
            <a:lvl4pPr marL="1032815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4pPr>
            <a:lvl5pPr marL="1377086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5pPr>
            <a:lvl6pPr marL="1721358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6pPr>
            <a:lvl7pPr marL="2065630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7pPr>
            <a:lvl8pPr marL="2409901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8pPr>
            <a:lvl9pPr marL="2754173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46B8D-C06A-43A3-7D7A-9F206F9B9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BABE-62D3-4306-85A9-73AB6DE314CD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D4476-8732-8BA2-3904-0AF74AC06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1B3D2-C248-EFB0-DBAD-55CC4A39F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FEB9-6E65-4CA8-8A36-A5798F874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968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DF153-BEFA-B726-E875-CCC892D8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13FB8-3B4C-1E02-CB45-005CF918D1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1160" y="1380206"/>
            <a:ext cx="3901718" cy="32896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3BFEC6-368D-407C-4F57-E05ED4C67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7635" y="1380206"/>
            <a:ext cx="3901718" cy="32896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1E592-D9B3-A54C-EBEC-31C7E5151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BABE-62D3-4306-85A9-73AB6DE314CD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EC7BA-7CDE-3974-F553-77D21A7F7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6373B-71BC-25AC-A140-2E817962D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FEB9-6E65-4CA8-8A36-A5798F874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568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BC2C6-114C-3594-9FD8-D56EA9498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356" y="276042"/>
            <a:ext cx="7918192" cy="10021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6CE9D-3E0D-5CA1-1BAF-6E6FBCE51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2356" y="1270990"/>
            <a:ext cx="3883787" cy="622893"/>
          </a:xfrm>
        </p:spPr>
        <p:txBody>
          <a:bodyPr anchor="b"/>
          <a:lstStyle>
            <a:lvl1pPr marL="0" indent="0">
              <a:buNone/>
              <a:defRPr sz="1807" b="1"/>
            </a:lvl1pPr>
            <a:lvl2pPr marL="344272" indent="0">
              <a:buNone/>
              <a:defRPr sz="1506" b="1"/>
            </a:lvl2pPr>
            <a:lvl3pPr marL="688543" indent="0">
              <a:buNone/>
              <a:defRPr sz="1355" b="1"/>
            </a:lvl3pPr>
            <a:lvl4pPr marL="1032815" indent="0">
              <a:buNone/>
              <a:defRPr sz="1205" b="1"/>
            </a:lvl4pPr>
            <a:lvl5pPr marL="1377086" indent="0">
              <a:buNone/>
              <a:defRPr sz="1205" b="1"/>
            </a:lvl5pPr>
            <a:lvl6pPr marL="1721358" indent="0">
              <a:buNone/>
              <a:defRPr sz="1205" b="1"/>
            </a:lvl6pPr>
            <a:lvl7pPr marL="2065630" indent="0">
              <a:buNone/>
              <a:defRPr sz="1205" b="1"/>
            </a:lvl7pPr>
            <a:lvl8pPr marL="2409901" indent="0">
              <a:buNone/>
              <a:defRPr sz="1205" b="1"/>
            </a:lvl8pPr>
            <a:lvl9pPr marL="2754173" indent="0">
              <a:buNone/>
              <a:defRPr sz="12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72295-AD8D-C404-DE35-9B679A442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356" y="1893883"/>
            <a:ext cx="3883787" cy="27856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7BED5A-820B-0910-9AA6-E0DF76B5AF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35" y="1270990"/>
            <a:ext cx="3902914" cy="622893"/>
          </a:xfrm>
        </p:spPr>
        <p:txBody>
          <a:bodyPr anchor="b"/>
          <a:lstStyle>
            <a:lvl1pPr marL="0" indent="0">
              <a:buNone/>
              <a:defRPr sz="1807" b="1"/>
            </a:lvl1pPr>
            <a:lvl2pPr marL="344272" indent="0">
              <a:buNone/>
              <a:defRPr sz="1506" b="1"/>
            </a:lvl2pPr>
            <a:lvl3pPr marL="688543" indent="0">
              <a:buNone/>
              <a:defRPr sz="1355" b="1"/>
            </a:lvl3pPr>
            <a:lvl4pPr marL="1032815" indent="0">
              <a:buNone/>
              <a:defRPr sz="1205" b="1"/>
            </a:lvl4pPr>
            <a:lvl5pPr marL="1377086" indent="0">
              <a:buNone/>
              <a:defRPr sz="1205" b="1"/>
            </a:lvl5pPr>
            <a:lvl6pPr marL="1721358" indent="0">
              <a:buNone/>
              <a:defRPr sz="1205" b="1"/>
            </a:lvl6pPr>
            <a:lvl7pPr marL="2065630" indent="0">
              <a:buNone/>
              <a:defRPr sz="1205" b="1"/>
            </a:lvl7pPr>
            <a:lvl8pPr marL="2409901" indent="0">
              <a:buNone/>
              <a:defRPr sz="1205" b="1"/>
            </a:lvl8pPr>
            <a:lvl9pPr marL="2754173" indent="0">
              <a:buNone/>
              <a:defRPr sz="12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41C4B3-EA68-5DBE-CC08-5D0CAB5FE2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35" y="1893883"/>
            <a:ext cx="3902914" cy="27856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37C950-2431-1D82-8F8B-16EC7F646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BABE-62D3-4306-85A9-73AB6DE314CD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97E3E2-5BB3-6460-BBA1-313617081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8643C5-242A-E88D-DB23-8D608BC3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FEB9-6E65-4CA8-8A36-A5798F874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7896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4DF11-9D07-A6A6-3EC6-E8CCE80A2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97119D-91D4-182F-9714-FD6D7F919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BABE-62D3-4306-85A9-73AB6DE314CD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09E729-79AE-B9EC-EE06-E36FFDD58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5C977-6116-3FA0-ED23-2D403EC09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FEB9-6E65-4CA8-8A36-A5798F874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6678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3DAE72-6DCC-8E3B-E630-B9C7D1D2A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BABE-62D3-4306-85A9-73AB6DE314CD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C9002-AB37-3DD8-D19F-732959A79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D7AA4-0712-7486-579C-E3369715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FEB9-6E65-4CA8-8A36-A5798F874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535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835" y="226138"/>
            <a:ext cx="8292077" cy="769653"/>
          </a:xfrm>
        </p:spPr>
        <p:txBody>
          <a:bodyPr>
            <a:normAutofit/>
          </a:bodyPr>
          <a:lstStyle>
            <a:lvl1pPr algn="r">
              <a:defRPr sz="5715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567" y="1323139"/>
            <a:ext cx="8278998" cy="3493683"/>
          </a:xfrm>
        </p:spPr>
        <p:txBody>
          <a:bodyPr/>
          <a:lstStyle>
            <a:lvl1pPr algn="l">
              <a:defRPr sz="4445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5FD47-3615-8317-5EF2-C24205436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356" y="345652"/>
            <a:ext cx="2960954" cy="1209781"/>
          </a:xfrm>
        </p:spPr>
        <p:txBody>
          <a:bodyPr anchor="b"/>
          <a:lstStyle>
            <a:lvl1pPr>
              <a:defRPr sz="241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C5764-15F3-49F2-37D1-73C0383CB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2914" y="746512"/>
            <a:ext cx="4647635" cy="3684551"/>
          </a:xfrm>
        </p:spPr>
        <p:txBody>
          <a:bodyPr/>
          <a:lstStyle>
            <a:lvl1pPr>
              <a:defRPr sz="2410"/>
            </a:lvl1pPr>
            <a:lvl2pPr>
              <a:defRPr sz="2108"/>
            </a:lvl2pPr>
            <a:lvl3pPr>
              <a:defRPr sz="1807"/>
            </a:lvl3pPr>
            <a:lvl4pPr>
              <a:defRPr sz="1506"/>
            </a:lvl4pPr>
            <a:lvl5pPr>
              <a:defRPr sz="1506"/>
            </a:lvl5pPr>
            <a:lvl6pPr>
              <a:defRPr sz="1506"/>
            </a:lvl6pPr>
            <a:lvl7pPr>
              <a:defRPr sz="1506"/>
            </a:lvl7pPr>
            <a:lvl8pPr>
              <a:defRPr sz="1506"/>
            </a:lvl8pPr>
            <a:lvl9pPr>
              <a:defRPr sz="15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ABD45-2CF0-9E1C-9797-8CFBC92C3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2356" y="1555433"/>
            <a:ext cx="2960954" cy="2881631"/>
          </a:xfrm>
        </p:spPr>
        <p:txBody>
          <a:bodyPr/>
          <a:lstStyle>
            <a:lvl1pPr marL="0" indent="0">
              <a:buNone/>
              <a:defRPr sz="1205"/>
            </a:lvl1pPr>
            <a:lvl2pPr marL="344272" indent="0">
              <a:buNone/>
              <a:defRPr sz="1054"/>
            </a:lvl2pPr>
            <a:lvl3pPr marL="688543" indent="0">
              <a:buNone/>
              <a:defRPr sz="904"/>
            </a:lvl3pPr>
            <a:lvl4pPr marL="1032815" indent="0">
              <a:buNone/>
              <a:defRPr sz="753"/>
            </a:lvl4pPr>
            <a:lvl5pPr marL="1377086" indent="0">
              <a:buNone/>
              <a:defRPr sz="753"/>
            </a:lvl5pPr>
            <a:lvl6pPr marL="1721358" indent="0">
              <a:buNone/>
              <a:defRPr sz="753"/>
            </a:lvl6pPr>
            <a:lvl7pPr marL="2065630" indent="0">
              <a:buNone/>
              <a:defRPr sz="753"/>
            </a:lvl7pPr>
            <a:lvl8pPr marL="2409901" indent="0">
              <a:buNone/>
              <a:defRPr sz="753"/>
            </a:lvl8pPr>
            <a:lvl9pPr marL="2754173" indent="0">
              <a:buNone/>
              <a:defRPr sz="7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B9D4F-FF93-DD5C-3AE8-D9D9C8D6E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BABE-62D3-4306-85A9-73AB6DE314CD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A362F-4493-9C0C-408F-71F018D6A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137BF-7EC5-B9D9-AF92-3803792E1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FEB9-6E65-4CA8-8A36-A5798F874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8027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92E6-B6BF-3D4E-5D87-4249ADD70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356" y="345652"/>
            <a:ext cx="2960954" cy="1209781"/>
          </a:xfrm>
        </p:spPr>
        <p:txBody>
          <a:bodyPr anchor="b"/>
          <a:lstStyle>
            <a:lvl1pPr>
              <a:defRPr sz="241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1BF91C-01E0-90D6-9D4E-D8B6A46BD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902914" y="746512"/>
            <a:ext cx="4647635" cy="3684551"/>
          </a:xfrm>
        </p:spPr>
        <p:txBody>
          <a:bodyPr/>
          <a:lstStyle>
            <a:lvl1pPr marL="0" indent="0">
              <a:buNone/>
              <a:defRPr sz="2410"/>
            </a:lvl1pPr>
            <a:lvl2pPr marL="344272" indent="0">
              <a:buNone/>
              <a:defRPr sz="2108"/>
            </a:lvl2pPr>
            <a:lvl3pPr marL="688543" indent="0">
              <a:buNone/>
              <a:defRPr sz="1807"/>
            </a:lvl3pPr>
            <a:lvl4pPr marL="1032815" indent="0">
              <a:buNone/>
              <a:defRPr sz="1506"/>
            </a:lvl4pPr>
            <a:lvl5pPr marL="1377086" indent="0">
              <a:buNone/>
              <a:defRPr sz="1506"/>
            </a:lvl5pPr>
            <a:lvl6pPr marL="1721358" indent="0">
              <a:buNone/>
              <a:defRPr sz="1506"/>
            </a:lvl6pPr>
            <a:lvl7pPr marL="2065630" indent="0">
              <a:buNone/>
              <a:defRPr sz="1506"/>
            </a:lvl7pPr>
            <a:lvl8pPr marL="2409901" indent="0">
              <a:buNone/>
              <a:defRPr sz="1506"/>
            </a:lvl8pPr>
            <a:lvl9pPr marL="2754173" indent="0">
              <a:buNone/>
              <a:defRPr sz="1506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F1E612-2322-A545-0884-7C3BC792B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2356" y="1555433"/>
            <a:ext cx="2960954" cy="2881631"/>
          </a:xfrm>
        </p:spPr>
        <p:txBody>
          <a:bodyPr/>
          <a:lstStyle>
            <a:lvl1pPr marL="0" indent="0">
              <a:buNone/>
              <a:defRPr sz="1205"/>
            </a:lvl1pPr>
            <a:lvl2pPr marL="344272" indent="0">
              <a:buNone/>
              <a:defRPr sz="1054"/>
            </a:lvl2pPr>
            <a:lvl3pPr marL="688543" indent="0">
              <a:buNone/>
              <a:defRPr sz="904"/>
            </a:lvl3pPr>
            <a:lvl4pPr marL="1032815" indent="0">
              <a:buNone/>
              <a:defRPr sz="753"/>
            </a:lvl4pPr>
            <a:lvl5pPr marL="1377086" indent="0">
              <a:buNone/>
              <a:defRPr sz="753"/>
            </a:lvl5pPr>
            <a:lvl6pPr marL="1721358" indent="0">
              <a:buNone/>
              <a:defRPr sz="753"/>
            </a:lvl6pPr>
            <a:lvl7pPr marL="2065630" indent="0">
              <a:buNone/>
              <a:defRPr sz="753"/>
            </a:lvl7pPr>
            <a:lvl8pPr marL="2409901" indent="0">
              <a:buNone/>
              <a:defRPr sz="753"/>
            </a:lvl8pPr>
            <a:lvl9pPr marL="2754173" indent="0">
              <a:buNone/>
              <a:defRPr sz="7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B6949-9D8B-3EAB-AEA3-171EC8103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BABE-62D3-4306-85A9-73AB6DE314CD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5211C-ECD0-73A2-BBA1-F44FCB6BF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07737-91AD-A529-551A-E4C3C4649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FEB9-6E65-4CA8-8A36-A5798F874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5484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CA53B-B55A-2781-5E1E-917086351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256A5-7E13-3F8B-911E-53E2F5FEE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65790-0F13-7C65-B96F-286052CF8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BABE-62D3-4306-85A9-73AB6DE314CD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8CF0E-454A-8EA7-8C43-9F41E688A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3FEA5-9D04-F794-B47B-B908EE786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FEB9-6E65-4CA8-8A36-A5798F874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178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71381B-1ABC-A7A2-1649-C9429997CB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69805" y="276041"/>
            <a:ext cx="1979548" cy="43938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2F8B7A-416F-416C-6A16-99A28C097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31160" y="276041"/>
            <a:ext cx="5823888" cy="43938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EEEF7-3965-1034-1B28-22C82432A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BABE-62D3-4306-85A9-73AB6DE314CD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9BDCD-A3DE-7819-5570-312E67ABE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31CA9-272B-152D-FE42-838FE8A0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FEB9-6E65-4CA8-8A36-A5798F874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7979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720DB7E-331A-174C-305B-A537971DEA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401" y="4364497"/>
            <a:ext cx="1100707" cy="69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271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661" y="409800"/>
            <a:ext cx="6308873" cy="731170"/>
          </a:xfrm>
        </p:spPr>
        <p:txBody>
          <a:bodyPr>
            <a:normAutofit/>
          </a:bodyPr>
          <a:lstStyle>
            <a:lvl1pPr algn="l">
              <a:defRPr sz="5715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8780" y="1278539"/>
            <a:ext cx="6330113" cy="3447582"/>
          </a:xfrm>
        </p:spPr>
        <p:txBody>
          <a:bodyPr/>
          <a:lstStyle>
            <a:lvl1pPr>
              <a:defRPr sz="4445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200" y="3331699"/>
            <a:ext cx="7803435" cy="1029754"/>
          </a:xfrm>
        </p:spPr>
        <p:txBody>
          <a:bodyPr anchor="t"/>
          <a:lstStyle>
            <a:lvl1pPr algn="l">
              <a:defRPr sz="63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5200" y="2197530"/>
            <a:ext cx="7803435" cy="1134169"/>
          </a:xfrm>
        </p:spPr>
        <p:txBody>
          <a:bodyPr anchor="b"/>
          <a:lstStyle>
            <a:lvl1pPr marL="0" indent="0">
              <a:buNone/>
              <a:defRPr sz="3175">
                <a:solidFill>
                  <a:schemeClr val="tx1">
                    <a:tint val="75000"/>
                  </a:schemeClr>
                </a:solidFill>
              </a:defRPr>
            </a:lvl1pPr>
            <a:lvl2pPr marL="725817" indent="0">
              <a:buNone/>
              <a:defRPr sz="2857">
                <a:solidFill>
                  <a:schemeClr val="tx1">
                    <a:tint val="75000"/>
                  </a:schemeClr>
                </a:solidFill>
              </a:defRPr>
            </a:lvl2pPr>
            <a:lvl3pPr marL="1451636" indent="0">
              <a:buNone/>
              <a:defRPr sz="2540">
                <a:solidFill>
                  <a:schemeClr val="tx1">
                    <a:tint val="75000"/>
                  </a:schemeClr>
                </a:solidFill>
              </a:defRPr>
            </a:lvl3pPr>
            <a:lvl4pPr marL="2177453" indent="0">
              <a:buNone/>
              <a:defRPr sz="2222">
                <a:solidFill>
                  <a:schemeClr val="tx1">
                    <a:tint val="75000"/>
                  </a:schemeClr>
                </a:solidFill>
              </a:defRPr>
            </a:lvl4pPr>
            <a:lvl5pPr marL="2903272" indent="0">
              <a:buNone/>
              <a:defRPr sz="2222">
                <a:solidFill>
                  <a:schemeClr val="tx1">
                    <a:tint val="75000"/>
                  </a:schemeClr>
                </a:solidFill>
              </a:defRPr>
            </a:lvl5pPr>
            <a:lvl6pPr marL="3629089" indent="0">
              <a:buNone/>
              <a:defRPr sz="2222">
                <a:solidFill>
                  <a:schemeClr val="tx1">
                    <a:tint val="75000"/>
                  </a:schemeClr>
                </a:solidFill>
              </a:defRPr>
            </a:lvl6pPr>
            <a:lvl7pPr marL="4354907" indent="0">
              <a:buNone/>
              <a:defRPr sz="2222">
                <a:solidFill>
                  <a:schemeClr val="tx1">
                    <a:tint val="75000"/>
                  </a:schemeClr>
                </a:solidFill>
              </a:defRPr>
            </a:lvl7pPr>
            <a:lvl8pPr marL="5080725" indent="0">
              <a:buNone/>
              <a:defRPr sz="2222">
                <a:solidFill>
                  <a:schemeClr val="tx1">
                    <a:tint val="75000"/>
                  </a:schemeClr>
                </a:solidFill>
              </a:defRPr>
            </a:lvl8pPr>
            <a:lvl9pPr marL="5806543" indent="0">
              <a:buNone/>
              <a:defRPr sz="222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9025" y="1209782"/>
            <a:ext cx="4054727" cy="3421712"/>
          </a:xfrm>
        </p:spPr>
        <p:txBody>
          <a:bodyPr/>
          <a:lstStyle>
            <a:lvl1pPr>
              <a:defRPr sz="4445"/>
            </a:lvl1pPr>
            <a:lvl2pPr>
              <a:defRPr sz="3810"/>
            </a:lvl2pPr>
            <a:lvl3pPr>
              <a:defRPr sz="3175"/>
            </a:lvl3pPr>
            <a:lvl4pPr>
              <a:defRPr sz="2857"/>
            </a:lvl4pPr>
            <a:lvl5pPr>
              <a:defRPr sz="2857"/>
            </a:lvl5pPr>
            <a:lvl6pPr>
              <a:defRPr sz="2857"/>
            </a:lvl6pPr>
            <a:lvl7pPr>
              <a:defRPr sz="2857"/>
            </a:lvl7pPr>
            <a:lvl8pPr>
              <a:defRPr sz="2857"/>
            </a:lvl8pPr>
            <a:lvl9pPr>
              <a:defRPr sz="28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6761" y="1209782"/>
            <a:ext cx="4054727" cy="3421712"/>
          </a:xfrm>
        </p:spPr>
        <p:txBody>
          <a:bodyPr/>
          <a:lstStyle>
            <a:lvl1pPr>
              <a:defRPr sz="4445"/>
            </a:lvl1pPr>
            <a:lvl2pPr>
              <a:defRPr sz="3810"/>
            </a:lvl2pPr>
            <a:lvl3pPr>
              <a:defRPr sz="3175"/>
            </a:lvl3pPr>
            <a:lvl4pPr>
              <a:defRPr sz="2857"/>
            </a:lvl4pPr>
            <a:lvl5pPr>
              <a:defRPr sz="2857"/>
            </a:lvl5pPr>
            <a:lvl6pPr>
              <a:defRPr sz="2857"/>
            </a:lvl6pPr>
            <a:lvl7pPr>
              <a:defRPr sz="2857"/>
            </a:lvl7pPr>
            <a:lvl8pPr>
              <a:defRPr sz="2857"/>
            </a:lvl8pPr>
            <a:lvl9pPr>
              <a:defRPr sz="28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820" y="273830"/>
            <a:ext cx="8125683" cy="769652"/>
          </a:xfrm>
        </p:spPr>
        <p:txBody>
          <a:bodyPr>
            <a:normAutofit/>
          </a:bodyPr>
          <a:lstStyle>
            <a:lvl1pPr algn="r">
              <a:defRPr sz="5715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4216" y="1668802"/>
            <a:ext cx="4056321" cy="483672"/>
          </a:xfrm>
        </p:spPr>
        <p:txBody>
          <a:bodyPr anchor="b"/>
          <a:lstStyle>
            <a:lvl1pPr marL="0" indent="0" algn="ctr">
              <a:buNone/>
              <a:defRPr sz="3810" b="1">
                <a:solidFill>
                  <a:schemeClr val="bg1"/>
                </a:solidFill>
              </a:defRPr>
            </a:lvl1pPr>
            <a:lvl2pPr marL="725817" indent="0">
              <a:buNone/>
              <a:defRPr sz="3175" b="1"/>
            </a:lvl2pPr>
            <a:lvl3pPr marL="1451636" indent="0">
              <a:buNone/>
              <a:defRPr sz="2857" b="1"/>
            </a:lvl3pPr>
            <a:lvl4pPr marL="2177453" indent="0">
              <a:buNone/>
              <a:defRPr sz="2540" b="1"/>
            </a:lvl4pPr>
            <a:lvl5pPr marL="2903272" indent="0">
              <a:buNone/>
              <a:defRPr sz="2540" b="1"/>
            </a:lvl5pPr>
            <a:lvl6pPr marL="3629089" indent="0">
              <a:buNone/>
              <a:defRPr sz="2540" b="1"/>
            </a:lvl6pPr>
            <a:lvl7pPr marL="4354907" indent="0">
              <a:buNone/>
              <a:defRPr sz="2540" b="1"/>
            </a:lvl7pPr>
            <a:lvl8pPr marL="5080725" indent="0">
              <a:buNone/>
              <a:defRPr sz="2540" b="1"/>
            </a:lvl8pPr>
            <a:lvl9pPr marL="5806543" indent="0">
              <a:buNone/>
              <a:defRPr sz="254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216" y="2144991"/>
            <a:ext cx="4056321" cy="2294561"/>
          </a:xfrm>
        </p:spPr>
        <p:txBody>
          <a:bodyPr/>
          <a:lstStyle>
            <a:lvl1pPr algn="ctr">
              <a:defRPr sz="3810">
                <a:solidFill>
                  <a:schemeClr val="bg1"/>
                </a:solidFill>
              </a:defRPr>
            </a:lvl1pPr>
            <a:lvl2pPr algn="ctr">
              <a:defRPr sz="3175">
                <a:solidFill>
                  <a:schemeClr val="bg1"/>
                </a:solidFill>
              </a:defRPr>
            </a:lvl2pPr>
            <a:lvl3pPr algn="ctr">
              <a:defRPr sz="2857">
                <a:solidFill>
                  <a:schemeClr val="bg1"/>
                </a:solidFill>
              </a:defRPr>
            </a:lvl3pPr>
            <a:lvl4pPr algn="ctr">
              <a:defRPr sz="2540">
                <a:solidFill>
                  <a:schemeClr val="bg1"/>
                </a:solidFill>
              </a:defRPr>
            </a:lvl4pPr>
            <a:lvl5pPr algn="ctr">
              <a:defRPr sz="2540">
                <a:solidFill>
                  <a:schemeClr val="bg1"/>
                </a:solidFill>
              </a:defRPr>
            </a:lvl5pPr>
            <a:lvl6pPr>
              <a:defRPr sz="2540"/>
            </a:lvl6pPr>
            <a:lvl7pPr>
              <a:defRPr sz="2540"/>
            </a:lvl7pPr>
            <a:lvl8pPr>
              <a:defRPr sz="2540"/>
            </a:lvl8pPr>
            <a:lvl9pPr>
              <a:defRPr sz="254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5454" y="1668802"/>
            <a:ext cx="4057914" cy="483672"/>
          </a:xfrm>
        </p:spPr>
        <p:txBody>
          <a:bodyPr anchor="b"/>
          <a:lstStyle>
            <a:lvl1pPr marL="0" indent="0" algn="ctr">
              <a:buNone/>
              <a:defRPr sz="3810" b="1">
                <a:solidFill>
                  <a:schemeClr val="bg1"/>
                </a:solidFill>
              </a:defRPr>
            </a:lvl1pPr>
            <a:lvl2pPr marL="725817" indent="0">
              <a:buNone/>
              <a:defRPr sz="3175" b="1"/>
            </a:lvl2pPr>
            <a:lvl3pPr marL="1451636" indent="0">
              <a:buNone/>
              <a:defRPr sz="2857" b="1"/>
            </a:lvl3pPr>
            <a:lvl4pPr marL="2177453" indent="0">
              <a:buNone/>
              <a:defRPr sz="2540" b="1"/>
            </a:lvl4pPr>
            <a:lvl5pPr marL="2903272" indent="0">
              <a:buNone/>
              <a:defRPr sz="2540" b="1"/>
            </a:lvl5pPr>
            <a:lvl6pPr marL="3629089" indent="0">
              <a:buNone/>
              <a:defRPr sz="2540" b="1"/>
            </a:lvl6pPr>
            <a:lvl7pPr marL="4354907" indent="0">
              <a:buNone/>
              <a:defRPr sz="2540" b="1"/>
            </a:lvl7pPr>
            <a:lvl8pPr marL="5080725" indent="0">
              <a:buNone/>
              <a:defRPr sz="2540" b="1"/>
            </a:lvl8pPr>
            <a:lvl9pPr marL="5806543" indent="0">
              <a:buNone/>
              <a:defRPr sz="254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5454" y="2144991"/>
            <a:ext cx="4057914" cy="2294561"/>
          </a:xfrm>
        </p:spPr>
        <p:txBody>
          <a:bodyPr/>
          <a:lstStyle>
            <a:lvl1pPr algn="ctr">
              <a:defRPr sz="3810">
                <a:solidFill>
                  <a:schemeClr val="bg1"/>
                </a:solidFill>
              </a:defRPr>
            </a:lvl1pPr>
            <a:lvl2pPr algn="ctr">
              <a:defRPr sz="3175">
                <a:solidFill>
                  <a:schemeClr val="bg1"/>
                </a:solidFill>
              </a:defRPr>
            </a:lvl2pPr>
            <a:lvl3pPr algn="ctr">
              <a:defRPr sz="2857">
                <a:solidFill>
                  <a:schemeClr val="bg1"/>
                </a:solidFill>
              </a:defRPr>
            </a:lvl3pPr>
            <a:lvl4pPr algn="ctr">
              <a:defRPr sz="2540">
                <a:solidFill>
                  <a:schemeClr val="bg1"/>
                </a:solidFill>
              </a:defRPr>
            </a:lvl4pPr>
            <a:lvl5pPr algn="ctr">
              <a:defRPr sz="2540">
                <a:solidFill>
                  <a:schemeClr val="bg1"/>
                </a:solidFill>
              </a:defRPr>
            </a:lvl5pPr>
            <a:lvl6pPr>
              <a:defRPr sz="2540"/>
            </a:lvl6pPr>
            <a:lvl7pPr>
              <a:defRPr sz="2540"/>
            </a:lvl7pPr>
            <a:lvl8pPr>
              <a:defRPr sz="2540"/>
            </a:lvl8pPr>
            <a:lvl9pPr>
              <a:defRPr sz="254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030" y="206430"/>
            <a:ext cx="3020324" cy="878532"/>
          </a:xfrm>
        </p:spPr>
        <p:txBody>
          <a:bodyPr anchor="b"/>
          <a:lstStyle>
            <a:lvl1pPr algn="l">
              <a:defRPr sz="317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29" y="206439"/>
            <a:ext cx="5132161" cy="4425062"/>
          </a:xfrm>
        </p:spPr>
        <p:txBody>
          <a:bodyPr/>
          <a:lstStyle>
            <a:lvl1pPr>
              <a:defRPr sz="5080"/>
            </a:lvl1pPr>
            <a:lvl2pPr>
              <a:defRPr sz="4445"/>
            </a:lvl2pPr>
            <a:lvl3pPr>
              <a:defRPr sz="3810"/>
            </a:lvl3pPr>
            <a:lvl4pPr>
              <a:defRPr sz="3175"/>
            </a:lvl4pPr>
            <a:lvl5pPr>
              <a:defRPr sz="3175"/>
            </a:lvl5pPr>
            <a:lvl6pPr>
              <a:defRPr sz="3175"/>
            </a:lvl6pPr>
            <a:lvl7pPr>
              <a:defRPr sz="3175"/>
            </a:lvl7pPr>
            <a:lvl8pPr>
              <a:defRPr sz="3175"/>
            </a:lvl8pPr>
            <a:lvl9pPr>
              <a:defRPr sz="31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9030" y="1084966"/>
            <a:ext cx="3020324" cy="3546530"/>
          </a:xfrm>
        </p:spPr>
        <p:txBody>
          <a:bodyPr/>
          <a:lstStyle>
            <a:lvl1pPr marL="0" indent="0">
              <a:buNone/>
              <a:defRPr sz="2222"/>
            </a:lvl1pPr>
            <a:lvl2pPr marL="725817" indent="0">
              <a:buNone/>
              <a:defRPr sz="1905"/>
            </a:lvl2pPr>
            <a:lvl3pPr marL="1451636" indent="0">
              <a:buNone/>
              <a:defRPr sz="1587"/>
            </a:lvl3pPr>
            <a:lvl4pPr marL="2177453" indent="0">
              <a:buNone/>
              <a:defRPr sz="1428"/>
            </a:lvl4pPr>
            <a:lvl5pPr marL="2903272" indent="0">
              <a:buNone/>
              <a:defRPr sz="1428"/>
            </a:lvl5pPr>
            <a:lvl6pPr marL="3629089" indent="0">
              <a:buNone/>
              <a:defRPr sz="1428"/>
            </a:lvl6pPr>
            <a:lvl7pPr marL="4354907" indent="0">
              <a:buNone/>
              <a:defRPr sz="1428"/>
            </a:lvl7pPr>
            <a:lvl8pPr marL="5080725" indent="0">
              <a:buNone/>
              <a:defRPr sz="1428"/>
            </a:lvl8pPr>
            <a:lvl9pPr marL="5806543" indent="0">
              <a:buNone/>
              <a:defRPr sz="14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9027" y="207633"/>
            <a:ext cx="8262461" cy="864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027" y="1209782"/>
            <a:ext cx="8262461" cy="3421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9026" y="4805519"/>
            <a:ext cx="2142119" cy="2760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36678" y="4805519"/>
            <a:ext cx="2907162" cy="2760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9368" y="4805519"/>
            <a:ext cx="2142119" cy="2760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83" y="5255589"/>
            <a:ext cx="8423125" cy="771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22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2222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1451636" rtl="0" eaLnBrk="1" latinLnBrk="0" hangingPunct="1">
        <a:spcBef>
          <a:spcPct val="0"/>
        </a:spcBef>
        <a:buNone/>
        <a:defRPr sz="69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4363" indent="-544363" algn="l" defTabSz="1451636" rtl="0" eaLnBrk="1" latinLnBrk="0" hangingPunct="1">
        <a:spcBef>
          <a:spcPct val="20000"/>
        </a:spcBef>
        <a:buFont typeface="Arial" pitchFamily="34" charset="0"/>
        <a:buChar char="•"/>
        <a:defRPr sz="5080" kern="1200">
          <a:solidFill>
            <a:schemeClr val="tx1"/>
          </a:solidFill>
          <a:latin typeface="+mn-lt"/>
          <a:ea typeface="+mn-ea"/>
          <a:cs typeface="+mn-cs"/>
        </a:defRPr>
      </a:lvl1pPr>
      <a:lvl2pPr marL="1179454" indent="-453636" algn="l" defTabSz="1451636" rtl="0" eaLnBrk="1" latinLnBrk="0" hangingPunct="1">
        <a:spcBef>
          <a:spcPct val="20000"/>
        </a:spcBef>
        <a:buFont typeface="Arial" pitchFamily="34" charset="0"/>
        <a:buChar char="–"/>
        <a:defRPr sz="4445" kern="1200">
          <a:solidFill>
            <a:schemeClr val="tx1"/>
          </a:solidFill>
          <a:latin typeface="+mn-lt"/>
          <a:ea typeface="+mn-ea"/>
          <a:cs typeface="+mn-cs"/>
        </a:defRPr>
      </a:lvl2pPr>
      <a:lvl3pPr marL="1814544" indent="-362909" algn="l" defTabSz="1451636" rtl="0" eaLnBrk="1" latinLnBrk="0" hangingPunct="1">
        <a:spcBef>
          <a:spcPct val="20000"/>
        </a:spcBef>
        <a:buFont typeface="Arial" pitchFamily="34" charset="0"/>
        <a:buChar char="•"/>
        <a:defRPr sz="3810" kern="1200">
          <a:solidFill>
            <a:schemeClr val="tx1"/>
          </a:solidFill>
          <a:latin typeface="+mn-lt"/>
          <a:ea typeface="+mn-ea"/>
          <a:cs typeface="+mn-cs"/>
        </a:defRPr>
      </a:lvl3pPr>
      <a:lvl4pPr marL="2540362" indent="-362909" algn="l" defTabSz="1451636" rtl="0" eaLnBrk="1" latinLnBrk="0" hangingPunct="1">
        <a:spcBef>
          <a:spcPct val="20000"/>
        </a:spcBef>
        <a:buFont typeface="Arial" pitchFamily="34" charset="0"/>
        <a:buChar char="–"/>
        <a:defRPr sz="3175" kern="1200">
          <a:solidFill>
            <a:schemeClr val="tx1"/>
          </a:solidFill>
          <a:latin typeface="+mn-lt"/>
          <a:ea typeface="+mn-ea"/>
          <a:cs typeface="+mn-cs"/>
        </a:defRPr>
      </a:lvl4pPr>
      <a:lvl5pPr marL="3266180" indent="-362909" algn="l" defTabSz="1451636" rtl="0" eaLnBrk="1" latinLnBrk="0" hangingPunct="1">
        <a:spcBef>
          <a:spcPct val="20000"/>
        </a:spcBef>
        <a:buFont typeface="Arial" pitchFamily="34" charset="0"/>
        <a:buChar char="»"/>
        <a:defRPr sz="3175" kern="1200">
          <a:solidFill>
            <a:schemeClr val="tx1"/>
          </a:solidFill>
          <a:latin typeface="+mn-lt"/>
          <a:ea typeface="+mn-ea"/>
          <a:cs typeface="+mn-cs"/>
        </a:defRPr>
      </a:lvl5pPr>
      <a:lvl6pPr marL="3991998" indent="-362909" algn="l" defTabSz="1451636" rtl="0" eaLnBrk="1" latinLnBrk="0" hangingPunct="1">
        <a:spcBef>
          <a:spcPct val="20000"/>
        </a:spcBef>
        <a:buFont typeface="Arial" pitchFamily="34" charset="0"/>
        <a:buChar char="•"/>
        <a:defRPr sz="3175" kern="1200">
          <a:solidFill>
            <a:schemeClr val="tx1"/>
          </a:solidFill>
          <a:latin typeface="+mn-lt"/>
          <a:ea typeface="+mn-ea"/>
          <a:cs typeface="+mn-cs"/>
        </a:defRPr>
      </a:lvl6pPr>
      <a:lvl7pPr marL="4717816" indent="-362909" algn="l" defTabSz="1451636" rtl="0" eaLnBrk="1" latinLnBrk="0" hangingPunct="1">
        <a:spcBef>
          <a:spcPct val="20000"/>
        </a:spcBef>
        <a:buFont typeface="Arial" pitchFamily="34" charset="0"/>
        <a:buChar char="•"/>
        <a:defRPr sz="3175" kern="1200">
          <a:solidFill>
            <a:schemeClr val="tx1"/>
          </a:solidFill>
          <a:latin typeface="+mn-lt"/>
          <a:ea typeface="+mn-ea"/>
          <a:cs typeface="+mn-cs"/>
        </a:defRPr>
      </a:lvl7pPr>
      <a:lvl8pPr marL="5443634" indent="-362909" algn="l" defTabSz="1451636" rtl="0" eaLnBrk="1" latinLnBrk="0" hangingPunct="1">
        <a:spcBef>
          <a:spcPct val="20000"/>
        </a:spcBef>
        <a:buFont typeface="Arial" pitchFamily="34" charset="0"/>
        <a:buChar char="•"/>
        <a:defRPr sz="3175" kern="1200">
          <a:solidFill>
            <a:schemeClr val="tx1"/>
          </a:solidFill>
          <a:latin typeface="+mn-lt"/>
          <a:ea typeface="+mn-ea"/>
          <a:cs typeface="+mn-cs"/>
        </a:defRPr>
      </a:lvl8pPr>
      <a:lvl9pPr marL="6169451" indent="-362909" algn="l" defTabSz="1451636" rtl="0" eaLnBrk="1" latinLnBrk="0" hangingPunct="1">
        <a:spcBef>
          <a:spcPct val="20000"/>
        </a:spcBef>
        <a:buFont typeface="Arial" pitchFamily="34" charset="0"/>
        <a:buChar char="•"/>
        <a:defRPr sz="31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51636" rtl="0" eaLnBrk="1" latinLnBrk="0" hangingPunct="1">
        <a:defRPr sz="2857" kern="1200">
          <a:solidFill>
            <a:schemeClr val="tx1"/>
          </a:solidFill>
          <a:latin typeface="+mn-lt"/>
          <a:ea typeface="+mn-ea"/>
          <a:cs typeface="+mn-cs"/>
        </a:defRPr>
      </a:lvl1pPr>
      <a:lvl2pPr marL="725817" algn="l" defTabSz="1451636" rtl="0" eaLnBrk="1" latinLnBrk="0" hangingPunct="1">
        <a:defRPr sz="2857" kern="1200">
          <a:solidFill>
            <a:schemeClr val="tx1"/>
          </a:solidFill>
          <a:latin typeface="+mn-lt"/>
          <a:ea typeface="+mn-ea"/>
          <a:cs typeface="+mn-cs"/>
        </a:defRPr>
      </a:lvl2pPr>
      <a:lvl3pPr marL="1451636" algn="l" defTabSz="1451636" rtl="0" eaLnBrk="1" latinLnBrk="0" hangingPunct="1">
        <a:defRPr sz="2857" kern="1200">
          <a:solidFill>
            <a:schemeClr val="tx1"/>
          </a:solidFill>
          <a:latin typeface="+mn-lt"/>
          <a:ea typeface="+mn-ea"/>
          <a:cs typeface="+mn-cs"/>
        </a:defRPr>
      </a:lvl3pPr>
      <a:lvl4pPr marL="2177453" algn="l" defTabSz="1451636" rtl="0" eaLnBrk="1" latinLnBrk="0" hangingPunct="1">
        <a:defRPr sz="2857" kern="1200">
          <a:solidFill>
            <a:schemeClr val="tx1"/>
          </a:solidFill>
          <a:latin typeface="+mn-lt"/>
          <a:ea typeface="+mn-ea"/>
          <a:cs typeface="+mn-cs"/>
        </a:defRPr>
      </a:lvl4pPr>
      <a:lvl5pPr marL="2903272" algn="l" defTabSz="1451636" rtl="0" eaLnBrk="1" latinLnBrk="0" hangingPunct="1">
        <a:defRPr sz="2857" kern="1200">
          <a:solidFill>
            <a:schemeClr val="tx1"/>
          </a:solidFill>
          <a:latin typeface="+mn-lt"/>
          <a:ea typeface="+mn-ea"/>
          <a:cs typeface="+mn-cs"/>
        </a:defRPr>
      </a:lvl5pPr>
      <a:lvl6pPr marL="3629089" algn="l" defTabSz="1451636" rtl="0" eaLnBrk="1" latinLnBrk="0" hangingPunct="1">
        <a:defRPr sz="2857" kern="1200">
          <a:solidFill>
            <a:schemeClr val="tx1"/>
          </a:solidFill>
          <a:latin typeface="+mn-lt"/>
          <a:ea typeface="+mn-ea"/>
          <a:cs typeface="+mn-cs"/>
        </a:defRPr>
      </a:lvl6pPr>
      <a:lvl7pPr marL="4354907" algn="l" defTabSz="1451636" rtl="0" eaLnBrk="1" latinLnBrk="0" hangingPunct="1">
        <a:defRPr sz="2857" kern="1200">
          <a:solidFill>
            <a:schemeClr val="tx1"/>
          </a:solidFill>
          <a:latin typeface="+mn-lt"/>
          <a:ea typeface="+mn-ea"/>
          <a:cs typeface="+mn-cs"/>
        </a:defRPr>
      </a:lvl7pPr>
      <a:lvl8pPr marL="5080725" algn="l" defTabSz="1451636" rtl="0" eaLnBrk="1" latinLnBrk="0" hangingPunct="1">
        <a:defRPr sz="2857" kern="1200">
          <a:solidFill>
            <a:schemeClr val="tx1"/>
          </a:solidFill>
          <a:latin typeface="+mn-lt"/>
          <a:ea typeface="+mn-ea"/>
          <a:cs typeface="+mn-cs"/>
        </a:defRPr>
      </a:lvl8pPr>
      <a:lvl9pPr marL="5806543" algn="l" defTabSz="1451636" rtl="0" eaLnBrk="1" latinLnBrk="0" hangingPunct="1">
        <a:defRPr sz="28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D3F2BF-C37C-2084-7A83-5F43DAFEF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161" y="276042"/>
            <a:ext cx="7918192" cy="1002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4D0DE-30BD-3860-D15F-52B0A4618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1161" y="1380206"/>
            <a:ext cx="7918192" cy="3289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F3CE1-C925-21F8-B908-F31B05C60D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31160" y="4805519"/>
            <a:ext cx="2065615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8BABE-62D3-4306-85A9-73AB6DE314CD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1552E-FBFD-C581-337C-D7E802773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1045" y="4805519"/>
            <a:ext cx="3098423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B2707-21CB-8F6C-A5BF-76FA63162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83738" y="4805519"/>
            <a:ext cx="2065615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5FEB9-6E65-4CA8-8A36-A5798F874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529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688543" rtl="0" eaLnBrk="1" latinLnBrk="0" hangingPunct="1">
        <a:lnSpc>
          <a:spcPct val="90000"/>
        </a:lnSpc>
        <a:spcBef>
          <a:spcPct val="0"/>
        </a:spcBef>
        <a:buNone/>
        <a:defRPr sz="33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2136" indent="-172136" algn="l" defTabSz="688543" rtl="0" eaLnBrk="1" latinLnBrk="0" hangingPunct="1">
        <a:lnSpc>
          <a:spcPct val="90000"/>
        </a:lnSpc>
        <a:spcBef>
          <a:spcPts val="753"/>
        </a:spcBef>
        <a:buFont typeface="Arial" panose="020B0604020202020204" pitchFamily="34" charset="0"/>
        <a:buChar char="•"/>
        <a:defRPr sz="2108" kern="1200">
          <a:solidFill>
            <a:schemeClr val="tx1"/>
          </a:solidFill>
          <a:latin typeface="+mn-lt"/>
          <a:ea typeface="+mn-ea"/>
          <a:cs typeface="+mn-cs"/>
        </a:defRPr>
      </a:lvl1pPr>
      <a:lvl2pPr marL="516407" indent="-172136" algn="l" defTabSz="688543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2pPr>
      <a:lvl3pPr marL="860679" indent="-172136" algn="l" defTabSz="688543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506" kern="1200">
          <a:solidFill>
            <a:schemeClr val="tx1"/>
          </a:solidFill>
          <a:latin typeface="+mn-lt"/>
          <a:ea typeface="+mn-ea"/>
          <a:cs typeface="+mn-cs"/>
        </a:defRPr>
      </a:lvl3pPr>
      <a:lvl4pPr marL="1204951" indent="-172136" algn="l" defTabSz="688543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5" kern="1200">
          <a:solidFill>
            <a:schemeClr val="tx1"/>
          </a:solidFill>
          <a:latin typeface="+mn-lt"/>
          <a:ea typeface="+mn-ea"/>
          <a:cs typeface="+mn-cs"/>
        </a:defRPr>
      </a:lvl4pPr>
      <a:lvl5pPr marL="1549222" indent="-172136" algn="l" defTabSz="688543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5" kern="1200">
          <a:solidFill>
            <a:schemeClr val="tx1"/>
          </a:solidFill>
          <a:latin typeface="+mn-lt"/>
          <a:ea typeface="+mn-ea"/>
          <a:cs typeface="+mn-cs"/>
        </a:defRPr>
      </a:lvl5pPr>
      <a:lvl6pPr marL="1893494" indent="-172136" algn="l" defTabSz="688543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5" kern="1200">
          <a:solidFill>
            <a:schemeClr val="tx1"/>
          </a:solidFill>
          <a:latin typeface="+mn-lt"/>
          <a:ea typeface="+mn-ea"/>
          <a:cs typeface="+mn-cs"/>
        </a:defRPr>
      </a:lvl6pPr>
      <a:lvl7pPr marL="2237765" indent="-172136" algn="l" defTabSz="688543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5" kern="1200">
          <a:solidFill>
            <a:schemeClr val="tx1"/>
          </a:solidFill>
          <a:latin typeface="+mn-lt"/>
          <a:ea typeface="+mn-ea"/>
          <a:cs typeface="+mn-cs"/>
        </a:defRPr>
      </a:lvl7pPr>
      <a:lvl8pPr marL="2582037" indent="-172136" algn="l" defTabSz="688543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5" kern="1200">
          <a:solidFill>
            <a:schemeClr val="tx1"/>
          </a:solidFill>
          <a:latin typeface="+mn-lt"/>
          <a:ea typeface="+mn-ea"/>
          <a:cs typeface="+mn-cs"/>
        </a:defRPr>
      </a:lvl8pPr>
      <a:lvl9pPr marL="2926309" indent="-172136" algn="l" defTabSz="688543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8543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1pPr>
      <a:lvl2pPr marL="344272" algn="l" defTabSz="688543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2pPr>
      <a:lvl3pPr marL="688543" algn="l" defTabSz="688543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3pPr>
      <a:lvl4pPr marL="1032815" algn="l" defTabSz="688543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4pPr>
      <a:lvl5pPr marL="1377086" algn="l" defTabSz="688543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5pPr>
      <a:lvl6pPr marL="1721358" algn="l" defTabSz="688543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6pPr>
      <a:lvl7pPr marL="2065630" algn="l" defTabSz="688543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7pPr>
      <a:lvl8pPr marL="2409901" algn="l" defTabSz="688543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8pPr>
      <a:lvl9pPr marL="2754173" algn="l" defTabSz="688543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>
            <a:extLst>
              <a:ext uri="{FF2B5EF4-FFF2-40B4-BE49-F238E27FC236}">
                <a16:creationId xmlns:a16="http://schemas.microsoft.com/office/drawing/2014/main" id="{FC13BB76-1A1F-2794-5E8D-BF6ADE36D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2191" y="1834968"/>
            <a:ext cx="413188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chemeClr val="accent6"/>
                </a:solidFill>
              </a:rPr>
              <a:t>TELECOM CUSTOMER CHURN</a:t>
            </a:r>
          </a:p>
          <a:p>
            <a:pPr algn="ctr" eaLnBrk="1" hangingPunct="1"/>
            <a:r>
              <a:rPr lang="en-US" altLang="en-US" sz="3200" b="1" dirty="0">
                <a:solidFill>
                  <a:schemeClr val="accent6"/>
                </a:solidFill>
              </a:rPr>
              <a:t>PREDICTION</a:t>
            </a:r>
            <a:endParaRPr lang="en-IN" altLang="en-US" sz="3200" b="1" dirty="0">
              <a:solidFill>
                <a:schemeClr val="accent6"/>
              </a:solidFill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4289D9D9-E84E-2E89-9C9C-08F643FA3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8131" y="3932003"/>
            <a:ext cx="255632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SzPts val="1800"/>
            </a:pPr>
            <a:r>
              <a:rPr lang="en-IN" alt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SUBMITTED BY :</a:t>
            </a:r>
          </a:p>
          <a:p>
            <a:pPr eaLnBrk="1" hangingPunct="1">
              <a:buSzPts val="1800"/>
            </a:pPr>
            <a:r>
              <a:rPr lang="en-IN" alt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Aakash </a:t>
            </a:r>
            <a:r>
              <a:rPr lang="en-IN" altLang="en-US" sz="1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Sharma </a:t>
            </a:r>
            <a:endParaRPr lang="en-IN" alt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B476F27-260A-3CA1-8274-05A34C2D387A}"/>
              </a:ext>
            </a:extLst>
          </p:cNvPr>
          <p:cNvSpPr txBox="1"/>
          <p:nvPr/>
        </p:nvSpPr>
        <p:spPr>
          <a:xfrm>
            <a:off x="586786" y="837986"/>
            <a:ext cx="6806473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24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19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(ii) Count-Plots for Categorical attributes with Hue as Churn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AD8BE6-83B2-3810-BB12-1A53EABDF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86" y="1465102"/>
            <a:ext cx="5189546" cy="28101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740202-7084-D471-3EBF-0EC16A867803}"/>
              </a:ext>
            </a:extLst>
          </p:cNvPr>
          <p:cNvSpPr txBox="1"/>
          <p:nvPr/>
        </p:nvSpPr>
        <p:spPr>
          <a:xfrm>
            <a:off x="5988203" y="1663030"/>
            <a:ext cx="27766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SeniorCitizens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 senior citizens are more likely to  churn.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C0E404-39A1-ADF0-F3DD-E3A9227E472F}"/>
              </a:ext>
            </a:extLst>
          </p:cNvPr>
          <p:cNvSpPr txBox="1"/>
          <p:nvPr/>
        </p:nvSpPr>
        <p:spPr>
          <a:xfrm>
            <a:off x="5988202" y="2410195"/>
            <a:ext cx="2776655" cy="536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"/>
              </a:spcBef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:</a:t>
            </a:r>
          </a:p>
          <a:p>
            <a:pPr>
              <a:spcBef>
                <a:spcPts val="10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Equally likely to churn.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DA1BF0-15CE-C45E-45BD-C7E6F240B93F}"/>
              </a:ext>
            </a:extLst>
          </p:cNvPr>
          <p:cNvSpPr txBox="1"/>
          <p:nvPr/>
        </p:nvSpPr>
        <p:spPr>
          <a:xfrm>
            <a:off x="5983650" y="3083627"/>
            <a:ext cx="26100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Partner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: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 with no partner are somewhat more likely to churn.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D53435-7299-5FED-F0F4-460243B6889C}"/>
              </a:ext>
            </a:extLst>
          </p:cNvPr>
          <p:cNvSpPr txBox="1"/>
          <p:nvPr/>
        </p:nvSpPr>
        <p:spPr>
          <a:xfrm>
            <a:off x="5988203" y="3959680"/>
            <a:ext cx="24078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: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 with no dependent are more likely to churn.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C1FA2C-6414-3774-9F50-DE3D14E97A97}"/>
              </a:ext>
            </a:extLst>
          </p:cNvPr>
          <p:cNvSpPr txBox="1"/>
          <p:nvPr/>
        </p:nvSpPr>
        <p:spPr>
          <a:xfrm>
            <a:off x="441820" y="177377"/>
            <a:ext cx="7096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INSIGHTS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–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Univariate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Analysis</a:t>
            </a:r>
            <a:endParaRPr lang="en-IN" sz="2400" b="1" dirty="0">
              <a:solidFill>
                <a:schemeClr val="accent2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06985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28F7CFF-FD89-8C58-A8B7-518D49F60E0C}"/>
              </a:ext>
            </a:extLst>
          </p:cNvPr>
          <p:cNvSpPr txBox="1"/>
          <p:nvPr/>
        </p:nvSpPr>
        <p:spPr>
          <a:xfrm>
            <a:off x="609088" y="765541"/>
            <a:ext cx="6806473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24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19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(ii) </a:t>
            </a:r>
            <a:r>
              <a:rPr kumimoji="0" lang="en-IN" sz="1819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CountPlots</a:t>
            </a:r>
            <a:r>
              <a:rPr kumimoji="0" lang="en-IN" sz="1819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 for Categorical attributes with Hue as Churn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BEC38F-CEA7-1BD2-C1A6-6AC5DCB7F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86" y="1463889"/>
            <a:ext cx="5133790" cy="28293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15EBB2-0013-3B56-412C-19E07A31E9AB}"/>
              </a:ext>
            </a:extLst>
          </p:cNvPr>
          <p:cNvSpPr txBox="1"/>
          <p:nvPr/>
        </p:nvSpPr>
        <p:spPr>
          <a:xfrm>
            <a:off x="6027234" y="1736340"/>
            <a:ext cx="27766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InternetService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 with fiber optic are more likely to churn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C31FD1-2BC9-F37D-60D0-0B0373044A79}"/>
              </a:ext>
            </a:extLst>
          </p:cNvPr>
          <p:cNvSpPr txBox="1"/>
          <p:nvPr/>
        </p:nvSpPr>
        <p:spPr>
          <a:xfrm>
            <a:off x="6027233" y="2656624"/>
            <a:ext cx="27766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"/>
              </a:spcBef>
            </a:pP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OnlineSecurity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: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 with No online security are more likely to churn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EB5625-66DB-1ABC-91B4-FBBC03D3F703}"/>
              </a:ext>
            </a:extLst>
          </p:cNvPr>
          <p:cNvSpPr txBox="1"/>
          <p:nvPr/>
        </p:nvSpPr>
        <p:spPr>
          <a:xfrm>
            <a:off x="6110521" y="3689038"/>
            <a:ext cx="26100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"/>
              </a:spcBef>
            </a:pP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TechSupport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: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 with No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TechSupport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more likely to churn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C8F6EE-F7C1-7A44-0C7B-8DE3E5DAE8C6}"/>
              </a:ext>
            </a:extLst>
          </p:cNvPr>
          <p:cNvSpPr txBox="1"/>
          <p:nvPr/>
        </p:nvSpPr>
        <p:spPr>
          <a:xfrm>
            <a:off x="464122" y="192109"/>
            <a:ext cx="7096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INSIGHTS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–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Univariate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Analysis</a:t>
            </a:r>
            <a:endParaRPr lang="en-IN" sz="2400" b="1" dirty="0">
              <a:solidFill>
                <a:schemeClr val="accent2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67937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E4AF7A-EA08-650C-8044-061A5D948A01}"/>
              </a:ext>
            </a:extLst>
          </p:cNvPr>
          <p:cNvSpPr txBox="1"/>
          <p:nvPr/>
        </p:nvSpPr>
        <p:spPr>
          <a:xfrm>
            <a:off x="609088" y="765541"/>
            <a:ext cx="6806473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24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19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(ii) </a:t>
            </a:r>
            <a:r>
              <a:rPr kumimoji="0" lang="en-IN" sz="1819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CountPlots</a:t>
            </a:r>
            <a:r>
              <a:rPr kumimoji="0" lang="en-IN" sz="1819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 for Categorical attributes with Hue as Churn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DF2AE3-310C-7BC2-BE94-A55A59F4E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88" y="1549516"/>
            <a:ext cx="5557536" cy="28697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8B3A9A-D521-9CDB-BDAC-6E525D372F96}"/>
              </a:ext>
            </a:extLst>
          </p:cNvPr>
          <p:cNvSpPr txBox="1"/>
          <p:nvPr/>
        </p:nvSpPr>
        <p:spPr>
          <a:xfrm>
            <a:off x="6403859" y="1504408"/>
            <a:ext cx="27766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StreamingTV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 with No internet service are less likely to churn.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1EBEF6-7631-5A94-BB1B-6793DEDE2857}"/>
              </a:ext>
            </a:extLst>
          </p:cNvPr>
          <p:cNvSpPr txBox="1"/>
          <p:nvPr/>
        </p:nvSpPr>
        <p:spPr>
          <a:xfrm>
            <a:off x="6403858" y="2251573"/>
            <a:ext cx="2776655" cy="751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"/>
              </a:spcBef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Contract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:</a:t>
            </a:r>
          </a:p>
          <a:p>
            <a:pPr>
              <a:spcBef>
                <a:spcPts val="10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 with month-to-month service are more likely to churn.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F74733-78BE-F3D1-CD03-6E8107E1D209}"/>
              </a:ext>
            </a:extLst>
          </p:cNvPr>
          <p:cNvSpPr txBox="1"/>
          <p:nvPr/>
        </p:nvSpPr>
        <p:spPr>
          <a:xfrm>
            <a:off x="6403858" y="3226389"/>
            <a:ext cx="26100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Partner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: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 with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PaperlessBilling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more likely to churn.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BC4FF3-218D-4B76-E904-B12BF95AA5E4}"/>
              </a:ext>
            </a:extLst>
          </p:cNvPr>
          <p:cNvSpPr txBox="1"/>
          <p:nvPr/>
        </p:nvSpPr>
        <p:spPr>
          <a:xfrm>
            <a:off x="6403858" y="4049902"/>
            <a:ext cx="24078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: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 with Electronic check are more likely to churn.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800849-9F16-F49B-B57A-7D2C3F54A80D}"/>
              </a:ext>
            </a:extLst>
          </p:cNvPr>
          <p:cNvSpPr txBox="1"/>
          <p:nvPr/>
        </p:nvSpPr>
        <p:spPr>
          <a:xfrm>
            <a:off x="511371" y="157472"/>
            <a:ext cx="7096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INSIGHTS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–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Univariate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Analysis</a:t>
            </a:r>
            <a:endParaRPr lang="en-IN" sz="2400" b="1" dirty="0">
              <a:solidFill>
                <a:schemeClr val="accent2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25912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D86286-C184-4B3E-0758-3AE40B791898}"/>
              </a:ext>
            </a:extLst>
          </p:cNvPr>
          <p:cNvSpPr txBox="1"/>
          <p:nvPr/>
        </p:nvSpPr>
        <p:spPr>
          <a:xfrm>
            <a:off x="586787" y="308242"/>
            <a:ext cx="469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INSIGHTS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–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Bivariate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Analysis</a:t>
            </a:r>
            <a:endParaRPr lang="en-IN" sz="2400" b="1" dirty="0">
              <a:solidFill>
                <a:schemeClr val="accent2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28B250-025D-F12A-DAC6-F9BA28072EEC}"/>
              </a:ext>
            </a:extLst>
          </p:cNvPr>
          <p:cNvSpPr txBox="1"/>
          <p:nvPr/>
        </p:nvSpPr>
        <p:spPr>
          <a:xfrm>
            <a:off x="586787" y="987626"/>
            <a:ext cx="6516540" cy="372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en-US" i="0" dirty="0" err="1">
                <a:solidFill>
                  <a:srgbClr val="000000"/>
                </a:solidFill>
                <a:effectLst/>
                <a:latin typeface="Helvetica Neue"/>
              </a:rPr>
              <a:t>i</a:t>
            </a:r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)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Numerical vs. Numerical → Heat-map or 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P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air-plot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6E0BE9-B872-86BA-A1E0-E3F9D8341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233" y="1672683"/>
            <a:ext cx="3258123" cy="25244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A6ED4C-F5D6-A2A9-F87A-7F39FF73C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105" y="4197149"/>
            <a:ext cx="3398115" cy="58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42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D86286-C184-4B3E-0758-3AE40B791898}"/>
              </a:ext>
            </a:extLst>
          </p:cNvPr>
          <p:cNvSpPr txBox="1"/>
          <p:nvPr/>
        </p:nvSpPr>
        <p:spPr>
          <a:xfrm>
            <a:off x="586787" y="262796"/>
            <a:ext cx="469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24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INSIGHTS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–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Bivariate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Analysis</a:t>
            </a:r>
            <a:endParaRPr lang="en-IN" sz="2400" b="1" dirty="0">
              <a:solidFill>
                <a:schemeClr val="accent2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4FA67D-56AC-A89A-8154-1AABED87191F}"/>
              </a:ext>
            </a:extLst>
          </p:cNvPr>
          <p:cNvSpPr txBox="1"/>
          <p:nvPr/>
        </p:nvSpPr>
        <p:spPr>
          <a:xfrm>
            <a:off x="586786" y="878800"/>
            <a:ext cx="6873380" cy="372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i="0" dirty="0">
                <a:solidFill>
                  <a:srgbClr val="000000"/>
                </a:solidFill>
                <a:effectLst/>
                <a:latin typeface="Helvetica Neue"/>
              </a:rPr>
              <a:t>(iii) </a:t>
            </a:r>
            <a:r>
              <a:rPr lang="en-IN" b="1" dirty="0">
                <a:solidFill>
                  <a:srgbClr val="000000"/>
                </a:solidFill>
                <a:latin typeface="Helvetica Neue"/>
              </a:rPr>
              <a:t>C</a:t>
            </a:r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ategorical vs. </a:t>
            </a:r>
            <a:r>
              <a:rPr lang="en-IN" b="1" dirty="0">
                <a:solidFill>
                  <a:srgbClr val="000000"/>
                </a:solidFill>
                <a:latin typeface="Helvetica Neue"/>
              </a:rPr>
              <a:t>C</a:t>
            </a:r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ategorical Plots for Churned Customer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FC53AB-DAE2-DF65-B548-1B49F2BAC257}"/>
              </a:ext>
            </a:extLst>
          </p:cNvPr>
          <p:cNvSpPr txBox="1"/>
          <p:nvPr/>
        </p:nvSpPr>
        <p:spPr>
          <a:xfrm>
            <a:off x="1092820" y="1386181"/>
            <a:ext cx="3133492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(a) </a:t>
            </a:r>
            <a:r>
              <a:rPr lang="en-US" b="1" dirty="0">
                <a:solidFill>
                  <a:schemeClr val="accent2"/>
                </a:solidFill>
              </a:rPr>
              <a:t>Hue</a:t>
            </a:r>
            <a:r>
              <a:rPr lang="en-US" dirty="0"/>
              <a:t> : </a:t>
            </a:r>
            <a:r>
              <a:rPr lang="en-US" b="1" dirty="0" err="1"/>
              <a:t>SeniorCitizen</a:t>
            </a: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7F6E2D-088A-0132-3B14-570C13495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04" y="2039490"/>
            <a:ext cx="3687008" cy="17853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D11DA2-9A71-45BB-FAF3-728325140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629" y="2039490"/>
            <a:ext cx="3687008" cy="17853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383FE4-2B18-7FF1-2551-6781C5FAD0D2}"/>
              </a:ext>
            </a:extLst>
          </p:cNvPr>
          <p:cNvSpPr txBox="1"/>
          <p:nvPr/>
        </p:nvSpPr>
        <p:spPr>
          <a:xfrm>
            <a:off x="586787" y="3933671"/>
            <a:ext cx="4163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Variable : Gender    Hue : Senior Citizen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Both 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 &amp; Female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aren’t Senior- </a:t>
            </a:r>
          </a:p>
          <a:p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Citizen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more likely to churn.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5DEFC8-105F-AD94-43BA-E08E1A9EB53C}"/>
              </a:ext>
            </a:extLst>
          </p:cNvPr>
          <p:cNvSpPr txBox="1"/>
          <p:nvPr/>
        </p:nvSpPr>
        <p:spPr>
          <a:xfrm>
            <a:off x="4969398" y="3930962"/>
            <a:ext cx="399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Variable : Partner    Hue : Senior Citizen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Subscribers that 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have Partner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    </a:t>
            </a:r>
          </a:p>
          <a:p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senior citizen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more likely to churn.</a:t>
            </a:r>
          </a:p>
        </p:txBody>
      </p:sp>
    </p:spTree>
    <p:extLst>
      <p:ext uri="{BB962C8B-B14F-4D97-AF65-F5344CB8AC3E}">
        <p14:creationId xmlns:p14="http://schemas.microsoft.com/office/powerpoint/2010/main" val="380460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319690-4816-C8B3-354C-510481A42CB1}"/>
              </a:ext>
            </a:extLst>
          </p:cNvPr>
          <p:cNvSpPr txBox="1"/>
          <p:nvPr/>
        </p:nvSpPr>
        <p:spPr>
          <a:xfrm>
            <a:off x="586787" y="262796"/>
            <a:ext cx="469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24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INSIGHTS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–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Bivariate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Analysis</a:t>
            </a:r>
            <a:endParaRPr lang="en-IN" sz="2400" b="1" dirty="0">
              <a:solidFill>
                <a:schemeClr val="accent2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399742-567C-5265-1368-7C473B6472F3}"/>
              </a:ext>
            </a:extLst>
          </p:cNvPr>
          <p:cNvSpPr txBox="1"/>
          <p:nvPr/>
        </p:nvSpPr>
        <p:spPr>
          <a:xfrm>
            <a:off x="586787" y="878800"/>
            <a:ext cx="4588726" cy="372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i="0" dirty="0">
                <a:solidFill>
                  <a:srgbClr val="000000"/>
                </a:solidFill>
                <a:effectLst/>
                <a:latin typeface="Helvetica Neue"/>
              </a:rPr>
              <a:t>(iii) </a:t>
            </a:r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categorical vs. categorical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838905-446C-E40A-404F-EAC1AF962467}"/>
              </a:ext>
            </a:extLst>
          </p:cNvPr>
          <p:cNvSpPr txBox="1"/>
          <p:nvPr/>
        </p:nvSpPr>
        <p:spPr>
          <a:xfrm>
            <a:off x="1092820" y="1386181"/>
            <a:ext cx="3133492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(a) </a:t>
            </a:r>
            <a:r>
              <a:rPr lang="en-US" b="1" dirty="0">
                <a:solidFill>
                  <a:schemeClr val="accent2"/>
                </a:solidFill>
              </a:rPr>
              <a:t>Hue</a:t>
            </a:r>
            <a:r>
              <a:rPr lang="en-US" dirty="0"/>
              <a:t> : </a:t>
            </a:r>
            <a:r>
              <a:rPr lang="en-US" b="1" dirty="0" err="1"/>
              <a:t>SeniorCitizen</a:t>
            </a:r>
            <a:endParaRPr lang="en-IN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46428E-26D6-9EC8-3312-7E3B4AFA1A93}"/>
              </a:ext>
            </a:extLst>
          </p:cNvPr>
          <p:cNvSpPr txBox="1"/>
          <p:nvPr/>
        </p:nvSpPr>
        <p:spPr>
          <a:xfrm>
            <a:off x="468260" y="3930962"/>
            <a:ext cx="4382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Variable</a:t>
            </a:r>
            <a:r>
              <a:rPr lang="en-US" sz="1600" dirty="0"/>
              <a:t> : </a:t>
            </a:r>
            <a:r>
              <a:rPr lang="en-US" sz="1600" dirty="0" err="1"/>
              <a:t>StreamingTV</a:t>
            </a:r>
            <a:r>
              <a:rPr lang="en-US" sz="1600" dirty="0"/>
              <a:t>    </a:t>
            </a:r>
            <a:r>
              <a:rPr lang="en-US" sz="1600" b="1" dirty="0"/>
              <a:t>Hue</a:t>
            </a:r>
            <a:r>
              <a:rPr lang="en-US" sz="1600" dirty="0"/>
              <a:t> : Senior Citizen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Subscribers that are </a:t>
            </a:r>
            <a:r>
              <a:rPr lang="en-US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streamingTV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not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are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Non-senior citizen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more likely to churn.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DE4EBD-7C63-0BD7-361A-B1E7799BB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87" y="2012749"/>
            <a:ext cx="3782883" cy="17853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03AB85-4E17-97D1-0C20-4EDFC7B01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397" y="2012749"/>
            <a:ext cx="3837629" cy="17853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06D8BC4-6A6E-3FE7-D677-594E6739F4B0}"/>
              </a:ext>
            </a:extLst>
          </p:cNvPr>
          <p:cNvSpPr txBox="1"/>
          <p:nvPr/>
        </p:nvSpPr>
        <p:spPr>
          <a:xfrm>
            <a:off x="4969397" y="3930961"/>
            <a:ext cx="42111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Variable</a:t>
            </a:r>
            <a:r>
              <a:rPr lang="en-US" sz="1600" dirty="0"/>
              <a:t> : Contract    </a:t>
            </a:r>
            <a:r>
              <a:rPr lang="en-US" sz="1600" b="1" dirty="0"/>
              <a:t>Hue</a:t>
            </a:r>
            <a:r>
              <a:rPr lang="en-US" sz="1600" dirty="0"/>
              <a:t> : Senior Citizen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Subscribers with 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month-to-month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contract and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are 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 senior citizen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more likely to churn.</a:t>
            </a:r>
          </a:p>
        </p:txBody>
      </p:sp>
    </p:spTree>
    <p:extLst>
      <p:ext uri="{BB962C8B-B14F-4D97-AF65-F5344CB8AC3E}">
        <p14:creationId xmlns:p14="http://schemas.microsoft.com/office/powerpoint/2010/main" val="2598931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A6C22A-3660-136C-81A9-01CAF4BE575F}"/>
              </a:ext>
            </a:extLst>
          </p:cNvPr>
          <p:cNvSpPr txBox="1"/>
          <p:nvPr/>
        </p:nvSpPr>
        <p:spPr>
          <a:xfrm>
            <a:off x="586787" y="262796"/>
            <a:ext cx="469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24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INSIGHTS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–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Bivariate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Analysis</a:t>
            </a:r>
            <a:endParaRPr lang="en-IN" sz="2400" b="1" dirty="0">
              <a:solidFill>
                <a:schemeClr val="accent2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49F0E-2816-E7FE-0802-5B11FCCE55A9}"/>
              </a:ext>
            </a:extLst>
          </p:cNvPr>
          <p:cNvSpPr txBox="1"/>
          <p:nvPr/>
        </p:nvSpPr>
        <p:spPr>
          <a:xfrm>
            <a:off x="586787" y="878800"/>
            <a:ext cx="4588726" cy="372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i="0" dirty="0">
                <a:solidFill>
                  <a:srgbClr val="000000"/>
                </a:solidFill>
                <a:effectLst/>
                <a:latin typeface="Helvetica Neue"/>
              </a:rPr>
              <a:t>(iii) </a:t>
            </a:r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categorical vs. categorical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1D55F4-940E-EE97-AB9C-62AE450E1B49}"/>
              </a:ext>
            </a:extLst>
          </p:cNvPr>
          <p:cNvSpPr txBox="1"/>
          <p:nvPr/>
        </p:nvSpPr>
        <p:spPr>
          <a:xfrm>
            <a:off x="1092820" y="1386181"/>
            <a:ext cx="3133492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(a) </a:t>
            </a:r>
            <a:r>
              <a:rPr lang="en-US" b="1" dirty="0">
                <a:solidFill>
                  <a:schemeClr val="accent2"/>
                </a:solidFill>
              </a:rPr>
              <a:t>Hue</a:t>
            </a:r>
            <a:r>
              <a:rPr lang="en-US" dirty="0"/>
              <a:t> : </a:t>
            </a:r>
            <a:r>
              <a:rPr lang="en-US" b="1" dirty="0" err="1"/>
              <a:t>SeniorCitizen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104FA1-7CF9-D60F-B162-44BD20EE4BF4}"/>
              </a:ext>
            </a:extLst>
          </p:cNvPr>
          <p:cNvSpPr txBox="1"/>
          <p:nvPr/>
        </p:nvSpPr>
        <p:spPr>
          <a:xfrm>
            <a:off x="1092820" y="3913860"/>
            <a:ext cx="6991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Variable</a:t>
            </a:r>
            <a:r>
              <a:rPr lang="en-US" sz="1600" dirty="0"/>
              <a:t> : </a:t>
            </a:r>
            <a:r>
              <a:rPr lang="en-US" sz="1600" dirty="0" err="1"/>
              <a:t>PaymentMethod</a:t>
            </a:r>
            <a:r>
              <a:rPr lang="en-US" sz="1600" dirty="0"/>
              <a:t>    </a:t>
            </a:r>
            <a:r>
              <a:rPr lang="en-US" sz="1600" b="1" dirty="0"/>
              <a:t>Hue</a:t>
            </a:r>
            <a:r>
              <a:rPr lang="en-US" sz="1600" dirty="0"/>
              <a:t> : Senior Citizen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Subscribers that opted for 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electronic-check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payment method and 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aren’t </a:t>
            </a:r>
          </a:p>
          <a:p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senior citizen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more likely to churn.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A70754-47D6-2EE8-BEC0-336642565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411" y="1943471"/>
            <a:ext cx="3837629" cy="178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144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519948-C4C1-9545-17FC-FF13788B8E55}"/>
              </a:ext>
            </a:extLst>
          </p:cNvPr>
          <p:cNvSpPr txBox="1"/>
          <p:nvPr/>
        </p:nvSpPr>
        <p:spPr>
          <a:xfrm>
            <a:off x="586787" y="262796"/>
            <a:ext cx="469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24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INSIGHTS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–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Bivariate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Analysis</a:t>
            </a:r>
            <a:endParaRPr lang="en-IN" sz="2400" b="1" dirty="0">
              <a:solidFill>
                <a:schemeClr val="accent2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62FDAE-EEC7-8188-AE0F-2230D8F522B2}"/>
              </a:ext>
            </a:extLst>
          </p:cNvPr>
          <p:cNvSpPr txBox="1"/>
          <p:nvPr/>
        </p:nvSpPr>
        <p:spPr>
          <a:xfrm>
            <a:off x="586787" y="878800"/>
            <a:ext cx="4588726" cy="372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i="0" dirty="0">
                <a:solidFill>
                  <a:srgbClr val="000000"/>
                </a:solidFill>
                <a:effectLst/>
                <a:latin typeface="Helvetica Neue"/>
              </a:rPr>
              <a:t>(iii) </a:t>
            </a:r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categorical vs. categorical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669DF-A683-DEA8-A455-9404B2F6054C}"/>
              </a:ext>
            </a:extLst>
          </p:cNvPr>
          <p:cNvSpPr txBox="1"/>
          <p:nvPr/>
        </p:nvSpPr>
        <p:spPr>
          <a:xfrm>
            <a:off x="1092820" y="1386181"/>
            <a:ext cx="3133492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(b) </a:t>
            </a:r>
            <a:r>
              <a:rPr lang="en-US" b="1" dirty="0">
                <a:solidFill>
                  <a:schemeClr val="accent2"/>
                </a:solidFill>
              </a:rPr>
              <a:t>Hue</a:t>
            </a:r>
            <a:r>
              <a:rPr lang="en-US" dirty="0"/>
              <a:t> : </a:t>
            </a:r>
            <a:r>
              <a:rPr lang="en-US" b="1" dirty="0"/>
              <a:t>Gender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9E0497-7926-A7D1-F907-5A3986EB32E9}"/>
              </a:ext>
            </a:extLst>
          </p:cNvPr>
          <p:cNvSpPr txBox="1"/>
          <p:nvPr/>
        </p:nvSpPr>
        <p:spPr>
          <a:xfrm>
            <a:off x="468260" y="3930962"/>
            <a:ext cx="4382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Variable</a:t>
            </a:r>
            <a:r>
              <a:rPr lang="en-US" sz="1600" dirty="0"/>
              <a:t> : Partner    </a:t>
            </a:r>
            <a:r>
              <a:rPr lang="en-US" sz="1600" b="1" dirty="0"/>
              <a:t>Hue</a:t>
            </a:r>
            <a:r>
              <a:rPr lang="en-US" sz="1600" dirty="0"/>
              <a:t> : gender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Both 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 &amp; female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Subscribers that 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have </a:t>
            </a:r>
          </a:p>
          <a:p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Partner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more likely to churn.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248023-B582-8A2A-A6CD-2A074E250D45}"/>
              </a:ext>
            </a:extLst>
          </p:cNvPr>
          <p:cNvSpPr txBox="1"/>
          <p:nvPr/>
        </p:nvSpPr>
        <p:spPr>
          <a:xfrm>
            <a:off x="4969397" y="3930961"/>
            <a:ext cx="42111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Variable</a:t>
            </a:r>
            <a:r>
              <a:rPr lang="en-US" sz="1600" dirty="0"/>
              <a:t> : </a:t>
            </a:r>
            <a:r>
              <a:rPr lang="en-US" sz="1600" dirty="0" err="1"/>
              <a:t>StreamingTV</a:t>
            </a:r>
            <a:r>
              <a:rPr lang="en-US" sz="1600" dirty="0"/>
              <a:t>    </a:t>
            </a:r>
            <a:r>
              <a:rPr lang="en-US" sz="1600" b="1" dirty="0"/>
              <a:t>Hue</a:t>
            </a:r>
            <a:r>
              <a:rPr lang="en-US" sz="1600" dirty="0"/>
              <a:t> : gender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Both 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 &amp; female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Subscribers that are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streamingTV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not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equally likely to churn.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8B6010-4FA8-3A34-A4FC-B3C081496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37" y="2012749"/>
            <a:ext cx="3979819" cy="17892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EABC02-5C54-9327-2B11-B611B0773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202" y="2012748"/>
            <a:ext cx="3979820" cy="168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038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95109E-F0F2-B849-3BD4-B09A068C63B9}"/>
              </a:ext>
            </a:extLst>
          </p:cNvPr>
          <p:cNvSpPr txBox="1"/>
          <p:nvPr/>
        </p:nvSpPr>
        <p:spPr>
          <a:xfrm>
            <a:off x="586787" y="262796"/>
            <a:ext cx="469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24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INSIGHTS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–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Bivariate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Analysis</a:t>
            </a:r>
            <a:endParaRPr lang="en-IN" sz="2400" b="1" dirty="0">
              <a:solidFill>
                <a:schemeClr val="accent2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9EB651-22ED-B7B5-493B-0D923D95894A}"/>
              </a:ext>
            </a:extLst>
          </p:cNvPr>
          <p:cNvSpPr txBox="1"/>
          <p:nvPr/>
        </p:nvSpPr>
        <p:spPr>
          <a:xfrm>
            <a:off x="586787" y="878800"/>
            <a:ext cx="4588726" cy="372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i="0" dirty="0">
                <a:solidFill>
                  <a:srgbClr val="000000"/>
                </a:solidFill>
                <a:effectLst/>
                <a:latin typeface="Helvetica Neue"/>
              </a:rPr>
              <a:t>(iii) </a:t>
            </a:r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categorical vs. categorical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C50294-879E-CB24-B4D5-8F9ECEED366B}"/>
              </a:ext>
            </a:extLst>
          </p:cNvPr>
          <p:cNvSpPr txBox="1"/>
          <p:nvPr/>
        </p:nvSpPr>
        <p:spPr>
          <a:xfrm>
            <a:off x="1092820" y="1386181"/>
            <a:ext cx="3133492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(b) </a:t>
            </a:r>
            <a:r>
              <a:rPr lang="en-US" b="1" dirty="0">
                <a:solidFill>
                  <a:schemeClr val="accent2"/>
                </a:solidFill>
              </a:rPr>
              <a:t>Hue</a:t>
            </a:r>
            <a:r>
              <a:rPr lang="en-US" dirty="0"/>
              <a:t> : </a:t>
            </a:r>
            <a:r>
              <a:rPr lang="en-US" b="1" dirty="0"/>
              <a:t>Gender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A7990B-D4EC-42FD-4805-586538271455}"/>
              </a:ext>
            </a:extLst>
          </p:cNvPr>
          <p:cNvSpPr txBox="1"/>
          <p:nvPr/>
        </p:nvSpPr>
        <p:spPr>
          <a:xfrm>
            <a:off x="468260" y="3930962"/>
            <a:ext cx="4382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Variable</a:t>
            </a:r>
            <a:r>
              <a:rPr lang="en-US" sz="1600" dirty="0"/>
              <a:t> : contract    </a:t>
            </a:r>
            <a:r>
              <a:rPr lang="en-US" sz="1600" b="1" dirty="0"/>
              <a:t>Hue</a:t>
            </a:r>
            <a:r>
              <a:rPr lang="en-US" sz="1600" dirty="0"/>
              <a:t> : gender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Both 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 &amp; female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Subscribers with 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month-to- </a:t>
            </a:r>
          </a:p>
          <a:p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month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contract are more likely to churn.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D6681F-3EB8-1114-EFAB-FD6A6C6A28DE}"/>
              </a:ext>
            </a:extLst>
          </p:cNvPr>
          <p:cNvSpPr txBox="1"/>
          <p:nvPr/>
        </p:nvSpPr>
        <p:spPr>
          <a:xfrm>
            <a:off x="4969397" y="3930961"/>
            <a:ext cx="42111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Variable</a:t>
            </a:r>
            <a:r>
              <a:rPr lang="en-US" sz="1600" dirty="0"/>
              <a:t> : </a:t>
            </a:r>
            <a:r>
              <a:rPr lang="en-US" sz="1600" dirty="0" err="1"/>
              <a:t>PaymentMethod</a:t>
            </a:r>
            <a:r>
              <a:rPr lang="en-US" sz="1600" dirty="0"/>
              <a:t>    </a:t>
            </a:r>
            <a:r>
              <a:rPr lang="en-US" sz="1600" b="1" dirty="0"/>
              <a:t>Hue</a:t>
            </a:r>
            <a:r>
              <a:rPr lang="en-US" sz="1600" dirty="0"/>
              <a:t> : gender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Both 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 &amp; female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Subscribers with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Electronic-check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Payment Method are more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likely to churn.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3F5E02-339E-6F54-7BBF-7E113A6FF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60" y="1960422"/>
            <a:ext cx="3979820" cy="18035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0497AD6-B01F-A745-E97C-30DCBE234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871" y="1960422"/>
            <a:ext cx="3953562" cy="180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48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A4B18A-09CF-CFCF-2256-C34F80400617}"/>
              </a:ext>
            </a:extLst>
          </p:cNvPr>
          <p:cNvSpPr txBox="1"/>
          <p:nvPr/>
        </p:nvSpPr>
        <p:spPr>
          <a:xfrm>
            <a:off x="586787" y="262796"/>
            <a:ext cx="469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24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INSIGHTS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–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Bivariate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Analysis</a:t>
            </a:r>
            <a:endParaRPr lang="en-IN" sz="2400" b="1" dirty="0">
              <a:solidFill>
                <a:schemeClr val="accent2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96C540-01FF-52A5-A999-9A847225B443}"/>
              </a:ext>
            </a:extLst>
          </p:cNvPr>
          <p:cNvSpPr txBox="1"/>
          <p:nvPr/>
        </p:nvSpPr>
        <p:spPr>
          <a:xfrm>
            <a:off x="586787" y="878800"/>
            <a:ext cx="4588726" cy="372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i="0" dirty="0">
                <a:solidFill>
                  <a:srgbClr val="000000"/>
                </a:solidFill>
                <a:effectLst/>
                <a:latin typeface="Helvetica Neue"/>
              </a:rPr>
              <a:t>(iii) </a:t>
            </a:r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categorical vs. categorical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BA2819-14B6-0F59-5654-6E4DA2E58719}"/>
              </a:ext>
            </a:extLst>
          </p:cNvPr>
          <p:cNvSpPr txBox="1"/>
          <p:nvPr/>
        </p:nvSpPr>
        <p:spPr>
          <a:xfrm>
            <a:off x="1092820" y="1386181"/>
            <a:ext cx="3133492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(c) </a:t>
            </a:r>
            <a:r>
              <a:rPr lang="en-US" b="1" dirty="0">
                <a:solidFill>
                  <a:schemeClr val="accent2"/>
                </a:solidFill>
              </a:rPr>
              <a:t>Hue</a:t>
            </a:r>
            <a:r>
              <a:rPr lang="en-US" dirty="0"/>
              <a:t> : </a:t>
            </a:r>
            <a:r>
              <a:rPr lang="en-US" b="1" dirty="0"/>
              <a:t>Partner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281211-776F-3F83-18F1-2919E230C7E6}"/>
              </a:ext>
            </a:extLst>
          </p:cNvPr>
          <p:cNvSpPr txBox="1"/>
          <p:nvPr/>
        </p:nvSpPr>
        <p:spPr>
          <a:xfrm>
            <a:off x="468260" y="3930962"/>
            <a:ext cx="4382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Variable</a:t>
            </a:r>
            <a:r>
              <a:rPr lang="en-US" sz="1600" dirty="0"/>
              <a:t> : </a:t>
            </a:r>
            <a:r>
              <a:rPr lang="en-US" sz="1600" dirty="0" err="1"/>
              <a:t>StreamingTV</a:t>
            </a:r>
            <a:r>
              <a:rPr lang="en-US" sz="1600" dirty="0"/>
              <a:t>    </a:t>
            </a:r>
            <a:r>
              <a:rPr lang="en-US" sz="1600" b="1" dirty="0"/>
              <a:t>Hue</a:t>
            </a:r>
            <a:r>
              <a:rPr lang="en-US" sz="1600" dirty="0"/>
              <a:t> : Partner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Subscribers that 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have Partner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aren’t </a:t>
            </a:r>
          </a:p>
          <a:p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streamingTV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more likely to churn.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39AC0A-B335-8144-92FF-1D3D23C78F7E}"/>
              </a:ext>
            </a:extLst>
          </p:cNvPr>
          <p:cNvSpPr txBox="1"/>
          <p:nvPr/>
        </p:nvSpPr>
        <p:spPr>
          <a:xfrm>
            <a:off x="4969397" y="3930961"/>
            <a:ext cx="42111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Variable</a:t>
            </a:r>
            <a:r>
              <a:rPr lang="en-US" sz="1600" dirty="0"/>
              <a:t> : Contract    </a:t>
            </a:r>
            <a:r>
              <a:rPr lang="en-US" sz="1600" b="1" dirty="0"/>
              <a:t>Hue</a:t>
            </a:r>
            <a:r>
              <a:rPr lang="en-US" sz="1600" dirty="0"/>
              <a:t> : Partner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Subscribers that 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have Partner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opted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 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month-to-month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contract are more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likely to churn.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216C86-811B-322B-D033-EE0515DC6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87" y="1928875"/>
            <a:ext cx="3801869" cy="16888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834C337-5D5A-BBD2-F95E-F5322BDE3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871" y="1928875"/>
            <a:ext cx="3945759" cy="181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936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7;p16">
            <a:extLst>
              <a:ext uri="{FF2B5EF4-FFF2-40B4-BE49-F238E27FC236}">
                <a16:creationId xmlns:a16="http://schemas.microsoft.com/office/drawing/2014/main" id="{F38F939A-64A4-1584-0539-668688EEA031}"/>
              </a:ext>
            </a:extLst>
          </p:cNvPr>
          <p:cNvSpPr txBox="1">
            <a:spLocks/>
          </p:cNvSpPr>
          <p:nvPr/>
        </p:nvSpPr>
        <p:spPr>
          <a:xfrm>
            <a:off x="1796245" y="189571"/>
            <a:ext cx="2597336" cy="869795"/>
          </a:xfrm>
          <a:prstGeom prst="rect">
            <a:avLst/>
          </a:prstGeom>
        </p:spPr>
        <p:txBody>
          <a:bodyPr spcFirstLastPara="1" vert="horz" wrap="square" lIns="121900" tIns="60933" rIns="121900" bIns="60933" rtlCol="0" anchor="ctr" anchorCtr="0">
            <a:normAutofit/>
          </a:bodyPr>
          <a:lstStyle>
            <a:lvl1pPr marL="544363" indent="-544363" algn="l" defTabSz="1451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79454" indent="-453636" algn="l" defTabSz="145163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44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14544" indent="-362909" algn="l" defTabSz="1451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8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40362" indent="-362909" algn="l" defTabSz="145163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66180" indent="-362909" algn="l" defTabSz="145163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3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91998" indent="-362909" algn="l" defTabSz="1451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17816" indent="-362909" algn="l" defTabSz="1451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43634" indent="-362909" algn="l" defTabSz="1451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169451" indent="-362909" algn="l" defTabSz="1451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en-IN" sz="2400" b="1" dirty="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lang="en-IN" b="1" dirty="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21871D1-1518-E559-CC39-A12CB53728FD}"/>
              </a:ext>
            </a:extLst>
          </p:cNvPr>
          <p:cNvSpPr txBox="1">
            <a:spLocks/>
          </p:cNvSpPr>
          <p:nvPr/>
        </p:nvSpPr>
        <p:spPr>
          <a:xfrm>
            <a:off x="2323412" y="1229150"/>
            <a:ext cx="6857101" cy="346551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544363" indent="-544363" algn="l" defTabSz="1451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445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1179454" indent="-453636" algn="l" defTabSz="145163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4445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814544" indent="-362909" algn="l" defTabSz="1451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81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2540362" indent="-362909" algn="l" defTabSz="145163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175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3266180" indent="-362909" algn="l" defTabSz="145163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3175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3991998" indent="-362909" algn="l" defTabSz="1451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17816" indent="-362909" algn="l" defTabSz="1451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43634" indent="-362909" algn="l" defTabSz="1451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169451" indent="-362909" algn="l" defTabSz="1451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93" indent="0">
              <a:buNone/>
            </a:pPr>
            <a:r>
              <a:rPr lang="en-US" sz="2800" dirty="0"/>
              <a:t>1.  Build a Predictive classification model     </a:t>
            </a:r>
          </a:p>
          <a:p>
            <a:pPr marL="304793" indent="0">
              <a:buNone/>
            </a:pPr>
            <a:r>
              <a:rPr lang="en-US" sz="2800" dirty="0"/>
              <a:t>      that will predict Telecom Customer      </a:t>
            </a:r>
          </a:p>
          <a:p>
            <a:pPr marL="304793" indent="0">
              <a:buNone/>
            </a:pPr>
            <a:r>
              <a:rPr lang="en-US" sz="2800" dirty="0"/>
              <a:t>      churn by assessing their propensity of   </a:t>
            </a:r>
          </a:p>
          <a:p>
            <a:pPr marL="304793" indent="0">
              <a:buNone/>
            </a:pPr>
            <a:r>
              <a:rPr lang="en-US" sz="2800" dirty="0"/>
              <a:t>      risk to churn.</a:t>
            </a:r>
          </a:p>
          <a:p>
            <a:pPr marL="304793" indent="0">
              <a:buNone/>
            </a:pPr>
            <a:endParaRPr lang="en-US" sz="2800" dirty="0"/>
          </a:p>
          <a:p>
            <a:pPr marL="304793" indent="0">
              <a:buNone/>
            </a:pPr>
            <a:r>
              <a:rPr lang="en-US" sz="2800" dirty="0"/>
              <a:t>2.  Comparing different classification Models.</a:t>
            </a:r>
          </a:p>
          <a:p>
            <a:pPr marL="304793" indent="0">
              <a:buNone/>
            </a:pPr>
            <a:endParaRPr lang="en-US" sz="2800" dirty="0"/>
          </a:p>
          <a:p>
            <a:pPr marL="304793" indent="0">
              <a:buNone/>
            </a:pPr>
            <a:r>
              <a:rPr lang="en-US" sz="2800" dirty="0"/>
              <a:t>3.  Hyper-Parameter Tunning of best Model    </a:t>
            </a:r>
          </a:p>
          <a:p>
            <a:pPr marL="304793" indent="0">
              <a:buNone/>
            </a:pPr>
            <a:r>
              <a:rPr lang="en-US" sz="2800" dirty="0"/>
              <a:t>     selected.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27EF4B-C448-FCB0-1CF5-DD5BC341807F}"/>
              </a:ext>
            </a:extLst>
          </p:cNvPr>
          <p:cNvSpPr txBox="1"/>
          <p:nvPr/>
        </p:nvSpPr>
        <p:spPr>
          <a:xfrm>
            <a:off x="586787" y="262796"/>
            <a:ext cx="469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24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INSIGHTS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–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Bivariate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Analysis</a:t>
            </a:r>
            <a:endParaRPr lang="en-IN" sz="2400" b="1" dirty="0">
              <a:solidFill>
                <a:schemeClr val="accent2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554660-59B2-6EB8-4D7B-ACFC8FB71870}"/>
              </a:ext>
            </a:extLst>
          </p:cNvPr>
          <p:cNvSpPr txBox="1"/>
          <p:nvPr/>
        </p:nvSpPr>
        <p:spPr>
          <a:xfrm>
            <a:off x="586787" y="878800"/>
            <a:ext cx="4588726" cy="372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i="0" dirty="0">
                <a:solidFill>
                  <a:srgbClr val="000000"/>
                </a:solidFill>
                <a:effectLst/>
                <a:latin typeface="Helvetica Neue"/>
              </a:rPr>
              <a:t>(iii) </a:t>
            </a:r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categorical vs. categorical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37D7D9-7880-8E8F-F4D2-653E9F164B38}"/>
              </a:ext>
            </a:extLst>
          </p:cNvPr>
          <p:cNvSpPr txBox="1"/>
          <p:nvPr/>
        </p:nvSpPr>
        <p:spPr>
          <a:xfrm>
            <a:off x="1092820" y="1386181"/>
            <a:ext cx="3133492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(c) </a:t>
            </a:r>
            <a:r>
              <a:rPr lang="en-US" b="1" dirty="0">
                <a:solidFill>
                  <a:schemeClr val="accent2"/>
                </a:solidFill>
              </a:rPr>
              <a:t>Hue</a:t>
            </a:r>
            <a:r>
              <a:rPr lang="en-US" dirty="0"/>
              <a:t> : </a:t>
            </a:r>
            <a:r>
              <a:rPr lang="en-US" b="1" dirty="0"/>
              <a:t>Partner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674C6A-F0A9-833B-8EAD-41FBCD9C53C6}"/>
              </a:ext>
            </a:extLst>
          </p:cNvPr>
          <p:cNvSpPr txBox="1"/>
          <p:nvPr/>
        </p:nvSpPr>
        <p:spPr>
          <a:xfrm>
            <a:off x="1092820" y="3964413"/>
            <a:ext cx="6947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Variable</a:t>
            </a:r>
            <a:r>
              <a:rPr lang="en-US" sz="1600" dirty="0"/>
              <a:t> : </a:t>
            </a:r>
            <a:r>
              <a:rPr lang="en-US" sz="1600" dirty="0" err="1"/>
              <a:t>PaymentMethod</a:t>
            </a:r>
            <a:r>
              <a:rPr lang="en-US" sz="1600" dirty="0"/>
              <a:t>    </a:t>
            </a:r>
            <a:r>
              <a:rPr lang="en-US" sz="1600" b="1" dirty="0"/>
              <a:t>Hue</a:t>
            </a:r>
            <a:r>
              <a:rPr lang="en-US" sz="1600" dirty="0"/>
              <a:t> : Partner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Subscribers that 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have Partner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opted for 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Electronic-check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Payment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Method are more likely to churn.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4CE4A9-6C08-0B76-C8C9-9571EF136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270" y="1942613"/>
            <a:ext cx="4174784" cy="183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870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EE00B4-960E-66EE-AA5E-3DE26A535D3D}"/>
              </a:ext>
            </a:extLst>
          </p:cNvPr>
          <p:cNvSpPr txBox="1"/>
          <p:nvPr/>
        </p:nvSpPr>
        <p:spPr>
          <a:xfrm>
            <a:off x="586787" y="262796"/>
            <a:ext cx="469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24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INSIGHTS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–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Bivariate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Analysis</a:t>
            </a:r>
            <a:endParaRPr lang="en-IN" sz="2400" b="1" dirty="0">
              <a:solidFill>
                <a:schemeClr val="accent2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D7E81C-CF5D-D66D-E617-DC068D03CA58}"/>
              </a:ext>
            </a:extLst>
          </p:cNvPr>
          <p:cNvSpPr txBox="1"/>
          <p:nvPr/>
        </p:nvSpPr>
        <p:spPr>
          <a:xfrm>
            <a:off x="586787" y="878800"/>
            <a:ext cx="4588726" cy="372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i="0" dirty="0">
                <a:solidFill>
                  <a:srgbClr val="000000"/>
                </a:solidFill>
                <a:effectLst/>
                <a:latin typeface="Helvetica Neue"/>
              </a:rPr>
              <a:t>(iii) </a:t>
            </a:r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categorical vs. categorical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0B8683-57B7-1FD8-BCAC-5816E024385D}"/>
              </a:ext>
            </a:extLst>
          </p:cNvPr>
          <p:cNvSpPr txBox="1"/>
          <p:nvPr/>
        </p:nvSpPr>
        <p:spPr>
          <a:xfrm>
            <a:off x="1092820" y="1386181"/>
            <a:ext cx="3133492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(d) </a:t>
            </a:r>
            <a:r>
              <a:rPr lang="en-US" b="1" dirty="0">
                <a:solidFill>
                  <a:schemeClr val="accent2"/>
                </a:solidFill>
              </a:rPr>
              <a:t>Hue</a:t>
            </a:r>
            <a:r>
              <a:rPr lang="en-US" dirty="0"/>
              <a:t> : </a:t>
            </a:r>
            <a:r>
              <a:rPr lang="en-US" b="1" dirty="0" err="1"/>
              <a:t>StreamingTV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48F263-310F-06D5-0608-58FB0C1A4A6C}"/>
              </a:ext>
            </a:extLst>
          </p:cNvPr>
          <p:cNvSpPr txBox="1"/>
          <p:nvPr/>
        </p:nvSpPr>
        <p:spPr>
          <a:xfrm>
            <a:off x="468260" y="3930962"/>
            <a:ext cx="4382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Variable</a:t>
            </a:r>
            <a:r>
              <a:rPr lang="en-US" sz="1600" dirty="0"/>
              <a:t> : Contract    </a:t>
            </a:r>
            <a:r>
              <a:rPr lang="en-US" sz="1600" b="1" dirty="0"/>
              <a:t>Hue</a:t>
            </a:r>
            <a:r>
              <a:rPr lang="en-US" sz="1600" dirty="0"/>
              <a:t> : </a:t>
            </a:r>
            <a:r>
              <a:rPr lang="en-US" sz="1600" dirty="0" err="1"/>
              <a:t>StreamingTV</a:t>
            </a:r>
            <a:endParaRPr lang="en-US" sz="1600" dirty="0"/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Subscribers with 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month-to-month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contract and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are </a:t>
            </a:r>
            <a:r>
              <a:rPr lang="en-US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streamingTV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not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more likely to churn.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6480AC-B891-46C3-D4C6-4DAAED010C68}"/>
              </a:ext>
            </a:extLst>
          </p:cNvPr>
          <p:cNvSpPr txBox="1"/>
          <p:nvPr/>
        </p:nvSpPr>
        <p:spPr>
          <a:xfrm>
            <a:off x="4969397" y="3930961"/>
            <a:ext cx="42111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Variable</a:t>
            </a:r>
            <a:r>
              <a:rPr lang="en-US" sz="1600" dirty="0"/>
              <a:t> : </a:t>
            </a:r>
            <a:r>
              <a:rPr lang="en-US" sz="1600" dirty="0" err="1"/>
              <a:t>PaymentMethod</a:t>
            </a:r>
            <a:r>
              <a:rPr lang="en-US" sz="1600" dirty="0"/>
              <a:t>    </a:t>
            </a:r>
            <a:r>
              <a:rPr lang="en-US" sz="1600" b="1" dirty="0"/>
              <a:t>Hue</a:t>
            </a:r>
            <a:r>
              <a:rPr lang="en-US" sz="1600" dirty="0"/>
              <a:t> : </a:t>
            </a:r>
            <a:r>
              <a:rPr lang="en-US" sz="1600" dirty="0" err="1"/>
              <a:t>StreamingTV</a:t>
            </a:r>
            <a:endParaRPr lang="en-US" sz="1600" dirty="0"/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Subscribers that opted for 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Electronic-check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Payment Method and are </a:t>
            </a:r>
            <a:r>
              <a:rPr lang="en-US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streamingTV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not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are more likely to churn.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A25B0A-E8F3-3167-A474-507A3466B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87" y="1893562"/>
            <a:ext cx="3945760" cy="18532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85BE623-226E-599A-CEEC-B54AE0F41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871" y="1893562"/>
            <a:ext cx="4084406" cy="185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558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EE00B4-960E-66EE-AA5E-3DE26A535D3D}"/>
              </a:ext>
            </a:extLst>
          </p:cNvPr>
          <p:cNvSpPr txBox="1"/>
          <p:nvPr/>
        </p:nvSpPr>
        <p:spPr>
          <a:xfrm>
            <a:off x="586787" y="262796"/>
            <a:ext cx="469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24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INSIGHTS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–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Bivariate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Analysis</a:t>
            </a:r>
            <a:endParaRPr lang="en-IN" sz="2400" b="1" dirty="0">
              <a:solidFill>
                <a:schemeClr val="accent2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D7E81C-CF5D-D66D-E617-DC068D03CA58}"/>
              </a:ext>
            </a:extLst>
          </p:cNvPr>
          <p:cNvSpPr txBox="1"/>
          <p:nvPr/>
        </p:nvSpPr>
        <p:spPr>
          <a:xfrm>
            <a:off x="586787" y="878800"/>
            <a:ext cx="4588726" cy="372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24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19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(iii) </a:t>
            </a:r>
            <a:r>
              <a:rPr kumimoji="0" lang="en-IN" sz="1819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categorical vs. categorical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0B8683-57B7-1FD8-BCAC-5816E024385D}"/>
              </a:ext>
            </a:extLst>
          </p:cNvPr>
          <p:cNvSpPr txBox="1"/>
          <p:nvPr/>
        </p:nvSpPr>
        <p:spPr>
          <a:xfrm>
            <a:off x="1092820" y="1386181"/>
            <a:ext cx="3133492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24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19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(e) </a:t>
            </a:r>
            <a:r>
              <a:rPr kumimoji="0" lang="en-US" sz="1819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Hue</a:t>
            </a:r>
            <a:r>
              <a:rPr kumimoji="0" lang="en-US" sz="181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: </a:t>
            </a:r>
            <a:r>
              <a:rPr kumimoji="0" lang="en-US" sz="1819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Contract</a:t>
            </a:r>
            <a:endParaRPr kumimoji="0" lang="en-IN" sz="1819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48F263-310F-06D5-0608-58FB0C1A4A6C}"/>
              </a:ext>
            </a:extLst>
          </p:cNvPr>
          <p:cNvSpPr txBox="1"/>
          <p:nvPr/>
        </p:nvSpPr>
        <p:spPr>
          <a:xfrm>
            <a:off x="1092820" y="3984346"/>
            <a:ext cx="63228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24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Variable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: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PaymentMethod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Hue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: 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Contract</a:t>
            </a:r>
          </a:p>
          <a:p>
            <a:pPr marL="0" marR="0" lvl="0" indent="0" algn="l" defTabSz="924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 Subscribers that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opted for </a:t>
            </a:r>
            <a:r>
              <a:rPr lang="en-US" sz="16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Electronic-check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Payment Method and have </a:t>
            </a:r>
          </a:p>
          <a:p>
            <a:pPr marL="0" marR="0" lvl="0" indent="0" algn="l" defTabSz="924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month-to-month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contract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are more likely to churn.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EE3A69-6D26-1C85-67D0-9E508E516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977" y="1832246"/>
            <a:ext cx="4382610" cy="200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08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5AD463-4D20-8B66-C174-94C20459E92F}"/>
              </a:ext>
            </a:extLst>
          </p:cNvPr>
          <p:cNvSpPr txBox="1"/>
          <p:nvPr/>
        </p:nvSpPr>
        <p:spPr>
          <a:xfrm>
            <a:off x="423105" y="336682"/>
            <a:ext cx="8210950" cy="459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20299">
              <a:lnSpc>
                <a:spcPct val="107000"/>
              </a:lnSpc>
              <a:spcAft>
                <a:spcPts val="299"/>
              </a:spcAft>
              <a:defRPr/>
            </a:pPr>
            <a:r>
              <a:rPr lang="en-US" sz="2390" b="1" dirty="0">
                <a:solidFill>
                  <a:srgbClr val="ED7D31"/>
                </a:solidFill>
                <a:latin typeface="Times New Roman"/>
                <a:cs typeface="Times New Roman"/>
              </a:rPr>
              <a:t>D</a:t>
            </a:r>
            <a:r>
              <a:rPr lang="en-IN" sz="2390" b="1" dirty="0">
                <a:solidFill>
                  <a:srgbClr val="ED7D31"/>
                </a:solidFill>
                <a:latin typeface="Times New Roman"/>
                <a:cs typeface="Times New Roman"/>
              </a:rPr>
              <a:t>IFFERENT STAGES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97DC95-6CDB-3D5A-AE26-A24408C73173}"/>
              </a:ext>
            </a:extLst>
          </p:cNvPr>
          <p:cNvSpPr/>
          <p:nvPr/>
        </p:nvSpPr>
        <p:spPr>
          <a:xfrm>
            <a:off x="1099482" y="1567546"/>
            <a:ext cx="1502891" cy="97423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20299">
              <a:defRPr/>
            </a:pPr>
            <a:endParaRPr lang="en-IN" sz="1812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59B960-66F1-A40A-6F9E-79B31A75DA80}"/>
              </a:ext>
            </a:extLst>
          </p:cNvPr>
          <p:cNvSpPr txBox="1"/>
          <p:nvPr/>
        </p:nvSpPr>
        <p:spPr>
          <a:xfrm>
            <a:off x="1243858" y="1741796"/>
            <a:ext cx="1132885" cy="648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20299">
              <a:defRPr/>
            </a:pPr>
            <a:r>
              <a:rPr lang="en-US" sz="1807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877F63-A7C1-883C-03F2-4D2AD3F61E87}"/>
              </a:ext>
            </a:extLst>
          </p:cNvPr>
          <p:cNvSpPr/>
          <p:nvPr/>
        </p:nvSpPr>
        <p:spPr>
          <a:xfrm>
            <a:off x="3874365" y="1567546"/>
            <a:ext cx="1502891" cy="1024842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20299">
              <a:defRPr/>
            </a:pPr>
            <a:endParaRPr lang="en-IN" sz="1812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BC105A-1C14-2E0F-4CD5-0B014A30F6FB}"/>
              </a:ext>
            </a:extLst>
          </p:cNvPr>
          <p:cNvSpPr txBox="1"/>
          <p:nvPr/>
        </p:nvSpPr>
        <p:spPr>
          <a:xfrm>
            <a:off x="3919410" y="1880840"/>
            <a:ext cx="1341691" cy="370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20299">
              <a:defRPr/>
            </a:pPr>
            <a:r>
              <a:rPr lang="en-US" sz="1807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I</a:t>
            </a:r>
            <a:endParaRPr lang="en-IN" sz="1807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FE8E7E-174C-AD49-858E-74EF2FD8286B}"/>
              </a:ext>
            </a:extLst>
          </p:cNvPr>
          <p:cNvSpPr/>
          <p:nvPr/>
        </p:nvSpPr>
        <p:spPr>
          <a:xfrm>
            <a:off x="6649248" y="1567546"/>
            <a:ext cx="1502891" cy="1024841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20299">
              <a:defRPr/>
            </a:pPr>
            <a:endParaRPr lang="en-IN" sz="1812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4AAC18-2731-AC03-C47A-7B77E5039BEC}"/>
              </a:ext>
            </a:extLst>
          </p:cNvPr>
          <p:cNvSpPr txBox="1"/>
          <p:nvPr/>
        </p:nvSpPr>
        <p:spPr>
          <a:xfrm>
            <a:off x="6734382" y="1881187"/>
            <a:ext cx="1332623" cy="370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20299">
              <a:defRPr/>
            </a:pPr>
            <a:r>
              <a:rPr lang="en-US" sz="1807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1807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7CA8AE2-C870-BAD1-BDAD-6E7D23ECAE2B}"/>
              </a:ext>
            </a:extLst>
          </p:cNvPr>
          <p:cNvSpPr/>
          <p:nvPr/>
        </p:nvSpPr>
        <p:spPr>
          <a:xfrm>
            <a:off x="5712892" y="1927685"/>
            <a:ext cx="689154" cy="29578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0299">
              <a:defRPr/>
            </a:pPr>
            <a:endParaRPr lang="en-IN" sz="1812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7F5C9BA-EDAA-0C1B-DDB4-EE3775536D30}"/>
              </a:ext>
            </a:extLst>
          </p:cNvPr>
          <p:cNvSpPr/>
          <p:nvPr/>
        </p:nvSpPr>
        <p:spPr>
          <a:xfrm>
            <a:off x="2986070" y="1943454"/>
            <a:ext cx="645930" cy="28536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0299">
              <a:defRPr/>
            </a:pPr>
            <a:endParaRPr lang="en-IN" sz="1812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8F6022-3B68-8253-C7A1-F81A61F8403B}"/>
              </a:ext>
            </a:extLst>
          </p:cNvPr>
          <p:cNvSpPr txBox="1"/>
          <p:nvPr/>
        </p:nvSpPr>
        <p:spPr>
          <a:xfrm>
            <a:off x="3975370" y="847471"/>
            <a:ext cx="1673279" cy="416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20299">
              <a:defRPr/>
            </a:pPr>
            <a:r>
              <a:rPr lang="en-US" sz="2108" b="1" dirty="0">
                <a:latin typeface="Times New Roman"/>
                <a:cs typeface="Times New Roman"/>
              </a:rPr>
              <a:t>STAGE I </a:t>
            </a:r>
            <a:endParaRPr lang="en-IN" sz="2108" b="1" dirty="0">
              <a:latin typeface="Times New Roman"/>
              <a:cs typeface="Times New Roman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E2BFE4-D6C2-3007-2F80-030DF3837094}"/>
              </a:ext>
            </a:extLst>
          </p:cNvPr>
          <p:cNvSpPr txBox="1"/>
          <p:nvPr/>
        </p:nvSpPr>
        <p:spPr>
          <a:xfrm>
            <a:off x="4053050" y="3166049"/>
            <a:ext cx="2416102" cy="1798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7568" indent="-107568" defTabSz="920299">
              <a:buFont typeface="Arial" panose="020B0604020202020204" pitchFamily="34" charset="0"/>
              <a:buChar char="•"/>
              <a:defRPr/>
            </a:pPr>
            <a:r>
              <a:rPr lang="en-US" sz="150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Pipeline : </a:t>
            </a:r>
          </a:p>
          <a:p>
            <a:pPr defTabSz="920299">
              <a:defRPr/>
            </a:pPr>
            <a:endParaRPr lang="en-US" sz="1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20299">
              <a:defRPr/>
            </a:pPr>
            <a:r>
              <a:rPr lang="en-IN" sz="150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Missing value Imputation</a:t>
            </a:r>
          </a:p>
          <a:p>
            <a:pPr defTabSz="920299">
              <a:defRPr/>
            </a:pPr>
            <a:r>
              <a:rPr lang="en-IN" sz="150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</a:t>
            </a:r>
            <a:r>
              <a:rPr lang="en-IN" sz="1506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Ohe</a:t>
            </a:r>
            <a:r>
              <a:rPr lang="en-IN" sz="150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defTabSz="920299">
              <a:defRPr/>
            </a:pPr>
            <a:r>
              <a:rPr lang="en-IN" sz="150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Standard Scaling</a:t>
            </a:r>
          </a:p>
          <a:p>
            <a:pPr defTabSz="920299">
              <a:defRPr/>
            </a:pPr>
            <a:endParaRPr lang="en-IN" sz="105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indent="-144000" defTabSz="920299">
              <a:buFont typeface="Arial" panose="020B0604020202020204" pitchFamily="34" charset="0"/>
              <a:buChar char="•"/>
              <a:defRPr/>
            </a:pPr>
            <a:r>
              <a:rPr lang="en-US" sz="150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Imbalance Data </a:t>
            </a:r>
          </a:p>
          <a:p>
            <a:pPr marL="180000" indent="-144000" defTabSz="920299">
              <a:buFont typeface="Arial" panose="020B0604020202020204" pitchFamily="34" charset="0"/>
              <a:buChar char="•"/>
              <a:defRPr/>
            </a:pPr>
            <a:r>
              <a:rPr lang="en-US" sz="150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endParaRPr lang="en-IN" sz="1506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0A4895-1AA6-AE0E-794B-3C880CD72BBC}"/>
              </a:ext>
            </a:extLst>
          </p:cNvPr>
          <p:cNvSpPr txBox="1"/>
          <p:nvPr/>
        </p:nvSpPr>
        <p:spPr>
          <a:xfrm>
            <a:off x="3794676" y="2841987"/>
            <a:ext cx="1421379" cy="324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20299">
              <a:defRPr/>
            </a:pPr>
            <a:r>
              <a:rPr lang="en-US" sz="1506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150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506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346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AA486E-9FEF-9EF4-0621-2ECD11973899}"/>
              </a:ext>
            </a:extLst>
          </p:cNvPr>
          <p:cNvSpPr txBox="1"/>
          <p:nvPr/>
        </p:nvSpPr>
        <p:spPr>
          <a:xfrm>
            <a:off x="520334" y="356568"/>
            <a:ext cx="8210950" cy="459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20299">
              <a:lnSpc>
                <a:spcPct val="107000"/>
              </a:lnSpc>
              <a:spcAft>
                <a:spcPts val="299"/>
              </a:spcAft>
              <a:defRPr/>
            </a:pPr>
            <a:r>
              <a:rPr lang="en-US" sz="2390" b="1" dirty="0">
                <a:solidFill>
                  <a:srgbClr val="ED7D31"/>
                </a:solidFill>
                <a:latin typeface="Times New Roman"/>
                <a:cs typeface="Times New Roman"/>
              </a:rPr>
              <a:t>D</a:t>
            </a:r>
            <a:r>
              <a:rPr lang="en-IN" sz="2390" b="1" dirty="0">
                <a:solidFill>
                  <a:srgbClr val="ED7D31"/>
                </a:solidFill>
                <a:latin typeface="Times New Roman"/>
                <a:cs typeface="Times New Roman"/>
              </a:rPr>
              <a:t>IFFERENT STAGES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702B5C-4A64-17AC-4039-851E55C88B13}"/>
              </a:ext>
            </a:extLst>
          </p:cNvPr>
          <p:cNvSpPr/>
          <p:nvPr/>
        </p:nvSpPr>
        <p:spPr>
          <a:xfrm>
            <a:off x="1099482" y="1567546"/>
            <a:ext cx="1502891" cy="97423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20299">
              <a:defRPr/>
            </a:pPr>
            <a:endParaRPr lang="en-IN" sz="1812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4165D3-00FF-7062-D4CC-FD5559299225}"/>
              </a:ext>
            </a:extLst>
          </p:cNvPr>
          <p:cNvSpPr txBox="1"/>
          <p:nvPr/>
        </p:nvSpPr>
        <p:spPr>
          <a:xfrm>
            <a:off x="1243858" y="1741796"/>
            <a:ext cx="1132885" cy="648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20299">
              <a:defRPr/>
            </a:pPr>
            <a:r>
              <a:rPr lang="en-US" sz="1807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C64DD8-E3EC-8E3E-AFA4-41617FBBA283}"/>
              </a:ext>
            </a:extLst>
          </p:cNvPr>
          <p:cNvSpPr/>
          <p:nvPr/>
        </p:nvSpPr>
        <p:spPr>
          <a:xfrm>
            <a:off x="3874365" y="1567546"/>
            <a:ext cx="1502891" cy="1024842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20299">
              <a:defRPr/>
            </a:pPr>
            <a:endParaRPr lang="en-IN" sz="1812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E465D4-4467-35C2-9628-10696AEE6345}"/>
              </a:ext>
            </a:extLst>
          </p:cNvPr>
          <p:cNvSpPr txBox="1"/>
          <p:nvPr/>
        </p:nvSpPr>
        <p:spPr>
          <a:xfrm>
            <a:off x="3954965" y="1775292"/>
            <a:ext cx="1341691" cy="648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20299">
              <a:defRPr/>
            </a:pPr>
            <a:r>
              <a:rPr lang="en-US" sz="1807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II (a)</a:t>
            </a:r>
            <a:endParaRPr lang="en-IN" sz="1807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11D088-0765-ECC0-2FF7-30C46950CBF1}"/>
              </a:ext>
            </a:extLst>
          </p:cNvPr>
          <p:cNvSpPr/>
          <p:nvPr/>
        </p:nvSpPr>
        <p:spPr>
          <a:xfrm>
            <a:off x="6649248" y="1567546"/>
            <a:ext cx="1502891" cy="1024841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20299">
              <a:defRPr/>
            </a:pPr>
            <a:endParaRPr lang="en-IN" sz="1812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15ED9E-E4A7-382C-3703-C28647626458}"/>
              </a:ext>
            </a:extLst>
          </p:cNvPr>
          <p:cNvSpPr txBox="1"/>
          <p:nvPr/>
        </p:nvSpPr>
        <p:spPr>
          <a:xfrm>
            <a:off x="6734382" y="1886678"/>
            <a:ext cx="1332623" cy="370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20299">
              <a:defRPr/>
            </a:pPr>
            <a:r>
              <a:rPr lang="en-US" sz="1807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1807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E3AD7D8-D228-D9EB-E2D2-6FEFE4C7D222}"/>
              </a:ext>
            </a:extLst>
          </p:cNvPr>
          <p:cNvSpPr/>
          <p:nvPr/>
        </p:nvSpPr>
        <p:spPr>
          <a:xfrm>
            <a:off x="5712892" y="1906770"/>
            <a:ext cx="689154" cy="29578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0299">
              <a:defRPr/>
            </a:pPr>
            <a:endParaRPr lang="en-IN" sz="1812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3AE7581-DF34-7C6E-35D8-F2FD888582EB}"/>
              </a:ext>
            </a:extLst>
          </p:cNvPr>
          <p:cNvSpPr/>
          <p:nvPr/>
        </p:nvSpPr>
        <p:spPr>
          <a:xfrm>
            <a:off x="2986070" y="1943454"/>
            <a:ext cx="645930" cy="28536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0299">
              <a:defRPr/>
            </a:pPr>
            <a:endParaRPr lang="en-IN" sz="1812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5CD1A3-9C4E-B57F-482D-14DAAA09132F}"/>
              </a:ext>
            </a:extLst>
          </p:cNvPr>
          <p:cNvSpPr txBox="1"/>
          <p:nvPr/>
        </p:nvSpPr>
        <p:spPr>
          <a:xfrm>
            <a:off x="3679561" y="828516"/>
            <a:ext cx="1821391" cy="416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20299">
              <a:defRPr/>
            </a:pPr>
            <a:r>
              <a:rPr lang="en-US" sz="2108" b="1" dirty="0">
                <a:solidFill>
                  <a:prstClr val="black"/>
                </a:solidFill>
                <a:latin typeface="Times New Roman"/>
                <a:cs typeface="Times New Roman"/>
              </a:rPr>
              <a:t>STAGE II (A) </a:t>
            </a:r>
            <a:endParaRPr lang="en-IN" sz="2108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6E34D8-D833-42FB-B387-0A454C26B3AF}"/>
              </a:ext>
            </a:extLst>
          </p:cNvPr>
          <p:cNvSpPr txBox="1"/>
          <p:nvPr/>
        </p:nvSpPr>
        <p:spPr>
          <a:xfrm>
            <a:off x="3794676" y="2841987"/>
            <a:ext cx="1421379" cy="324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20299">
              <a:defRPr/>
            </a:pPr>
            <a:r>
              <a:rPr lang="en-US" sz="1506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150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506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2D24AB-82C4-AA53-08AD-61B0D29725AA}"/>
              </a:ext>
            </a:extLst>
          </p:cNvPr>
          <p:cNvSpPr txBox="1"/>
          <p:nvPr/>
        </p:nvSpPr>
        <p:spPr>
          <a:xfrm>
            <a:off x="4053050" y="3166049"/>
            <a:ext cx="2681332" cy="1798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7568" indent="-107568" defTabSz="920299">
              <a:buFont typeface="Arial" panose="020B0604020202020204" pitchFamily="34" charset="0"/>
              <a:buChar char="•"/>
              <a:defRPr/>
            </a:pPr>
            <a:r>
              <a:rPr lang="en-US" sz="150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Pipeline : </a:t>
            </a:r>
          </a:p>
          <a:p>
            <a:pPr defTabSz="920299">
              <a:defRPr/>
            </a:pPr>
            <a:endParaRPr lang="en-US" sz="1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20299">
              <a:defRPr/>
            </a:pPr>
            <a:r>
              <a:rPr lang="en-IN" sz="150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Missing value Imputation</a:t>
            </a:r>
          </a:p>
          <a:p>
            <a:pPr defTabSz="920299">
              <a:defRPr/>
            </a:pPr>
            <a:r>
              <a:rPr lang="en-IN" sz="150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</a:t>
            </a:r>
            <a:r>
              <a:rPr lang="en-IN" sz="1506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Ohe</a:t>
            </a:r>
            <a:r>
              <a:rPr lang="en-IN" sz="150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defTabSz="920299">
              <a:defRPr/>
            </a:pPr>
            <a:r>
              <a:rPr lang="en-IN" sz="150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Standard Scaling</a:t>
            </a:r>
          </a:p>
          <a:p>
            <a:pPr defTabSz="920299">
              <a:defRPr/>
            </a:pPr>
            <a:endParaRPr lang="en-IN" sz="105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indent="-144000" defTabSz="920299">
              <a:buFont typeface="Arial" panose="020B0604020202020204" pitchFamily="34" charset="0"/>
              <a:buChar char="•"/>
              <a:defRPr/>
            </a:pPr>
            <a:r>
              <a:rPr lang="en-US" sz="150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Balanced Data : Up Sampling</a:t>
            </a:r>
          </a:p>
          <a:p>
            <a:pPr marL="180000" indent="-144000" defTabSz="920299">
              <a:buFont typeface="Arial" panose="020B0604020202020204" pitchFamily="34" charset="0"/>
              <a:buChar char="•"/>
              <a:defRPr/>
            </a:pPr>
            <a:r>
              <a:rPr lang="en-US" sz="150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endParaRPr lang="en-IN" sz="1506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341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AA486E-9FEF-9EF4-0621-2ECD11973899}"/>
              </a:ext>
            </a:extLst>
          </p:cNvPr>
          <p:cNvSpPr txBox="1"/>
          <p:nvPr/>
        </p:nvSpPr>
        <p:spPr>
          <a:xfrm>
            <a:off x="520334" y="356568"/>
            <a:ext cx="8210950" cy="459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20299">
              <a:lnSpc>
                <a:spcPct val="107000"/>
              </a:lnSpc>
              <a:spcAft>
                <a:spcPts val="299"/>
              </a:spcAft>
              <a:defRPr/>
            </a:pPr>
            <a:r>
              <a:rPr lang="en-US" sz="2390" b="1" dirty="0">
                <a:solidFill>
                  <a:srgbClr val="ED7D31"/>
                </a:solidFill>
                <a:latin typeface="Times New Roman"/>
                <a:cs typeface="Times New Roman"/>
              </a:rPr>
              <a:t>D</a:t>
            </a:r>
            <a:r>
              <a:rPr lang="en-IN" sz="2390" b="1" dirty="0">
                <a:solidFill>
                  <a:srgbClr val="ED7D31"/>
                </a:solidFill>
                <a:latin typeface="Times New Roman"/>
                <a:cs typeface="Times New Roman"/>
              </a:rPr>
              <a:t>IFFERENT STAGES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702B5C-4A64-17AC-4039-851E55C88B13}"/>
              </a:ext>
            </a:extLst>
          </p:cNvPr>
          <p:cNvSpPr/>
          <p:nvPr/>
        </p:nvSpPr>
        <p:spPr>
          <a:xfrm>
            <a:off x="1099482" y="1567546"/>
            <a:ext cx="1502891" cy="97423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20299">
              <a:defRPr/>
            </a:pPr>
            <a:endParaRPr lang="en-IN" sz="1812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4165D3-00FF-7062-D4CC-FD5559299225}"/>
              </a:ext>
            </a:extLst>
          </p:cNvPr>
          <p:cNvSpPr txBox="1"/>
          <p:nvPr/>
        </p:nvSpPr>
        <p:spPr>
          <a:xfrm>
            <a:off x="1243858" y="1741796"/>
            <a:ext cx="1132885" cy="648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20299">
              <a:defRPr/>
            </a:pPr>
            <a:r>
              <a:rPr lang="en-US" sz="1807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C64DD8-E3EC-8E3E-AFA4-41617FBBA283}"/>
              </a:ext>
            </a:extLst>
          </p:cNvPr>
          <p:cNvSpPr/>
          <p:nvPr/>
        </p:nvSpPr>
        <p:spPr>
          <a:xfrm>
            <a:off x="3874365" y="1567546"/>
            <a:ext cx="1502891" cy="1024842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20299">
              <a:defRPr/>
            </a:pPr>
            <a:endParaRPr lang="en-IN" sz="1812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E465D4-4467-35C2-9628-10696AEE6345}"/>
              </a:ext>
            </a:extLst>
          </p:cNvPr>
          <p:cNvSpPr txBox="1"/>
          <p:nvPr/>
        </p:nvSpPr>
        <p:spPr>
          <a:xfrm>
            <a:off x="3954965" y="1775292"/>
            <a:ext cx="1341691" cy="648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20299">
              <a:defRPr/>
            </a:pPr>
            <a:r>
              <a:rPr lang="en-US" sz="1807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II (b)</a:t>
            </a:r>
            <a:endParaRPr lang="en-IN" sz="1807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11D088-0765-ECC0-2FF7-30C46950CBF1}"/>
              </a:ext>
            </a:extLst>
          </p:cNvPr>
          <p:cNvSpPr/>
          <p:nvPr/>
        </p:nvSpPr>
        <p:spPr>
          <a:xfrm>
            <a:off x="6649248" y="1567546"/>
            <a:ext cx="1502891" cy="1024841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20299">
              <a:defRPr/>
            </a:pPr>
            <a:endParaRPr lang="en-IN" sz="1812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15ED9E-E4A7-382C-3703-C28647626458}"/>
              </a:ext>
            </a:extLst>
          </p:cNvPr>
          <p:cNvSpPr txBox="1"/>
          <p:nvPr/>
        </p:nvSpPr>
        <p:spPr>
          <a:xfrm>
            <a:off x="6734382" y="1886678"/>
            <a:ext cx="1332623" cy="370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20299">
              <a:defRPr/>
            </a:pPr>
            <a:r>
              <a:rPr lang="en-US" sz="1807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1807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E3AD7D8-D228-D9EB-E2D2-6FEFE4C7D222}"/>
              </a:ext>
            </a:extLst>
          </p:cNvPr>
          <p:cNvSpPr/>
          <p:nvPr/>
        </p:nvSpPr>
        <p:spPr>
          <a:xfrm>
            <a:off x="5712892" y="1906770"/>
            <a:ext cx="689154" cy="29578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0299">
              <a:defRPr/>
            </a:pPr>
            <a:endParaRPr lang="en-IN" sz="1812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3AE7581-DF34-7C6E-35D8-F2FD888582EB}"/>
              </a:ext>
            </a:extLst>
          </p:cNvPr>
          <p:cNvSpPr/>
          <p:nvPr/>
        </p:nvSpPr>
        <p:spPr>
          <a:xfrm>
            <a:off x="2986070" y="1943454"/>
            <a:ext cx="645930" cy="28536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0299">
              <a:defRPr/>
            </a:pPr>
            <a:endParaRPr lang="en-IN" sz="1812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5CD1A3-9C4E-B57F-482D-14DAAA09132F}"/>
              </a:ext>
            </a:extLst>
          </p:cNvPr>
          <p:cNvSpPr txBox="1"/>
          <p:nvPr/>
        </p:nvSpPr>
        <p:spPr>
          <a:xfrm>
            <a:off x="3679561" y="828516"/>
            <a:ext cx="1821391" cy="416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20299">
              <a:defRPr/>
            </a:pPr>
            <a:r>
              <a:rPr lang="en-US" sz="2108" b="1" dirty="0">
                <a:solidFill>
                  <a:prstClr val="black"/>
                </a:solidFill>
                <a:latin typeface="Times New Roman"/>
                <a:cs typeface="Times New Roman"/>
              </a:rPr>
              <a:t>STAGE II (B) </a:t>
            </a:r>
            <a:endParaRPr lang="en-IN" sz="2108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6E34D8-D833-42FB-B387-0A454C26B3AF}"/>
              </a:ext>
            </a:extLst>
          </p:cNvPr>
          <p:cNvSpPr txBox="1"/>
          <p:nvPr/>
        </p:nvSpPr>
        <p:spPr>
          <a:xfrm>
            <a:off x="3794676" y="2841987"/>
            <a:ext cx="1421379" cy="324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20299">
              <a:defRPr/>
            </a:pPr>
            <a:r>
              <a:rPr lang="en-US" sz="1506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150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506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2D24AB-82C4-AA53-08AD-61B0D29725AA}"/>
              </a:ext>
            </a:extLst>
          </p:cNvPr>
          <p:cNvSpPr txBox="1"/>
          <p:nvPr/>
        </p:nvSpPr>
        <p:spPr>
          <a:xfrm>
            <a:off x="4053050" y="3166049"/>
            <a:ext cx="2983370" cy="1798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7568" indent="-107568" defTabSz="920299">
              <a:buFont typeface="Arial" panose="020B0604020202020204" pitchFamily="34" charset="0"/>
              <a:buChar char="•"/>
              <a:defRPr/>
            </a:pPr>
            <a:r>
              <a:rPr lang="en-US" sz="150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Pipeline : </a:t>
            </a:r>
          </a:p>
          <a:p>
            <a:pPr defTabSz="920299">
              <a:defRPr/>
            </a:pPr>
            <a:endParaRPr lang="en-US" sz="1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20299">
              <a:defRPr/>
            </a:pPr>
            <a:r>
              <a:rPr lang="en-IN" sz="150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Missing value Imputation</a:t>
            </a:r>
          </a:p>
          <a:p>
            <a:pPr defTabSz="920299">
              <a:defRPr/>
            </a:pPr>
            <a:r>
              <a:rPr lang="en-IN" sz="150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</a:t>
            </a:r>
            <a:r>
              <a:rPr lang="en-IN" sz="1506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Ohe</a:t>
            </a:r>
            <a:r>
              <a:rPr lang="en-IN" sz="150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defTabSz="920299">
              <a:defRPr/>
            </a:pPr>
            <a:r>
              <a:rPr lang="en-IN" sz="150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Standard Scaling</a:t>
            </a:r>
          </a:p>
          <a:p>
            <a:pPr defTabSz="920299">
              <a:defRPr/>
            </a:pPr>
            <a:endParaRPr lang="en-IN" sz="105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indent="-144000" defTabSz="920299">
              <a:buFont typeface="Arial" panose="020B0604020202020204" pitchFamily="34" charset="0"/>
              <a:buChar char="•"/>
              <a:defRPr/>
            </a:pPr>
            <a:r>
              <a:rPr lang="en-US" sz="150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Balanced Data : Down Sampling</a:t>
            </a:r>
          </a:p>
          <a:p>
            <a:pPr marL="180000" indent="-144000" defTabSz="920299">
              <a:buFont typeface="Arial" panose="020B0604020202020204" pitchFamily="34" charset="0"/>
              <a:buChar char="•"/>
              <a:defRPr/>
            </a:pPr>
            <a:r>
              <a:rPr lang="en-US" sz="150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endParaRPr lang="en-IN" sz="1506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425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AA486E-9FEF-9EF4-0621-2ECD11973899}"/>
              </a:ext>
            </a:extLst>
          </p:cNvPr>
          <p:cNvSpPr txBox="1"/>
          <p:nvPr/>
        </p:nvSpPr>
        <p:spPr>
          <a:xfrm>
            <a:off x="520334" y="356568"/>
            <a:ext cx="8210950" cy="459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20299">
              <a:lnSpc>
                <a:spcPct val="107000"/>
              </a:lnSpc>
              <a:spcAft>
                <a:spcPts val="299"/>
              </a:spcAft>
              <a:defRPr/>
            </a:pPr>
            <a:r>
              <a:rPr lang="en-US" sz="2390" b="1" dirty="0">
                <a:solidFill>
                  <a:srgbClr val="ED7D31"/>
                </a:solidFill>
                <a:latin typeface="Times New Roman"/>
                <a:cs typeface="Times New Roman"/>
              </a:rPr>
              <a:t>D</a:t>
            </a:r>
            <a:r>
              <a:rPr lang="en-IN" sz="2390" b="1" dirty="0">
                <a:solidFill>
                  <a:srgbClr val="ED7D31"/>
                </a:solidFill>
                <a:latin typeface="Times New Roman"/>
                <a:cs typeface="Times New Roman"/>
              </a:rPr>
              <a:t>IFFERENT STAGES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702B5C-4A64-17AC-4039-851E55C88B13}"/>
              </a:ext>
            </a:extLst>
          </p:cNvPr>
          <p:cNvSpPr/>
          <p:nvPr/>
        </p:nvSpPr>
        <p:spPr>
          <a:xfrm>
            <a:off x="1099482" y="1567546"/>
            <a:ext cx="1502891" cy="97423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20299">
              <a:defRPr/>
            </a:pPr>
            <a:endParaRPr lang="en-IN" sz="1812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4165D3-00FF-7062-D4CC-FD5559299225}"/>
              </a:ext>
            </a:extLst>
          </p:cNvPr>
          <p:cNvSpPr txBox="1"/>
          <p:nvPr/>
        </p:nvSpPr>
        <p:spPr>
          <a:xfrm>
            <a:off x="1243858" y="1741796"/>
            <a:ext cx="1132885" cy="648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20299">
              <a:defRPr/>
            </a:pPr>
            <a:r>
              <a:rPr lang="en-US" sz="1807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C64DD8-E3EC-8E3E-AFA4-41617FBBA283}"/>
              </a:ext>
            </a:extLst>
          </p:cNvPr>
          <p:cNvSpPr/>
          <p:nvPr/>
        </p:nvSpPr>
        <p:spPr>
          <a:xfrm>
            <a:off x="3874365" y="1567546"/>
            <a:ext cx="1502891" cy="1024842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20299">
              <a:defRPr/>
            </a:pPr>
            <a:endParaRPr lang="en-IN" sz="1812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E465D4-4467-35C2-9628-10696AEE6345}"/>
              </a:ext>
            </a:extLst>
          </p:cNvPr>
          <p:cNvSpPr txBox="1"/>
          <p:nvPr/>
        </p:nvSpPr>
        <p:spPr>
          <a:xfrm>
            <a:off x="3954965" y="1775292"/>
            <a:ext cx="1341691" cy="648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20299">
              <a:defRPr/>
            </a:pPr>
            <a:r>
              <a:rPr lang="en-US" sz="1807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II (c)</a:t>
            </a:r>
            <a:endParaRPr lang="en-IN" sz="1807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11D088-0765-ECC0-2FF7-30C46950CBF1}"/>
              </a:ext>
            </a:extLst>
          </p:cNvPr>
          <p:cNvSpPr/>
          <p:nvPr/>
        </p:nvSpPr>
        <p:spPr>
          <a:xfrm>
            <a:off x="6649248" y="1567546"/>
            <a:ext cx="1502891" cy="1024841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20299">
              <a:defRPr/>
            </a:pPr>
            <a:endParaRPr lang="en-IN" sz="1812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15ED9E-E4A7-382C-3703-C28647626458}"/>
              </a:ext>
            </a:extLst>
          </p:cNvPr>
          <p:cNvSpPr txBox="1"/>
          <p:nvPr/>
        </p:nvSpPr>
        <p:spPr>
          <a:xfrm>
            <a:off x="6734382" y="1886678"/>
            <a:ext cx="1332623" cy="370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20299">
              <a:defRPr/>
            </a:pPr>
            <a:r>
              <a:rPr lang="en-US" sz="1807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1807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E3AD7D8-D228-D9EB-E2D2-6FEFE4C7D222}"/>
              </a:ext>
            </a:extLst>
          </p:cNvPr>
          <p:cNvSpPr/>
          <p:nvPr/>
        </p:nvSpPr>
        <p:spPr>
          <a:xfrm>
            <a:off x="5712892" y="1906770"/>
            <a:ext cx="689154" cy="29578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0299">
              <a:defRPr/>
            </a:pPr>
            <a:endParaRPr lang="en-IN" sz="1812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3AE7581-DF34-7C6E-35D8-F2FD888582EB}"/>
              </a:ext>
            </a:extLst>
          </p:cNvPr>
          <p:cNvSpPr/>
          <p:nvPr/>
        </p:nvSpPr>
        <p:spPr>
          <a:xfrm>
            <a:off x="2986070" y="1943454"/>
            <a:ext cx="645930" cy="28536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0299">
              <a:defRPr/>
            </a:pPr>
            <a:endParaRPr lang="en-IN" sz="1812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5CD1A3-9C4E-B57F-482D-14DAAA09132F}"/>
              </a:ext>
            </a:extLst>
          </p:cNvPr>
          <p:cNvSpPr txBox="1"/>
          <p:nvPr/>
        </p:nvSpPr>
        <p:spPr>
          <a:xfrm>
            <a:off x="3679561" y="828516"/>
            <a:ext cx="1821391" cy="416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20299">
              <a:defRPr/>
            </a:pPr>
            <a:r>
              <a:rPr lang="en-US" sz="2108" b="1" dirty="0">
                <a:solidFill>
                  <a:prstClr val="black"/>
                </a:solidFill>
                <a:latin typeface="Times New Roman"/>
                <a:cs typeface="Times New Roman"/>
              </a:rPr>
              <a:t>STAGE II (C) </a:t>
            </a:r>
            <a:endParaRPr lang="en-IN" sz="2108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6E34D8-D833-42FB-B387-0A454C26B3AF}"/>
              </a:ext>
            </a:extLst>
          </p:cNvPr>
          <p:cNvSpPr txBox="1"/>
          <p:nvPr/>
        </p:nvSpPr>
        <p:spPr>
          <a:xfrm>
            <a:off x="3794676" y="2841987"/>
            <a:ext cx="1421379" cy="324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20299">
              <a:defRPr/>
            </a:pPr>
            <a:r>
              <a:rPr lang="en-US" sz="1506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150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506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2D24AB-82C4-AA53-08AD-61B0D29725AA}"/>
              </a:ext>
            </a:extLst>
          </p:cNvPr>
          <p:cNvSpPr txBox="1"/>
          <p:nvPr/>
        </p:nvSpPr>
        <p:spPr>
          <a:xfrm>
            <a:off x="4053049" y="3166049"/>
            <a:ext cx="3351361" cy="1798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7568" indent="-107568" defTabSz="920299">
              <a:buFont typeface="Arial" panose="020B0604020202020204" pitchFamily="34" charset="0"/>
              <a:buChar char="•"/>
              <a:defRPr/>
            </a:pPr>
            <a:r>
              <a:rPr lang="en-US" sz="150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Pipeline : </a:t>
            </a:r>
          </a:p>
          <a:p>
            <a:pPr defTabSz="920299">
              <a:defRPr/>
            </a:pPr>
            <a:endParaRPr lang="en-US" sz="1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20299">
              <a:defRPr/>
            </a:pPr>
            <a:r>
              <a:rPr lang="en-IN" sz="150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Missing value Imputation</a:t>
            </a:r>
          </a:p>
          <a:p>
            <a:pPr defTabSz="920299">
              <a:defRPr/>
            </a:pPr>
            <a:r>
              <a:rPr lang="en-IN" sz="150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</a:t>
            </a:r>
            <a:r>
              <a:rPr lang="en-IN" sz="1506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Ohe</a:t>
            </a:r>
            <a:r>
              <a:rPr lang="en-IN" sz="150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defTabSz="920299">
              <a:defRPr/>
            </a:pPr>
            <a:r>
              <a:rPr lang="en-IN" sz="150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Standard Scaling</a:t>
            </a:r>
          </a:p>
          <a:p>
            <a:pPr defTabSz="920299">
              <a:defRPr/>
            </a:pPr>
            <a:endParaRPr lang="en-IN" sz="105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indent="-144000" defTabSz="920299">
              <a:buFont typeface="Arial" panose="020B0604020202020204" pitchFamily="34" charset="0"/>
              <a:buChar char="•"/>
              <a:defRPr/>
            </a:pPr>
            <a:r>
              <a:rPr lang="en-US" sz="150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Balanced Data : Combine Sampling</a:t>
            </a:r>
          </a:p>
          <a:p>
            <a:pPr marL="180000" indent="-144000" defTabSz="920299">
              <a:buFont typeface="Arial" panose="020B0604020202020204" pitchFamily="34" charset="0"/>
              <a:buChar char="•"/>
              <a:defRPr/>
            </a:pPr>
            <a:r>
              <a:rPr lang="en-US" sz="150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endParaRPr lang="en-IN" sz="1506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0651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AA486E-9FEF-9EF4-0621-2ECD11973899}"/>
              </a:ext>
            </a:extLst>
          </p:cNvPr>
          <p:cNvSpPr txBox="1"/>
          <p:nvPr/>
        </p:nvSpPr>
        <p:spPr>
          <a:xfrm>
            <a:off x="520334" y="356568"/>
            <a:ext cx="8210950" cy="459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20299">
              <a:lnSpc>
                <a:spcPct val="107000"/>
              </a:lnSpc>
              <a:spcAft>
                <a:spcPts val="299"/>
              </a:spcAft>
              <a:defRPr/>
            </a:pPr>
            <a:r>
              <a:rPr lang="en-US" sz="2390" b="1" dirty="0">
                <a:solidFill>
                  <a:srgbClr val="ED7D31"/>
                </a:solidFill>
                <a:latin typeface="Times New Roman"/>
                <a:cs typeface="Times New Roman"/>
              </a:rPr>
              <a:t>D</a:t>
            </a:r>
            <a:r>
              <a:rPr lang="en-IN" sz="2390" b="1" dirty="0">
                <a:solidFill>
                  <a:srgbClr val="ED7D31"/>
                </a:solidFill>
                <a:latin typeface="Times New Roman"/>
                <a:cs typeface="Times New Roman"/>
              </a:rPr>
              <a:t>IFFERENT STAGES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702B5C-4A64-17AC-4039-851E55C88B13}"/>
              </a:ext>
            </a:extLst>
          </p:cNvPr>
          <p:cNvSpPr/>
          <p:nvPr/>
        </p:nvSpPr>
        <p:spPr>
          <a:xfrm>
            <a:off x="1099482" y="1567546"/>
            <a:ext cx="1502891" cy="97423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20299">
              <a:defRPr/>
            </a:pPr>
            <a:endParaRPr lang="en-IN" sz="1812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4165D3-00FF-7062-D4CC-FD5559299225}"/>
              </a:ext>
            </a:extLst>
          </p:cNvPr>
          <p:cNvSpPr txBox="1"/>
          <p:nvPr/>
        </p:nvSpPr>
        <p:spPr>
          <a:xfrm>
            <a:off x="1243858" y="1741796"/>
            <a:ext cx="1132885" cy="648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20299">
              <a:defRPr/>
            </a:pPr>
            <a:r>
              <a:rPr lang="en-US" sz="1807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C64DD8-E3EC-8E3E-AFA4-41617FBBA283}"/>
              </a:ext>
            </a:extLst>
          </p:cNvPr>
          <p:cNvSpPr/>
          <p:nvPr/>
        </p:nvSpPr>
        <p:spPr>
          <a:xfrm>
            <a:off x="3874365" y="1567546"/>
            <a:ext cx="1502891" cy="1024842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20299">
              <a:defRPr/>
            </a:pPr>
            <a:endParaRPr lang="en-IN" sz="1812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E465D4-4467-35C2-9628-10696AEE6345}"/>
              </a:ext>
            </a:extLst>
          </p:cNvPr>
          <p:cNvSpPr txBox="1"/>
          <p:nvPr/>
        </p:nvSpPr>
        <p:spPr>
          <a:xfrm>
            <a:off x="3874365" y="1741795"/>
            <a:ext cx="1502891" cy="648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20299">
              <a:defRPr/>
            </a:pPr>
            <a:r>
              <a:rPr lang="en-US" sz="1807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MODEL</a:t>
            </a:r>
            <a:endParaRPr lang="en-IN" sz="1807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11D088-0765-ECC0-2FF7-30C46950CBF1}"/>
              </a:ext>
            </a:extLst>
          </p:cNvPr>
          <p:cNvSpPr/>
          <p:nvPr/>
        </p:nvSpPr>
        <p:spPr>
          <a:xfrm>
            <a:off x="6649248" y="1567546"/>
            <a:ext cx="1502891" cy="1024841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20299">
              <a:defRPr/>
            </a:pPr>
            <a:endParaRPr lang="en-IN" sz="1812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15ED9E-E4A7-382C-3703-C28647626458}"/>
              </a:ext>
            </a:extLst>
          </p:cNvPr>
          <p:cNvSpPr txBox="1"/>
          <p:nvPr/>
        </p:nvSpPr>
        <p:spPr>
          <a:xfrm>
            <a:off x="6734382" y="1886678"/>
            <a:ext cx="1332623" cy="370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20299">
              <a:defRPr/>
            </a:pPr>
            <a:r>
              <a:rPr lang="en-US" sz="1807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1807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E3AD7D8-D228-D9EB-E2D2-6FEFE4C7D222}"/>
              </a:ext>
            </a:extLst>
          </p:cNvPr>
          <p:cNvSpPr/>
          <p:nvPr/>
        </p:nvSpPr>
        <p:spPr>
          <a:xfrm>
            <a:off x="5712892" y="1906770"/>
            <a:ext cx="689154" cy="29578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0299">
              <a:defRPr/>
            </a:pPr>
            <a:endParaRPr lang="en-IN" sz="1812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3AE7581-DF34-7C6E-35D8-F2FD888582EB}"/>
              </a:ext>
            </a:extLst>
          </p:cNvPr>
          <p:cNvSpPr/>
          <p:nvPr/>
        </p:nvSpPr>
        <p:spPr>
          <a:xfrm>
            <a:off x="2986070" y="1943454"/>
            <a:ext cx="645930" cy="28536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0299">
              <a:defRPr/>
            </a:pPr>
            <a:endParaRPr lang="en-IN" sz="1812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5CD1A3-9C4E-B57F-482D-14DAAA09132F}"/>
              </a:ext>
            </a:extLst>
          </p:cNvPr>
          <p:cNvSpPr txBox="1"/>
          <p:nvPr/>
        </p:nvSpPr>
        <p:spPr>
          <a:xfrm>
            <a:off x="3679561" y="828516"/>
            <a:ext cx="1821391" cy="416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20299">
              <a:defRPr/>
            </a:pPr>
            <a:r>
              <a:rPr lang="en-US" sz="2108" b="1" dirty="0">
                <a:solidFill>
                  <a:prstClr val="black"/>
                </a:solidFill>
                <a:latin typeface="Times New Roman"/>
                <a:cs typeface="Times New Roman"/>
              </a:rPr>
              <a:t>STAGE III </a:t>
            </a:r>
            <a:endParaRPr lang="en-IN" sz="2108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6E34D8-D833-42FB-B387-0A454C26B3AF}"/>
              </a:ext>
            </a:extLst>
          </p:cNvPr>
          <p:cNvSpPr txBox="1"/>
          <p:nvPr/>
        </p:nvSpPr>
        <p:spPr>
          <a:xfrm>
            <a:off x="3794676" y="2841987"/>
            <a:ext cx="1421379" cy="324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20299">
              <a:defRPr/>
            </a:pPr>
            <a:r>
              <a:rPr lang="en-US" sz="1506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150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506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2D24AB-82C4-AA53-08AD-61B0D29725AA}"/>
              </a:ext>
            </a:extLst>
          </p:cNvPr>
          <p:cNvSpPr txBox="1"/>
          <p:nvPr/>
        </p:nvSpPr>
        <p:spPr>
          <a:xfrm>
            <a:off x="4053049" y="3166049"/>
            <a:ext cx="3295605" cy="1798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7568" indent="-107568" defTabSz="920299">
              <a:buFont typeface="Arial" panose="020B0604020202020204" pitchFamily="34" charset="0"/>
              <a:buChar char="•"/>
              <a:defRPr/>
            </a:pPr>
            <a:r>
              <a:rPr lang="en-US" sz="150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Pipeline : </a:t>
            </a:r>
          </a:p>
          <a:p>
            <a:pPr defTabSz="920299">
              <a:defRPr/>
            </a:pPr>
            <a:endParaRPr lang="en-US" sz="1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20299">
              <a:defRPr/>
            </a:pPr>
            <a:r>
              <a:rPr lang="en-IN" sz="150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Missing value Imputation</a:t>
            </a:r>
          </a:p>
          <a:p>
            <a:pPr defTabSz="920299">
              <a:defRPr/>
            </a:pPr>
            <a:r>
              <a:rPr lang="en-IN" sz="150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</a:t>
            </a:r>
            <a:r>
              <a:rPr lang="en-IN" sz="1506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Ohe</a:t>
            </a:r>
            <a:r>
              <a:rPr lang="en-IN" sz="150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defTabSz="920299">
              <a:defRPr/>
            </a:pPr>
            <a:r>
              <a:rPr lang="en-IN" sz="150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Standard Scaling</a:t>
            </a:r>
          </a:p>
          <a:p>
            <a:pPr defTabSz="920299">
              <a:defRPr/>
            </a:pPr>
            <a:endParaRPr lang="en-IN" sz="105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indent="-144000" defTabSz="920299">
              <a:buFont typeface="Arial" panose="020B0604020202020204" pitchFamily="34" charset="0"/>
              <a:buChar char="•"/>
              <a:defRPr/>
            </a:pPr>
            <a:r>
              <a:rPr lang="en-US" sz="150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Balanced Data : Combine Sampling</a:t>
            </a:r>
          </a:p>
          <a:p>
            <a:pPr marL="180000" indent="-144000" defTabSz="920299">
              <a:buFont typeface="Arial" panose="020B0604020202020204" pitchFamily="34" charset="0"/>
              <a:buChar char="•"/>
              <a:defRPr/>
            </a:pPr>
            <a:r>
              <a:rPr lang="en-US" sz="150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endParaRPr lang="en-IN" sz="1506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3282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D70E8A-8BD5-B06A-AB71-B214A9931E15}"/>
              </a:ext>
            </a:extLst>
          </p:cNvPr>
          <p:cNvSpPr txBox="1"/>
          <p:nvPr/>
        </p:nvSpPr>
        <p:spPr>
          <a:xfrm>
            <a:off x="292022" y="300210"/>
            <a:ext cx="1613440" cy="46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" b="1" dirty="0">
                <a:solidFill>
                  <a:srgbClr val="ED7D31"/>
                </a:solidFill>
                <a:latin typeface="Times New Roman"/>
                <a:cs typeface="Times New Roman"/>
              </a:rPr>
              <a:t>RESULTS  </a:t>
            </a:r>
            <a:endParaRPr lang="en-IN" sz="2390" b="1" dirty="0">
              <a:solidFill>
                <a:srgbClr val="ED7D31"/>
              </a:solidFill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636396-7520-88C6-758E-E8DC13114121}"/>
              </a:ext>
            </a:extLst>
          </p:cNvPr>
          <p:cNvSpPr txBox="1"/>
          <p:nvPr/>
        </p:nvSpPr>
        <p:spPr>
          <a:xfrm>
            <a:off x="704938" y="823460"/>
            <a:ext cx="3242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 I </a:t>
            </a:r>
            <a:r>
              <a:rPr lang="en-US" sz="1807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Imbalanced Data</a:t>
            </a:r>
            <a:endParaRPr lang="en-IN" sz="1807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79A925-1E79-4DAF-3EAD-4460F43D2CEB}"/>
              </a:ext>
            </a:extLst>
          </p:cNvPr>
          <p:cNvSpPr txBox="1"/>
          <p:nvPr/>
        </p:nvSpPr>
        <p:spPr>
          <a:xfrm>
            <a:off x="1905462" y="1286694"/>
            <a:ext cx="3004010" cy="2011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1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indent="-1440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 : </a:t>
            </a:r>
          </a:p>
          <a:p>
            <a:pPr defTabSz="920299">
              <a:defRPr/>
            </a:pPr>
            <a:endParaRPr lang="en-US" sz="9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20299">
              <a:defRPr/>
            </a:pPr>
            <a:r>
              <a:rPr lang="en-I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Missing value Imputation</a:t>
            </a:r>
          </a:p>
          <a:p>
            <a:pPr defTabSz="920299">
              <a:defRPr/>
            </a:pPr>
            <a:r>
              <a:rPr lang="en-I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</a:t>
            </a:r>
            <a:r>
              <a:rPr lang="en-IN" sz="1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Ohe</a:t>
            </a:r>
            <a:r>
              <a:rPr lang="en-I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defTabSz="920299">
              <a:defRPr/>
            </a:pPr>
            <a:r>
              <a:rPr lang="en-I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Standard Scaling</a:t>
            </a:r>
          </a:p>
          <a:p>
            <a:pPr defTabSz="920299">
              <a:defRPr/>
            </a:pPr>
            <a:endParaRPr lang="en-IN" sz="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indent="-144000" defTabSz="920299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Imbalance Data </a:t>
            </a:r>
          </a:p>
          <a:p>
            <a:pPr marL="180000" indent="-144000" defTabSz="920299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endParaRPr lang="en-IN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9098B-75AB-786E-8D12-35A924EEB91E}"/>
              </a:ext>
            </a:extLst>
          </p:cNvPr>
          <p:cNvSpPr txBox="1"/>
          <p:nvPr/>
        </p:nvSpPr>
        <p:spPr>
          <a:xfrm>
            <a:off x="704938" y="3283208"/>
            <a:ext cx="1140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en-US" sz="1807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endParaRPr lang="en-IN" sz="1807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AC5635-4DA8-6D53-4F32-2FE6862AE1E4}"/>
              </a:ext>
            </a:extLst>
          </p:cNvPr>
          <p:cNvSpPr txBox="1"/>
          <p:nvPr/>
        </p:nvSpPr>
        <p:spPr>
          <a:xfrm>
            <a:off x="1695642" y="3337211"/>
            <a:ext cx="3524906" cy="303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0" dirty="0"/>
              <a:t>After EDA following steps are performed  : </a:t>
            </a:r>
            <a:endParaRPr lang="en-IN" sz="137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A56204-1140-F1E5-3E38-FCA3D4ACFB90}"/>
              </a:ext>
            </a:extLst>
          </p:cNvPr>
          <p:cNvSpPr txBox="1"/>
          <p:nvPr/>
        </p:nvSpPr>
        <p:spPr>
          <a:xfrm>
            <a:off x="1695642" y="3691039"/>
            <a:ext cx="6853402" cy="94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0" dirty="0"/>
              <a:t>STEP 1 : Data cleaning &amp; Pre-Processing using Pipeline object.</a:t>
            </a:r>
          </a:p>
          <a:p>
            <a:r>
              <a:rPr lang="en-US" sz="1370" dirty="0"/>
              <a:t>             (a) Missing Numerical value imputation  using : </a:t>
            </a:r>
            <a:r>
              <a:rPr lang="en-US" sz="1370" dirty="0" err="1"/>
              <a:t>SimpleImputer</a:t>
            </a:r>
            <a:r>
              <a:rPr lang="en-US" sz="1370" dirty="0"/>
              <a:t>(strategy = Median).</a:t>
            </a:r>
          </a:p>
          <a:p>
            <a:r>
              <a:rPr lang="en-US" sz="1370" dirty="0"/>
              <a:t>             (b) categorical columns to Numerical columns using </a:t>
            </a:r>
            <a:r>
              <a:rPr lang="en-US" sz="1370" dirty="0" err="1"/>
              <a:t>OneHotEncoder</a:t>
            </a:r>
            <a:r>
              <a:rPr lang="en-US" sz="1370" dirty="0"/>
              <a:t>.</a:t>
            </a:r>
          </a:p>
          <a:p>
            <a:r>
              <a:rPr lang="en-US" sz="1370" dirty="0"/>
              <a:t>             (c) </a:t>
            </a:r>
            <a:r>
              <a:rPr lang="en-US" sz="1400" dirty="0"/>
              <a:t>Numerical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columns Standardization using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StandardScaler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.</a:t>
            </a:r>
            <a:endParaRPr lang="en-IN" sz="137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38B640-65E3-0A3D-5CEC-C2478D7B2881}"/>
              </a:ext>
            </a:extLst>
          </p:cNvPr>
          <p:cNvSpPr txBox="1"/>
          <p:nvPr/>
        </p:nvSpPr>
        <p:spPr>
          <a:xfrm>
            <a:off x="1695641" y="4604777"/>
            <a:ext cx="6411295" cy="303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0" dirty="0"/>
              <a:t>STEP 2 : Model Training and Predictions with Different classification ML algorithms.</a:t>
            </a:r>
            <a:endParaRPr lang="en-IN" sz="1370" dirty="0"/>
          </a:p>
        </p:txBody>
      </p:sp>
    </p:spTree>
    <p:extLst>
      <p:ext uri="{BB962C8B-B14F-4D97-AF65-F5344CB8AC3E}">
        <p14:creationId xmlns:p14="http://schemas.microsoft.com/office/powerpoint/2010/main" val="7067262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0784B4-C12C-3C70-DDF8-D06626005F07}"/>
              </a:ext>
            </a:extLst>
          </p:cNvPr>
          <p:cNvSpPr txBox="1"/>
          <p:nvPr/>
        </p:nvSpPr>
        <p:spPr>
          <a:xfrm>
            <a:off x="412596" y="304843"/>
            <a:ext cx="2598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Results : </a:t>
            </a:r>
            <a:r>
              <a:rPr lang="en-US" sz="2400" b="1" dirty="0">
                <a:latin typeface="Times New Roman"/>
                <a:cs typeface="Times New Roman"/>
              </a:rPr>
              <a:t>Testing</a:t>
            </a:r>
            <a:endParaRPr lang="en-IN" sz="2400" b="1" dirty="0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12BCE0-01F1-BEC5-8284-414519F1A69B}"/>
              </a:ext>
            </a:extLst>
          </p:cNvPr>
          <p:cNvSpPr txBox="1"/>
          <p:nvPr/>
        </p:nvSpPr>
        <p:spPr>
          <a:xfrm>
            <a:off x="726310" y="845846"/>
            <a:ext cx="4884235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a</a:t>
            </a:r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) </a:t>
            </a:r>
            <a:r>
              <a:rPr lang="en-US" b="1" i="0" dirty="0">
                <a:solidFill>
                  <a:schemeClr val="accent1"/>
                </a:solidFill>
                <a:effectLst/>
                <a:latin typeface="Helvetica Neue"/>
              </a:rPr>
              <a:t>STAGE I :                         </a:t>
            </a:r>
            <a:r>
              <a:rPr lang="en-US" sz="1600" b="1" i="0" dirty="0">
                <a:effectLst/>
                <a:latin typeface="Helvetica Neue"/>
              </a:rPr>
              <a:t>Imbalanced Data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544D35-8F84-3007-26A1-70F42C2641C3}"/>
              </a:ext>
            </a:extLst>
          </p:cNvPr>
          <p:cNvSpPr txBox="1"/>
          <p:nvPr/>
        </p:nvSpPr>
        <p:spPr>
          <a:xfrm>
            <a:off x="825190" y="1357448"/>
            <a:ext cx="3691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)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Logistic</a:t>
            </a:r>
            <a:r>
              <a:rPr lang="en-US" sz="1400" b="1" dirty="0"/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Regression</a:t>
            </a:r>
            <a:endParaRPr lang="en-IN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D46FFE-3674-96D7-1D98-73A31359A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768" y="1741820"/>
            <a:ext cx="3754695" cy="12393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7A7B99-DD38-34A3-1B8A-F7312FBDF815}"/>
              </a:ext>
            </a:extLst>
          </p:cNvPr>
          <p:cNvSpPr txBox="1"/>
          <p:nvPr/>
        </p:nvSpPr>
        <p:spPr>
          <a:xfrm>
            <a:off x="4880517" y="1357447"/>
            <a:ext cx="3691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(ii)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SVC</a:t>
            </a:r>
            <a:r>
              <a:rPr lang="en-US" sz="1400" dirty="0"/>
              <a:t>      </a:t>
            </a:r>
            <a:endParaRPr lang="en-IN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4281BBB-9319-0584-C38B-02A087489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086" y="1586289"/>
            <a:ext cx="3911016" cy="13948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7846F8E-8B3D-2C09-F0EA-DCA0ACCAEF1A}"/>
              </a:ext>
            </a:extLst>
          </p:cNvPr>
          <p:cNvSpPr txBox="1"/>
          <p:nvPr/>
        </p:nvSpPr>
        <p:spPr>
          <a:xfrm>
            <a:off x="825190" y="3159621"/>
            <a:ext cx="1614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(iii)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GaussianNB</a:t>
            </a:r>
            <a:endParaRPr lang="en-IN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5641701-12E0-E90F-A14B-F1AA945902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310" y="3485081"/>
            <a:ext cx="3709112" cy="139485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C926DDD-C882-C6A7-2C8E-2AF4661F86AD}"/>
              </a:ext>
            </a:extLst>
          </p:cNvPr>
          <p:cNvSpPr txBox="1"/>
          <p:nvPr/>
        </p:nvSpPr>
        <p:spPr>
          <a:xfrm>
            <a:off x="4788300" y="3159620"/>
            <a:ext cx="2801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(iv)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DecisionTreeClassifier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9D817FD-68B8-CBE4-1A0B-4CDCB1220D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8050" y="3485081"/>
            <a:ext cx="3547388" cy="1394851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4749B00-92CD-5114-07B0-8CA75123F1DF}"/>
              </a:ext>
            </a:extLst>
          </p:cNvPr>
          <p:cNvCxnSpPr/>
          <p:nvPr/>
        </p:nvCxnSpPr>
        <p:spPr>
          <a:xfrm>
            <a:off x="4590256" y="1260088"/>
            <a:ext cx="0" cy="3769112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21F2F31-418C-6340-DC37-9D4E7BEFC575}"/>
              </a:ext>
            </a:extLst>
          </p:cNvPr>
          <p:cNvCxnSpPr/>
          <p:nvPr/>
        </p:nvCxnSpPr>
        <p:spPr>
          <a:xfrm>
            <a:off x="524107" y="3159620"/>
            <a:ext cx="817200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253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7;p16">
            <a:extLst>
              <a:ext uri="{FF2B5EF4-FFF2-40B4-BE49-F238E27FC236}">
                <a16:creationId xmlns:a16="http://schemas.microsoft.com/office/drawing/2014/main" id="{8E70FC8D-AF10-EB94-0062-2172438D4335}"/>
              </a:ext>
            </a:extLst>
          </p:cNvPr>
          <p:cNvSpPr txBox="1">
            <a:spLocks/>
          </p:cNvSpPr>
          <p:nvPr/>
        </p:nvSpPr>
        <p:spPr>
          <a:xfrm>
            <a:off x="2168295" y="379142"/>
            <a:ext cx="3674946" cy="747131"/>
          </a:xfrm>
          <a:prstGeom prst="rect">
            <a:avLst/>
          </a:prstGeom>
        </p:spPr>
        <p:txBody>
          <a:bodyPr spcFirstLastPara="1" vert="horz" wrap="square" lIns="121900" tIns="60933" rIns="121900" bIns="60933" rtlCol="0" anchor="ctr" anchorCtr="0">
            <a:normAutofit/>
          </a:bodyPr>
          <a:lstStyle>
            <a:lvl1pPr marL="544363" indent="-544363" algn="l" defTabSz="1451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79454" indent="-453636" algn="l" defTabSz="145163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44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14544" indent="-362909" algn="l" defTabSz="1451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8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40362" indent="-362909" algn="l" defTabSz="145163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66180" indent="-362909" algn="l" defTabSz="145163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3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91998" indent="-362909" algn="l" defTabSz="1451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17816" indent="-362909" algn="l" defTabSz="1451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43634" indent="-362909" algn="l" defTabSz="1451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169451" indent="-362909" algn="l" defTabSz="1451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IN" sz="2400" b="1" dirty="0">
                <a:solidFill>
                  <a:schemeClr val="accent6"/>
                </a:solidFill>
                <a:latin typeface="Times New Roman"/>
                <a:cs typeface="Times New Roman"/>
                <a:sym typeface="Times New Roman"/>
              </a:rPr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DD76CE-AEFC-E373-1B39-B918414E6D77}"/>
              </a:ext>
            </a:extLst>
          </p:cNvPr>
          <p:cNvSpPr txBox="1"/>
          <p:nvPr/>
        </p:nvSpPr>
        <p:spPr>
          <a:xfrm>
            <a:off x="2464420" y="1126273"/>
            <a:ext cx="5999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What is Customer Churn 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845BF0-3BEF-446E-AFF3-E70AF7A4FD30}"/>
              </a:ext>
            </a:extLst>
          </p:cNvPr>
          <p:cNvSpPr txBox="1"/>
          <p:nvPr/>
        </p:nvSpPr>
        <p:spPr>
          <a:xfrm>
            <a:off x="2464420" y="1732728"/>
            <a:ext cx="6445404" cy="1212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Customer churn</a:t>
            </a:r>
            <a:r>
              <a:rPr lang="en-US" dirty="0"/>
              <a:t>, also known as </a:t>
            </a:r>
            <a:r>
              <a:rPr lang="en-US" b="1" dirty="0"/>
              <a:t>customer attrition </a:t>
            </a:r>
            <a:r>
              <a:rPr lang="en-US" dirty="0"/>
              <a:t>or </a:t>
            </a:r>
            <a:r>
              <a:rPr lang="en-US" b="1" dirty="0"/>
              <a:t>customer turnover</a:t>
            </a:r>
            <a:r>
              <a:rPr lang="en-US" dirty="0"/>
              <a:t>, refers to the rate at which customers stop doing business with a company or stop using its products or services during a specific period of time.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BFC4F1-FDB0-C610-B177-CF6E9B2FBEE6}"/>
              </a:ext>
            </a:extLst>
          </p:cNvPr>
          <p:cNvSpPr txBox="1"/>
          <p:nvPr/>
        </p:nvSpPr>
        <p:spPr>
          <a:xfrm>
            <a:off x="2464420" y="3179029"/>
            <a:ext cx="6356195" cy="652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other words, it measures the percentage of customers who end their relationship with a business within a given time frame.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61807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315BEA-E3C5-5D16-FE40-60931BDDA01D}"/>
              </a:ext>
            </a:extLst>
          </p:cNvPr>
          <p:cNvSpPr txBox="1"/>
          <p:nvPr/>
        </p:nvSpPr>
        <p:spPr>
          <a:xfrm>
            <a:off x="1044169" y="1424356"/>
            <a:ext cx="3691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(v)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RandomForestClassifier</a:t>
            </a:r>
            <a:endParaRPr lang="en-IN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AF9E7C-CE32-C7F7-4447-D31F1FEBD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377" y="1896551"/>
            <a:ext cx="4216264" cy="13916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CA7B98-98A1-3BA2-FB8D-5BFCF52BF4EC}"/>
              </a:ext>
            </a:extLst>
          </p:cNvPr>
          <p:cNvSpPr txBox="1"/>
          <p:nvPr/>
        </p:nvSpPr>
        <p:spPr>
          <a:xfrm>
            <a:off x="394289" y="384757"/>
            <a:ext cx="2598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Results : </a:t>
            </a:r>
            <a:r>
              <a:rPr lang="en-US" sz="2400" b="1" dirty="0">
                <a:latin typeface="Times New Roman"/>
                <a:cs typeface="Times New Roman"/>
              </a:rPr>
              <a:t>Testing</a:t>
            </a:r>
            <a:endParaRPr lang="en-IN" sz="2400" b="1" dirty="0">
              <a:latin typeface="Times New Roman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F29769-04F1-F929-DFE1-9A883DA801B4}"/>
              </a:ext>
            </a:extLst>
          </p:cNvPr>
          <p:cNvSpPr txBox="1"/>
          <p:nvPr/>
        </p:nvSpPr>
        <p:spPr>
          <a:xfrm>
            <a:off x="692857" y="920040"/>
            <a:ext cx="4884235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a</a:t>
            </a:r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) </a:t>
            </a:r>
            <a:r>
              <a:rPr lang="en-US" b="1" i="0" dirty="0">
                <a:solidFill>
                  <a:schemeClr val="accent1"/>
                </a:solidFill>
                <a:effectLst/>
                <a:latin typeface="Helvetica Neue"/>
              </a:rPr>
              <a:t>STAGE I :                         </a:t>
            </a:r>
            <a:r>
              <a:rPr lang="en-US" sz="1600" b="1" i="0" dirty="0">
                <a:effectLst/>
                <a:latin typeface="Helvetica Neue"/>
              </a:rPr>
              <a:t>Imbalanced Data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3636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3235F8-43B4-044C-DD71-2B073538B896}"/>
              </a:ext>
            </a:extLst>
          </p:cNvPr>
          <p:cNvSpPr txBox="1"/>
          <p:nvPr/>
        </p:nvSpPr>
        <p:spPr>
          <a:xfrm>
            <a:off x="292022" y="300210"/>
            <a:ext cx="1613440" cy="46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" b="1" dirty="0">
                <a:solidFill>
                  <a:srgbClr val="ED7D31"/>
                </a:solidFill>
                <a:latin typeface="Times New Roman"/>
                <a:cs typeface="Times New Roman"/>
              </a:rPr>
              <a:t>RESULTS  </a:t>
            </a:r>
            <a:endParaRPr lang="en-IN" sz="2390" b="1" dirty="0">
              <a:solidFill>
                <a:srgbClr val="ED7D31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3273DA-6FFD-9C2E-B772-801C76550EAA}"/>
              </a:ext>
            </a:extLst>
          </p:cNvPr>
          <p:cNvSpPr txBox="1"/>
          <p:nvPr/>
        </p:nvSpPr>
        <p:spPr>
          <a:xfrm>
            <a:off x="1905462" y="1286694"/>
            <a:ext cx="3004010" cy="2011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1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indent="-1440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 : </a:t>
            </a:r>
          </a:p>
          <a:p>
            <a:pPr defTabSz="920299">
              <a:defRPr/>
            </a:pPr>
            <a:endParaRPr lang="en-US" sz="9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20299">
              <a:defRPr/>
            </a:pPr>
            <a:r>
              <a:rPr lang="en-I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Missing value Imputation</a:t>
            </a:r>
          </a:p>
          <a:p>
            <a:pPr defTabSz="920299">
              <a:defRPr/>
            </a:pPr>
            <a:r>
              <a:rPr lang="en-I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</a:t>
            </a:r>
            <a:r>
              <a:rPr lang="en-IN" sz="1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Ohe</a:t>
            </a:r>
            <a:r>
              <a:rPr lang="en-I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defTabSz="920299">
              <a:defRPr/>
            </a:pPr>
            <a:r>
              <a:rPr lang="en-I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Standard Scaling</a:t>
            </a:r>
          </a:p>
          <a:p>
            <a:pPr defTabSz="920299">
              <a:defRPr/>
            </a:pPr>
            <a:endParaRPr lang="en-IN" sz="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indent="-144000" defTabSz="920299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Balanced Data - </a:t>
            </a:r>
            <a:r>
              <a:rPr lang="en-US" sz="1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UpSampling</a:t>
            </a: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80000" indent="-144000" defTabSz="920299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endParaRPr lang="en-IN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C475BB-EE92-7ABF-C5FE-2C23C57FFDA2}"/>
              </a:ext>
            </a:extLst>
          </p:cNvPr>
          <p:cNvSpPr txBox="1"/>
          <p:nvPr/>
        </p:nvSpPr>
        <p:spPr>
          <a:xfrm>
            <a:off x="704938" y="3283208"/>
            <a:ext cx="1140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en-US" sz="1807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endParaRPr lang="en-IN" sz="1807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85E099-A980-7673-9DD6-2DC2DBA73ADD}"/>
              </a:ext>
            </a:extLst>
          </p:cNvPr>
          <p:cNvSpPr txBox="1"/>
          <p:nvPr/>
        </p:nvSpPr>
        <p:spPr>
          <a:xfrm>
            <a:off x="1695642" y="3337211"/>
            <a:ext cx="3524906" cy="303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0" dirty="0"/>
              <a:t>After EDA following steps are performed  : </a:t>
            </a:r>
            <a:endParaRPr lang="en-IN" sz="137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F9B50D-4537-0FD6-38AF-06D4135E73B5}"/>
              </a:ext>
            </a:extLst>
          </p:cNvPr>
          <p:cNvSpPr txBox="1"/>
          <p:nvPr/>
        </p:nvSpPr>
        <p:spPr>
          <a:xfrm>
            <a:off x="1695642" y="3691039"/>
            <a:ext cx="6853402" cy="94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0" dirty="0"/>
              <a:t>STEP 1 : Data cleaning &amp; Pre-Processing using Pipeline object.</a:t>
            </a:r>
          </a:p>
          <a:p>
            <a:r>
              <a:rPr lang="en-US" sz="1370" dirty="0"/>
              <a:t>             (a) Missing Numerical value imputation  using : </a:t>
            </a:r>
            <a:r>
              <a:rPr lang="en-US" sz="1370" dirty="0" err="1"/>
              <a:t>SimpleImputer</a:t>
            </a:r>
            <a:r>
              <a:rPr lang="en-US" sz="1370" dirty="0"/>
              <a:t>(strategy = Median).</a:t>
            </a:r>
          </a:p>
          <a:p>
            <a:r>
              <a:rPr lang="en-US" sz="1370" dirty="0"/>
              <a:t>             (b) categorical columns to Numerical columns using </a:t>
            </a:r>
            <a:r>
              <a:rPr lang="en-US" sz="1370" dirty="0" err="1"/>
              <a:t>OneHotEncoder</a:t>
            </a:r>
            <a:r>
              <a:rPr lang="en-US" sz="1370" dirty="0"/>
              <a:t>.</a:t>
            </a:r>
          </a:p>
          <a:p>
            <a:r>
              <a:rPr lang="en-US" sz="1370" dirty="0"/>
              <a:t>             (c) </a:t>
            </a:r>
            <a:r>
              <a:rPr lang="en-US" sz="1400" dirty="0"/>
              <a:t>Numerical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columns Standardization using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StandardScaler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.</a:t>
            </a:r>
            <a:endParaRPr lang="en-IN" sz="137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C9E848-876A-08B4-7D49-D58665088206}"/>
              </a:ext>
            </a:extLst>
          </p:cNvPr>
          <p:cNvSpPr txBox="1"/>
          <p:nvPr/>
        </p:nvSpPr>
        <p:spPr>
          <a:xfrm>
            <a:off x="1695642" y="4604777"/>
            <a:ext cx="6853402" cy="303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0" dirty="0"/>
              <a:t>STEP 2 : Model Training and Predictions with different Up sampling methods have be done.</a:t>
            </a:r>
            <a:endParaRPr lang="en-IN" sz="137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F68A9A-6BCD-82DA-27FB-FA60043A93FB}"/>
              </a:ext>
            </a:extLst>
          </p:cNvPr>
          <p:cNvSpPr txBox="1"/>
          <p:nvPr/>
        </p:nvSpPr>
        <p:spPr>
          <a:xfrm>
            <a:off x="726309" y="845846"/>
            <a:ext cx="7629013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a</a:t>
            </a:r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) </a:t>
            </a:r>
            <a:r>
              <a:rPr lang="en-US" b="1" i="0" dirty="0">
                <a:solidFill>
                  <a:schemeClr val="accent1"/>
                </a:solidFill>
                <a:effectLst/>
                <a:latin typeface="Helvetica Neue"/>
              </a:rPr>
              <a:t>STAGE II (A) : Balanced Data - </a:t>
            </a:r>
            <a:r>
              <a:rPr lang="en-US" b="1" i="0" dirty="0" err="1">
                <a:effectLst/>
                <a:latin typeface="Helvetica Neue"/>
              </a:rPr>
              <a:t>UpSampling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7087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C3580F-87F5-DD6F-6104-81CEC619948A}"/>
              </a:ext>
            </a:extLst>
          </p:cNvPr>
          <p:cNvSpPr txBox="1"/>
          <p:nvPr/>
        </p:nvSpPr>
        <p:spPr>
          <a:xfrm>
            <a:off x="412596" y="304843"/>
            <a:ext cx="2598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Results : </a:t>
            </a:r>
            <a:r>
              <a:rPr lang="en-US" sz="2400" b="1" dirty="0">
                <a:latin typeface="Times New Roman"/>
                <a:cs typeface="Times New Roman"/>
              </a:rPr>
              <a:t>Testing</a:t>
            </a:r>
            <a:endParaRPr lang="en-IN" sz="2400" b="1" dirty="0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BB284F-2954-CD8E-6465-83EBB33D3F2B}"/>
              </a:ext>
            </a:extLst>
          </p:cNvPr>
          <p:cNvSpPr txBox="1"/>
          <p:nvPr/>
        </p:nvSpPr>
        <p:spPr>
          <a:xfrm>
            <a:off x="726309" y="845846"/>
            <a:ext cx="8295028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a</a:t>
            </a:r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) </a:t>
            </a:r>
            <a:r>
              <a:rPr lang="en-US" b="1" i="0" dirty="0">
                <a:solidFill>
                  <a:schemeClr val="accent1"/>
                </a:solidFill>
                <a:effectLst/>
                <a:latin typeface="Helvetica Neue"/>
              </a:rPr>
              <a:t>STAGE II (A) : </a:t>
            </a:r>
            <a:r>
              <a:rPr lang="en-US" b="1" i="0" dirty="0">
                <a:solidFill>
                  <a:schemeClr val="accent2"/>
                </a:solidFill>
                <a:effectLst/>
                <a:latin typeface="Helvetica Neue"/>
              </a:rPr>
              <a:t>Best Performing </a:t>
            </a:r>
            <a:r>
              <a:rPr lang="en-US" b="1" i="0" dirty="0" err="1">
                <a:solidFill>
                  <a:schemeClr val="accent2"/>
                </a:solidFill>
                <a:effectLst/>
                <a:latin typeface="Helvetica Neue"/>
              </a:rPr>
              <a:t>UpSampling</a:t>
            </a:r>
            <a:r>
              <a:rPr lang="en-US" b="1" i="0" dirty="0">
                <a:solidFill>
                  <a:schemeClr val="accent2"/>
                </a:solidFill>
                <a:effectLst/>
                <a:latin typeface="Helvetica Neue"/>
              </a:rPr>
              <a:t> method  </a:t>
            </a:r>
            <a:r>
              <a:rPr lang="en-US" b="1" i="0" dirty="0">
                <a:solidFill>
                  <a:schemeClr val="accent1"/>
                </a:solidFill>
                <a:effectLst/>
                <a:latin typeface="Helvetica Neue"/>
              </a:rPr>
              <a:t>:  </a:t>
            </a:r>
            <a:r>
              <a:rPr lang="en-US" sz="1600" b="1" i="0" dirty="0" err="1">
                <a:effectLst/>
                <a:latin typeface="Helvetica Neue"/>
              </a:rPr>
              <a:t>KMeansSMOTE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C13517-54E1-5C86-3F00-05E4FBC676A6}"/>
              </a:ext>
            </a:extLst>
          </p:cNvPr>
          <p:cNvSpPr txBox="1"/>
          <p:nvPr/>
        </p:nvSpPr>
        <p:spPr>
          <a:xfrm>
            <a:off x="825190" y="1357448"/>
            <a:ext cx="3691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)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Logistic</a:t>
            </a:r>
            <a:r>
              <a:rPr lang="en-US" sz="1400" b="1" dirty="0"/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Regression</a:t>
            </a:r>
            <a:endParaRPr lang="en-IN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CBA261-A541-D790-F61F-7A7AFE5B201A}"/>
              </a:ext>
            </a:extLst>
          </p:cNvPr>
          <p:cNvSpPr txBox="1"/>
          <p:nvPr/>
        </p:nvSpPr>
        <p:spPr>
          <a:xfrm>
            <a:off x="4880517" y="1357447"/>
            <a:ext cx="3691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(ii)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SVC</a:t>
            </a:r>
            <a:r>
              <a:rPr lang="en-US" sz="1400" dirty="0"/>
              <a:t>      </a:t>
            </a:r>
            <a:endParaRPr lang="en-IN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DA94DB-036F-C769-80EE-8C7CE62CCD24}"/>
              </a:ext>
            </a:extLst>
          </p:cNvPr>
          <p:cNvSpPr txBox="1"/>
          <p:nvPr/>
        </p:nvSpPr>
        <p:spPr>
          <a:xfrm>
            <a:off x="825190" y="3159621"/>
            <a:ext cx="1614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(iii)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GaussianNB</a:t>
            </a:r>
            <a:endParaRPr lang="en-IN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39D0A4-5419-C0E9-BFFE-B52F0053557A}"/>
              </a:ext>
            </a:extLst>
          </p:cNvPr>
          <p:cNvSpPr txBox="1"/>
          <p:nvPr/>
        </p:nvSpPr>
        <p:spPr>
          <a:xfrm>
            <a:off x="4788300" y="3159620"/>
            <a:ext cx="2801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(iv)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DecisionTreeClassifier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7228F7-3C7C-D2C7-AFB1-E220D3735A15}"/>
              </a:ext>
            </a:extLst>
          </p:cNvPr>
          <p:cNvCxnSpPr/>
          <p:nvPr/>
        </p:nvCxnSpPr>
        <p:spPr>
          <a:xfrm>
            <a:off x="4590256" y="1260088"/>
            <a:ext cx="0" cy="3769112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40E5302-F638-5CDB-7CF0-2D03D2A62600}"/>
              </a:ext>
            </a:extLst>
          </p:cNvPr>
          <p:cNvCxnSpPr/>
          <p:nvPr/>
        </p:nvCxnSpPr>
        <p:spPr>
          <a:xfrm>
            <a:off x="524107" y="3159620"/>
            <a:ext cx="817200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A2C918B9-CB76-8ED2-1C43-F8B28727C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57" y="1665223"/>
            <a:ext cx="3539650" cy="13159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C141B57-1E2F-C99F-82E0-F82C21DAE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8050" y="1665223"/>
            <a:ext cx="3619220" cy="131591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EBC9B2C-B457-7D61-49B1-A6CECEA1BD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190" y="3485081"/>
            <a:ext cx="3501815" cy="139485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F82FB95-93C2-D93C-17DB-29C4F2F947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8050" y="3485082"/>
            <a:ext cx="3619218" cy="139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3506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AE53E6-4138-5249-FEA4-036E9549489C}"/>
              </a:ext>
            </a:extLst>
          </p:cNvPr>
          <p:cNvSpPr txBox="1"/>
          <p:nvPr/>
        </p:nvSpPr>
        <p:spPr>
          <a:xfrm>
            <a:off x="1044169" y="1424356"/>
            <a:ext cx="3691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(v)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RandomForestClassifier</a:t>
            </a:r>
            <a:endParaRPr lang="en-IN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7457D8-F917-0633-8289-5670F4045655}"/>
              </a:ext>
            </a:extLst>
          </p:cNvPr>
          <p:cNvSpPr txBox="1"/>
          <p:nvPr/>
        </p:nvSpPr>
        <p:spPr>
          <a:xfrm>
            <a:off x="394289" y="384757"/>
            <a:ext cx="2598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Results : </a:t>
            </a:r>
            <a:r>
              <a:rPr lang="en-US" sz="2400" b="1" dirty="0">
                <a:latin typeface="Times New Roman"/>
                <a:cs typeface="Times New Roman"/>
              </a:rPr>
              <a:t>Testing</a:t>
            </a:r>
            <a:endParaRPr lang="en-IN" sz="2400" b="1" dirty="0">
              <a:latin typeface="Times New Roman"/>
              <a:cs typeface="Times New Roman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5BE0F34-6982-817B-AA39-8F11E8F8F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586" y="1896551"/>
            <a:ext cx="4258352" cy="16192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32FD279-0398-4CDD-B8E6-1416AEDA5B95}"/>
              </a:ext>
            </a:extLst>
          </p:cNvPr>
          <p:cNvSpPr txBox="1"/>
          <p:nvPr/>
        </p:nvSpPr>
        <p:spPr>
          <a:xfrm>
            <a:off x="715158" y="949248"/>
            <a:ext cx="8295028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a</a:t>
            </a:r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) </a:t>
            </a:r>
            <a:r>
              <a:rPr lang="en-US" b="1" i="0" dirty="0">
                <a:solidFill>
                  <a:schemeClr val="accent1"/>
                </a:solidFill>
                <a:effectLst/>
                <a:latin typeface="Helvetica Neue"/>
              </a:rPr>
              <a:t>STAGE II (A) : </a:t>
            </a:r>
            <a:r>
              <a:rPr lang="en-US" b="1" i="0" dirty="0">
                <a:solidFill>
                  <a:schemeClr val="accent2"/>
                </a:solidFill>
                <a:effectLst/>
                <a:latin typeface="Helvetica Neue"/>
              </a:rPr>
              <a:t>Best Performing </a:t>
            </a:r>
            <a:r>
              <a:rPr lang="en-US" b="1" i="0" dirty="0" err="1">
                <a:solidFill>
                  <a:schemeClr val="accent2"/>
                </a:solidFill>
                <a:effectLst/>
                <a:latin typeface="Helvetica Neue"/>
              </a:rPr>
              <a:t>UpSampling</a:t>
            </a:r>
            <a:r>
              <a:rPr lang="en-US" b="1" i="0" dirty="0">
                <a:solidFill>
                  <a:schemeClr val="accent2"/>
                </a:solidFill>
                <a:effectLst/>
                <a:latin typeface="Helvetica Neue"/>
              </a:rPr>
              <a:t> method  </a:t>
            </a:r>
            <a:r>
              <a:rPr lang="en-US" b="1" i="0" dirty="0">
                <a:solidFill>
                  <a:schemeClr val="accent1"/>
                </a:solidFill>
                <a:effectLst/>
                <a:latin typeface="Helvetica Neue"/>
              </a:rPr>
              <a:t>:  </a:t>
            </a:r>
            <a:r>
              <a:rPr lang="en-US" sz="1600" b="1" i="0" dirty="0" err="1">
                <a:effectLst/>
                <a:latin typeface="Helvetica Neue"/>
              </a:rPr>
              <a:t>KMeansSMOTE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7199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3B3378-C63D-B878-7983-246BD07EC364}"/>
              </a:ext>
            </a:extLst>
          </p:cNvPr>
          <p:cNvSpPr txBox="1"/>
          <p:nvPr/>
        </p:nvSpPr>
        <p:spPr>
          <a:xfrm>
            <a:off x="292022" y="300210"/>
            <a:ext cx="1613440" cy="46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" b="1" dirty="0">
                <a:solidFill>
                  <a:srgbClr val="ED7D31"/>
                </a:solidFill>
                <a:latin typeface="Times New Roman"/>
                <a:cs typeface="Times New Roman"/>
              </a:rPr>
              <a:t>RESULTS  </a:t>
            </a:r>
            <a:endParaRPr lang="en-IN" sz="2390" b="1" dirty="0">
              <a:solidFill>
                <a:srgbClr val="ED7D31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9A5B83-300F-95F6-ABDB-25208F89294C}"/>
              </a:ext>
            </a:extLst>
          </p:cNvPr>
          <p:cNvSpPr txBox="1"/>
          <p:nvPr/>
        </p:nvSpPr>
        <p:spPr>
          <a:xfrm>
            <a:off x="1905462" y="1286694"/>
            <a:ext cx="3004010" cy="2011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1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indent="-1440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 : </a:t>
            </a:r>
          </a:p>
          <a:p>
            <a:pPr defTabSz="920299">
              <a:defRPr/>
            </a:pPr>
            <a:endParaRPr lang="en-US" sz="9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20299">
              <a:defRPr/>
            </a:pPr>
            <a:r>
              <a:rPr lang="en-I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Missing value Imputation</a:t>
            </a:r>
          </a:p>
          <a:p>
            <a:pPr defTabSz="920299">
              <a:defRPr/>
            </a:pPr>
            <a:r>
              <a:rPr lang="en-I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</a:t>
            </a:r>
            <a:r>
              <a:rPr lang="en-IN" sz="1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Ohe</a:t>
            </a:r>
            <a:r>
              <a:rPr lang="en-I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defTabSz="920299">
              <a:defRPr/>
            </a:pPr>
            <a:r>
              <a:rPr lang="en-I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Standard Scaling</a:t>
            </a:r>
          </a:p>
          <a:p>
            <a:pPr defTabSz="920299">
              <a:defRPr/>
            </a:pPr>
            <a:endParaRPr lang="en-IN" sz="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indent="-144000" defTabSz="920299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Balanced Data – Down Sampling</a:t>
            </a:r>
          </a:p>
          <a:p>
            <a:pPr marL="180000" indent="-144000" defTabSz="920299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endParaRPr lang="en-IN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63CA42-A2F4-9CA1-B457-7EEE360BFDF8}"/>
              </a:ext>
            </a:extLst>
          </p:cNvPr>
          <p:cNvSpPr txBox="1"/>
          <p:nvPr/>
        </p:nvSpPr>
        <p:spPr>
          <a:xfrm>
            <a:off x="704938" y="3283208"/>
            <a:ext cx="1140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en-US" sz="1807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endParaRPr lang="en-IN" sz="1807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C95F98-8CE3-70AF-F085-5A082D10E431}"/>
              </a:ext>
            </a:extLst>
          </p:cNvPr>
          <p:cNvSpPr txBox="1"/>
          <p:nvPr/>
        </p:nvSpPr>
        <p:spPr>
          <a:xfrm>
            <a:off x="1695642" y="3337211"/>
            <a:ext cx="3524906" cy="303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0" dirty="0"/>
              <a:t>After EDA following steps are performed  : </a:t>
            </a:r>
            <a:endParaRPr lang="en-IN" sz="137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DA8065-67D1-1611-AB82-C974C72F200B}"/>
              </a:ext>
            </a:extLst>
          </p:cNvPr>
          <p:cNvSpPr txBox="1"/>
          <p:nvPr/>
        </p:nvSpPr>
        <p:spPr>
          <a:xfrm>
            <a:off x="1695642" y="3691039"/>
            <a:ext cx="6853402" cy="94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0" dirty="0"/>
              <a:t>STEP 1 : Data cleaning &amp; Pre-Processing using Pipeline object.</a:t>
            </a:r>
          </a:p>
          <a:p>
            <a:r>
              <a:rPr lang="en-US" sz="1370" dirty="0"/>
              <a:t>             (a) Missing Numerical value imputation  using : </a:t>
            </a:r>
            <a:r>
              <a:rPr lang="en-US" sz="1370" dirty="0" err="1"/>
              <a:t>SimpleImputer</a:t>
            </a:r>
            <a:r>
              <a:rPr lang="en-US" sz="1370" dirty="0"/>
              <a:t>(strategy = Median).</a:t>
            </a:r>
          </a:p>
          <a:p>
            <a:r>
              <a:rPr lang="en-US" sz="1370" dirty="0"/>
              <a:t>             (b) categorical columns to Numerical columns using </a:t>
            </a:r>
            <a:r>
              <a:rPr lang="en-US" sz="1370" dirty="0" err="1"/>
              <a:t>OneHotEncoder</a:t>
            </a:r>
            <a:r>
              <a:rPr lang="en-US" sz="1370" dirty="0"/>
              <a:t>.</a:t>
            </a:r>
          </a:p>
          <a:p>
            <a:r>
              <a:rPr lang="en-US" sz="1370" dirty="0"/>
              <a:t>             (c) </a:t>
            </a:r>
            <a:r>
              <a:rPr lang="en-US" sz="1400" dirty="0"/>
              <a:t>Numerical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columns Standardization using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StandardScaler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.</a:t>
            </a:r>
            <a:endParaRPr lang="en-IN" sz="137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D446B3-5EB4-A249-A695-118E515AD410}"/>
              </a:ext>
            </a:extLst>
          </p:cNvPr>
          <p:cNvSpPr txBox="1"/>
          <p:nvPr/>
        </p:nvSpPr>
        <p:spPr>
          <a:xfrm>
            <a:off x="1695642" y="4604777"/>
            <a:ext cx="6853402" cy="303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0" dirty="0"/>
              <a:t>STEP 2 : Model Training and Predictions with different Down sampling methods have be done.</a:t>
            </a:r>
            <a:endParaRPr lang="en-IN" sz="137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095655-D0A6-E0E3-8177-775ADCB595AE}"/>
              </a:ext>
            </a:extLst>
          </p:cNvPr>
          <p:cNvSpPr txBox="1"/>
          <p:nvPr/>
        </p:nvSpPr>
        <p:spPr>
          <a:xfrm>
            <a:off x="726309" y="845846"/>
            <a:ext cx="7629013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a</a:t>
            </a:r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) </a:t>
            </a:r>
            <a:r>
              <a:rPr lang="en-US" b="1" i="0" dirty="0">
                <a:solidFill>
                  <a:schemeClr val="accent1"/>
                </a:solidFill>
                <a:effectLst/>
                <a:latin typeface="Helvetica Neue"/>
              </a:rPr>
              <a:t>STAGE II (B) : </a:t>
            </a:r>
            <a:r>
              <a:rPr lang="en-US" b="1" i="0" dirty="0">
                <a:solidFill>
                  <a:schemeClr val="accent2"/>
                </a:solidFill>
                <a:effectLst/>
                <a:latin typeface="Helvetica Neue"/>
              </a:rPr>
              <a:t>Balanced Data </a:t>
            </a:r>
            <a:r>
              <a:rPr lang="en-US" b="1" i="0" dirty="0">
                <a:solidFill>
                  <a:schemeClr val="accent1"/>
                </a:solidFill>
                <a:effectLst/>
                <a:latin typeface="Helvetica Neue"/>
              </a:rPr>
              <a:t>:  </a:t>
            </a:r>
            <a:r>
              <a:rPr lang="en-US" sz="1600" b="1" i="0" dirty="0">
                <a:effectLst/>
                <a:latin typeface="Helvetica Neue"/>
              </a:rPr>
              <a:t>Down Sampling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4424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622887-0AC3-86E8-275E-461D0EE72466}"/>
              </a:ext>
            </a:extLst>
          </p:cNvPr>
          <p:cNvSpPr txBox="1"/>
          <p:nvPr/>
        </p:nvSpPr>
        <p:spPr>
          <a:xfrm>
            <a:off x="412596" y="304843"/>
            <a:ext cx="2598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Results : </a:t>
            </a:r>
            <a:r>
              <a:rPr lang="en-US" sz="2400" b="1" dirty="0">
                <a:latin typeface="Times New Roman"/>
                <a:cs typeface="Times New Roman"/>
              </a:rPr>
              <a:t>Testing</a:t>
            </a:r>
            <a:endParaRPr lang="en-IN" sz="2400" b="1" dirty="0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54B58B-AD61-7A68-AD41-CA9EF28ECD6B}"/>
              </a:ext>
            </a:extLst>
          </p:cNvPr>
          <p:cNvSpPr txBox="1"/>
          <p:nvPr/>
        </p:nvSpPr>
        <p:spPr>
          <a:xfrm>
            <a:off x="726309" y="845846"/>
            <a:ext cx="8317330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a</a:t>
            </a:r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) </a:t>
            </a:r>
            <a:r>
              <a:rPr lang="en-US" b="1" i="0" dirty="0">
                <a:solidFill>
                  <a:schemeClr val="accent1"/>
                </a:solidFill>
                <a:effectLst/>
                <a:latin typeface="Helvetica Neue"/>
              </a:rPr>
              <a:t>STAGE II (B) : </a:t>
            </a:r>
            <a:r>
              <a:rPr lang="en-US" b="1" i="0" dirty="0">
                <a:solidFill>
                  <a:schemeClr val="accent2"/>
                </a:solidFill>
                <a:effectLst/>
                <a:latin typeface="Helvetica Neue"/>
              </a:rPr>
              <a:t>Best Performing </a:t>
            </a:r>
            <a:r>
              <a:rPr lang="en-US" b="1" dirty="0" err="1">
                <a:solidFill>
                  <a:schemeClr val="accent2"/>
                </a:solidFill>
                <a:latin typeface="Helvetica Neue"/>
              </a:rPr>
              <a:t>Down</a:t>
            </a:r>
            <a:r>
              <a:rPr lang="en-US" b="1" i="0" dirty="0" err="1">
                <a:solidFill>
                  <a:schemeClr val="accent2"/>
                </a:solidFill>
                <a:effectLst/>
                <a:latin typeface="Helvetica Neue"/>
              </a:rPr>
              <a:t>Sampling</a:t>
            </a:r>
            <a:r>
              <a:rPr lang="en-US" b="1" i="0" dirty="0">
                <a:solidFill>
                  <a:schemeClr val="accent2"/>
                </a:solidFill>
                <a:effectLst/>
                <a:latin typeface="Helvetica Neue"/>
              </a:rPr>
              <a:t> Method  </a:t>
            </a:r>
            <a:r>
              <a:rPr lang="en-US" b="1" i="0" dirty="0">
                <a:solidFill>
                  <a:schemeClr val="accent1"/>
                </a:solidFill>
                <a:effectLst/>
                <a:latin typeface="Helvetica Neue"/>
              </a:rPr>
              <a:t>:  </a:t>
            </a:r>
            <a:r>
              <a:rPr lang="en-US" sz="1600" b="1" dirty="0">
                <a:latin typeface="Helvetica Neue"/>
              </a:rPr>
              <a:t>ENN</a:t>
            </a:r>
            <a:r>
              <a:rPr lang="en-US" sz="1600" b="1" i="0" dirty="0">
                <a:effectLst/>
                <a:latin typeface="Helvetica Neue"/>
              </a:rPr>
              <a:t> 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C5EBA-D16B-04D9-ECA2-C481C2983291}"/>
              </a:ext>
            </a:extLst>
          </p:cNvPr>
          <p:cNvSpPr txBox="1"/>
          <p:nvPr/>
        </p:nvSpPr>
        <p:spPr>
          <a:xfrm>
            <a:off x="825190" y="1357448"/>
            <a:ext cx="3691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)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Logistic</a:t>
            </a:r>
            <a:r>
              <a:rPr lang="en-US" sz="1400" b="1" dirty="0"/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Regression</a:t>
            </a:r>
            <a:endParaRPr lang="en-IN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A7157D-13CF-9C98-1689-83C13F8BAF9D}"/>
              </a:ext>
            </a:extLst>
          </p:cNvPr>
          <p:cNvSpPr txBox="1"/>
          <p:nvPr/>
        </p:nvSpPr>
        <p:spPr>
          <a:xfrm>
            <a:off x="4880517" y="1357447"/>
            <a:ext cx="3691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(ii)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SVC</a:t>
            </a:r>
            <a:r>
              <a:rPr lang="en-US" sz="1400" dirty="0"/>
              <a:t>      </a:t>
            </a:r>
            <a:endParaRPr lang="en-IN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CAF5F5-43FA-4ACF-0C9E-98D08A8F8DD0}"/>
              </a:ext>
            </a:extLst>
          </p:cNvPr>
          <p:cNvSpPr txBox="1"/>
          <p:nvPr/>
        </p:nvSpPr>
        <p:spPr>
          <a:xfrm>
            <a:off x="825190" y="3159621"/>
            <a:ext cx="1614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(iii)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GaussianNB</a:t>
            </a:r>
            <a:endParaRPr lang="en-IN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663459-6B3C-675D-4BF3-8F3B3C1E1BEC}"/>
              </a:ext>
            </a:extLst>
          </p:cNvPr>
          <p:cNvSpPr txBox="1"/>
          <p:nvPr/>
        </p:nvSpPr>
        <p:spPr>
          <a:xfrm>
            <a:off x="4788300" y="3159620"/>
            <a:ext cx="2801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(iv)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DecisionTreeClassifier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3C2192-0C88-9327-B516-0713337A04B1}"/>
              </a:ext>
            </a:extLst>
          </p:cNvPr>
          <p:cNvCxnSpPr/>
          <p:nvPr/>
        </p:nvCxnSpPr>
        <p:spPr>
          <a:xfrm>
            <a:off x="4590256" y="1260088"/>
            <a:ext cx="0" cy="3769112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6F992E-7D5C-4C27-053C-8FB40946DC87}"/>
              </a:ext>
            </a:extLst>
          </p:cNvPr>
          <p:cNvCxnSpPr/>
          <p:nvPr/>
        </p:nvCxnSpPr>
        <p:spPr>
          <a:xfrm>
            <a:off x="524107" y="3159620"/>
            <a:ext cx="817200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34D87D23-0784-375C-8D0A-611F52C39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90" y="1665223"/>
            <a:ext cx="3501814" cy="131591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7DC9E2D-6D56-5D53-01D0-3B73F2D82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050" y="1665224"/>
            <a:ext cx="3619218" cy="131591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43A22D0-1F62-825F-A1C2-C14BB85F4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190" y="3485083"/>
            <a:ext cx="3501813" cy="139484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450FC0D-1BE8-D26F-5FB3-2AD6F660ED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8050" y="3485083"/>
            <a:ext cx="3619219" cy="139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3995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A1A2CB-1F8F-554F-1D51-01FA1AE25407}"/>
              </a:ext>
            </a:extLst>
          </p:cNvPr>
          <p:cNvSpPr txBox="1"/>
          <p:nvPr/>
        </p:nvSpPr>
        <p:spPr>
          <a:xfrm>
            <a:off x="1044169" y="1424356"/>
            <a:ext cx="3691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(v)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RandomForestClassifier</a:t>
            </a:r>
            <a:endParaRPr lang="en-IN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9C98DA-9F76-29FE-E3B3-2FEBF31A470D}"/>
              </a:ext>
            </a:extLst>
          </p:cNvPr>
          <p:cNvSpPr txBox="1"/>
          <p:nvPr/>
        </p:nvSpPr>
        <p:spPr>
          <a:xfrm>
            <a:off x="394289" y="384757"/>
            <a:ext cx="2598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Results : </a:t>
            </a:r>
            <a:r>
              <a:rPr lang="en-US" sz="2400" b="1" dirty="0">
                <a:latin typeface="Times New Roman"/>
                <a:cs typeface="Times New Roman"/>
              </a:rPr>
              <a:t>Testing</a:t>
            </a:r>
            <a:endParaRPr lang="en-IN" sz="2400" b="1" dirty="0">
              <a:latin typeface="Times New Roman"/>
              <a:cs typeface="Times New Roman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643746-5AD8-CC16-99D8-D15344CDE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737" y="1896551"/>
            <a:ext cx="4392166" cy="16287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38C9EAB-EC1E-0BD6-1FA6-ABB35FD4045D}"/>
              </a:ext>
            </a:extLst>
          </p:cNvPr>
          <p:cNvSpPr txBox="1"/>
          <p:nvPr/>
        </p:nvSpPr>
        <p:spPr>
          <a:xfrm>
            <a:off x="1044169" y="4312846"/>
            <a:ext cx="5942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chemeClr val="accent1"/>
                </a:solidFill>
                <a:effectLst/>
                <a:latin typeface="Helvetica Neue"/>
              </a:rPr>
              <a:t>ENN : </a:t>
            </a:r>
            <a:r>
              <a:rPr lang="en-US" sz="1600" b="1" dirty="0" err="1">
                <a:latin typeface="Helvetica Neue"/>
              </a:rPr>
              <a:t>EditedNearestNeighbours</a:t>
            </a:r>
            <a:endParaRPr lang="en-IN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0739F0-AAE9-3AD1-8DA7-06EEB9675AC8}"/>
              </a:ext>
            </a:extLst>
          </p:cNvPr>
          <p:cNvSpPr txBox="1"/>
          <p:nvPr/>
        </p:nvSpPr>
        <p:spPr>
          <a:xfrm>
            <a:off x="726309" y="920040"/>
            <a:ext cx="8317330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a</a:t>
            </a:r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) </a:t>
            </a:r>
            <a:r>
              <a:rPr lang="en-US" b="1" i="0" dirty="0">
                <a:solidFill>
                  <a:schemeClr val="accent1"/>
                </a:solidFill>
                <a:effectLst/>
                <a:latin typeface="Helvetica Neue"/>
              </a:rPr>
              <a:t>STAGE II (B) : </a:t>
            </a:r>
            <a:r>
              <a:rPr lang="en-US" b="1" i="0" dirty="0">
                <a:solidFill>
                  <a:schemeClr val="accent2"/>
                </a:solidFill>
                <a:effectLst/>
                <a:latin typeface="Helvetica Neue"/>
              </a:rPr>
              <a:t>Best Performing </a:t>
            </a:r>
            <a:r>
              <a:rPr lang="en-US" b="1" dirty="0" err="1">
                <a:solidFill>
                  <a:schemeClr val="accent2"/>
                </a:solidFill>
                <a:latin typeface="Helvetica Neue"/>
              </a:rPr>
              <a:t>Down</a:t>
            </a:r>
            <a:r>
              <a:rPr lang="en-US" b="1" i="0" dirty="0" err="1">
                <a:solidFill>
                  <a:schemeClr val="accent2"/>
                </a:solidFill>
                <a:effectLst/>
                <a:latin typeface="Helvetica Neue"/>
              </a:rPr>
              <a:t>Sampling</a:t>
            </a:r>
            <a:r>
              <a:rPr lang="en-US" b="1" i="0" dirty="0">
                <a:solidFill>
                  <a:schemeClr val="accent2"/>
                </a:solidFill>
                <a:effectLst/>
                <a:latin typeface="Helvetica Neue"/>
              </a:rPr>
              <a:t> Method  </a:t>
            </a:r>
            <a:r>
              <a:rPr lang="en-US" b="1" i="0" dirty="0">
                <a:solidFill>
                  <a:schemeClr val="accent1"/>
                </a:solidFill>
                <a:effectLst/>
                <a:latin typeface="Helvetica Neue"/>
              </a:rPr>
              <a:t>:  </a:t>
            </a:r>
            <a:r>
              <a:rPr lang="en-US" sz="1600" b="1" dirty="0">
                <a:latin typeface="Helvetica Neue"/>
              </a:rPr>
              <a:t>ENN</a:t>
            </a:r>
            <a:r>
              <a:rPr lang="en-US" sz="1600" b="1" i="0" dirty="0">
                <a:effectLst/>
                <a:latin typeface="Helvetica Neue"/>
              </a:rPr>
              <a:t> 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3202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B2B0BD-18F9-4F76-DBE4-4FCFE03A653F}"/>
              </a:ext>
            </a:extLst>
          </p:cNvPr>
          <p:cNvSpPr txBox="1"/>
          <p:nvPr/>
        </p:nvSpPr>
        <p:spPr>
          <a:xfrm>
            <a:off x="292022" y="300210"/>
            <a:ext cx="1613440" cy="46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" b="1" dirty="0">
                <a:solidFill>
                  <a:srgbClr val="ED7D31"/>
                </a:solidFill>
                <a:latin typeface="Times New Roman"/>
                <a:cs typeface="Times New Roman"/>
              </a:rPr>
              <a:t>RESULTS  </a:t>
            </a:r>
            <a:endParaRPr lang="en-IN" sz="2390" b="1" dirty="0">
              <a:solidFill>
                <a:srgbClr val="ED7D31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71C935-9603-99BF-F343-778AF5AE4AB5}"/>
              </a:ext>
            </a:extLst>
          </p:cNvPr>
          <p:cNvSpPr txBox="1"/>
          <p:nvPr/>
        </p:nvSpPr>
        <p:spPr>
          <a:xfrm>
            <a:off x="1905462" y="1286694"/>
            <a:ext cx="3004010" cy="2011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1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indent="-1440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 : </a:t>
            </a:r>
          </a:p>
          <a:p>
            <a:pPr defTabSz="920299">
              <a:defRPr/>
            </a:pPr>
            <a:endParaRPr lang="en-US" sz="9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20299">
              <a:defRPr/>
            </a:pPr>
            <a:r>
              <a:rPr lang="en-I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Missing value Imputation</a:t>
            </a:r>
          </a:p>
          <a:p>
            <a:pPr defTabSz="920299">
              <a:defRPr/>
            </a:pPr>
            <a:r>
              <a:rPr lang="en-I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</a:t>
            </a:r>
            <a:r>
              <a:rPr lang="en-IN" sz="1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Ohe</a:t>
            </a:r>
            <a:r>
              <a:rPr lang="en-I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defTabSz="920299">
              <a:defRPr/>
            </a:pPr>
            <a:r>
              <a:rPr lang="en-I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Standard Scaling</a:t>
            </a:r>
          </a:p>
          <a:p>
            <a:pPr defTabSz="920299">
              <a:defRPr/>
            </a:pPr>
            <a:endParaRPr lang="en-IN" sz="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indent="-144000" defTabSz="920299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Balanced Data – Combine Sampling</a:t>
            </a:r>
          </a:p>
          <a:p>
            <a:pPr marL="180000" indent="-144000" defTabSz="920299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endParaRPr lang="en-IN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6AE214-9EE4-8BA5-F1BC-297EC9EB88D3}"/>
              </a:ext>
            </a:extLst>
          </p:cNvPr>
          <p:cNvSpPr txBox="1"/>
          <p:nvPr/>
        </p:nvSpPr>
        <p:spPr>
          <a:xfrm>
            <a:off x="704938" y="3283208"/>
            <a:ext cx="1140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en-US" sz="1807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endParaRPr lang="en-IN" sz="1807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535299-D880-8F91-BF5F-1EDCBE82F185}"/>
              </a:ext>
            </a:extLst>
          </p:cNvPr>
          <p:cNvSpPr txBox="1"/>
          <p:nvPr/>
        </p:nvSpPr>
        <p:spPr>
          <a:xfrm>
            <a:off x="1695642" y="3353967"/>
            <a:ext cx="3524906" cy="303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0" dirty="0"/>
              <a:t>After EDA following steps are performed  : </a:t>
            </a:r>
            <a:endParaRPr lang="en-IN" sz="137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384795-A0C6-6E6A-FC51-3CB730AC1CBC}"/>
              </a:ext>
            </a:extLst>
          </p:cNvPr>
          <p:cNvSpPr txBox="1"/>
          <p:nvPr/>
        </p:nvSpPr>
        <p:spPr>
          <a:xfrm>
            <a:off x="1695642" y="3691039"/>
            <a:ext cx="6853402" cy="94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0" dirty="0"/>
              <a:t>STEP 1 : Data cleaning &amp; Pre-Processing using Pipeline object.</a:t>
            </a:r>
          </a:p>
          <a:p>
            <a:r>
              <a:rPr lang="en-US" sz="1370" dirty="0"/>
              <a:t>             (a) Missing Numerical value imputation  using : </a:t>
            </a:r>
            <a:r>
              <a:rPr lang="en-US" sz="1370" dirty="0" err="1"/>
              <a:t>SimpleImputer</a:t>
            </a:r>
            <a:r>
              <a:rPr lang="en-US" sz="1370" dirty="0"/>
              <a:t>(strategy = Median).</a:t>
            </a:r>
          </a:p>
          <a:p>
            <a:r>
              <a:rPr lang="en-US" sz="1370" dirty="0"/>
              <a:t>             (b) categorical columns to Numerical columns using </a:t>
            </a:r>
            <a:r>
              <a:rPr lang="en-US" sz="1370" dirty="0" err="1"/>
              <a:t>OneHotEncoder</a:t>
            </a:r>
            <a:r>
              <a:rPr lang="en-US" sz="1370" dirty="0"/>
              <a:t>.</a:t>
            </a:r>
          </a:p>
          <a:p>
            <a:r>
              <a:rPr lang="en-US" sz="1370" dirty="0"/>
              <a:t>             (c) </a:t>
            </a:r>
            <a:r>
              <a:rPr lang="en-US" sz="1400" dirty="0"/>
              <a:t>Numerical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columns Standardization using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StandardScaler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.</a:t>
            </a:r>
            <a:endParaRPr lang="en-IN" sz="137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31F64-5E52-DECF-C284-83B946F07B4B}"/>
              </a:ext>
            </a:extLst>
          </p:cNvPr>
          <p:cNvSpPr txBox="1"/>
          <p:nvPr/>
        </p:nvSpPr>
        <p:spPr>
          <a:xfrm>
            <a:off x="1695642" y="4604777"/>
            <a:ext cx="6991158" cy="51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0" dirty="0"/>
              <a:t>STEP 2 : Model Training and Predictions with Combine sampling method SMOTEENN method </a:t>
            </a:r>
          </a:p>
          <a:p>
            <a:r>
              <a:rPr lang="en-US" sz="1370" dirty="0"/>
              <a:t>               has be done.</a:t>
            </a:r>
            <a:endParaRPr lang="en-IN" sz="137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E1A2E0-BD1D-9A2C-EB57-06E3B8AD403D}"/>
              </a:ext>
            </a:extLst>
          </p:cNvPr>
          <p:cNvSpPr txBox="1"/>
          <p:nvPr/>
        </p:nvSpPr>
        <p:spPr>
          <a:xfrm>
            <a:off x="726309" y="845846"/>
            <a:ext cx="7629013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a</a:t>
            </a:r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) </a:t>
            </a:r>
            <a:r>
              <a:rPr lang="en-US" b="1" i="0" dirty="0">
                <a:solidFill>
                  <a:schemeClr val="accent1"/>
                </a:solidFill>
                <a:effectLst/>
                <a:latin typeface="Helvetica Neue"/>
              </a:rPr>
              <a:t>STAGE II (C) : </a:t>
            </a:r>
            <a:r>
              <a:rPr lang="en-US" b="1" i="0" dirty="0">
                <a:solidFill>
                  <a:schemeClr val="accent2"/>
                </a:solidFill>
                <a:effectLst/>
                <a:latin typeface="Helvetica Neue"/>
              </a:rPr>
              <a:t>Balanced Data </a:t>
            </a:r>
            <a:r>
              <a:rPr lang="en-US" b="1" i="0" dirty="0">
                <a:solidFill>
                  <a:schemeClr val="accent1"/>
                </a:solidFill>
                <a:effectLst/>
                <a:latin typeface="Helvetica Neue"/>
              </a:rPr>
              <a:t>:  </a:t>
            </a:r>
            <a:r>
              <a:rPr lang="en-US" b="1" i="0" dirty="0">
                <a:effectLst/>
                <a:latin typeface="Helvetica Neue"/>
              </a:rPr>
              <a:t>Combine Sampling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5589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136007-7654-29FA-06E5-C9FE9960291A}"/>
              </a:ext>
            </a:extLst>
          </p:cNvPr>
          <p:cNvSpPr txBox="1"/>
          <p:nvPr/>
        </p:nvSpPr>
        <p:spPr>
          <a:xfrm>
            <a:off x="412596" y="304843"/>
            <a:ext cx="2598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Results : </a:t>
            </a:r>
            <a:r>
              <a:rPr lang="en-US" sz="2400" b="1" dirty="0">
                <a:latin typeface="Times New Roman"/>
                <a:cs typeface="Times New Roman"/>
              </a:rPr>
              <a:t>Testing</a:t>
            </a:r>
            <a:endParaRPr lang="en-IN" sz="2400" b="1" dirty="0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C9A43-3AB3-30D7-C255-10DC3A734219}"/>
              </a:ext>
            </a:extLst>
          </p:cNvPr>
          <p:cNvSpPr txBox="1"/>
          <p:nvPr/>
        </p:nvSpPr>
        <p:spPr>
          <a:xfrm>
            <a:off x="726309" y="845846"/>
            <a:ext cx="8172000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a</a:t>
            </a:r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) </a:t>
            </a:r>
            <a:r>
              <a:rPr lang="en-US" b="1" i="0" dirty="0">
                <a:solidFill>
                  <a:schemeClr val="accent1"/>
                </a:solidFill>
                <a:effectLst/>
                <a:latin typeface="Helvetica Neue"/>
              </a:rPr>
              <a:t>STAGE II (C) : </a:t>
            </a:r>
            <a:r>
              <a:rPr lang="en-US" b="1" i="0" dirty="0">
                <a:solidFill>
                  <a:schemeClr val="accent2"/>
                </a:solidFill>
                <a:effectLst/>
                <a:latin typeface="Helvetica Neue"/>
              </a:rPr>
              <a:t>Combine</a:t>
            </a:r>
            <a:r>
              <a:rPr lang="en-US" b="1" dirty="0">
                <a:solidFill>
                  <a:schemeClr val="accent2"/>
                </a:solidFill>
                <a:latin typeface="Helvetica Neue"/>
              </a:rPr>
              <a:t> Sampling</a:t>
            </a:r>
            <a:r>
              <a:rPr lang="en-US" b="1" i="0" dirty="0">
                <a:solidFill>
                  <a:schemeClr val="accent2"/>
                </a:solidFill>
                <a:effectLst/>
                <a:latin typeface="Helvetica Neue"/>
              </a:rPr>
              <a:t> method  </a:t>
            </a:r>
            <a:r>
              <a:rPr lang="en-US" b="1" i="0" dirty="0">
                <a:solidFill>
                  <a:schemeClr val="accent1"/>
                </a:solidFill>
                <a:effectLst/>
                <a:latin typeface="Helvetica Neue"/>
              </a:rPr>
              <a:t>:  </a:t>
            </a:r>
            <a:r>
              <a:rPr lang="en-US" sz="1600" b="1" i="0" dirty="0">
                <a:effectLst/>
                <a:latin typeface="Helvetica Neue"/>
              </a:rPr>
              <a:t>SMOTEENN 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D2D298-F338-9D8D-652E-AE20AF852660}"/>
              </a:ext>
            </a:extLst>
          </p:cNvPr>
          <p:cNvSpPr txBox="1"/>
          <p:nvPr/>
        </p:nvSpPr>
        <p:spPr>
          <a:xfrm>
            <a:off x="825190" y="1357448"/>
            <a:ext cx="3691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)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Logistic</a:t>
            </a:r>
            <a:r>
              <a:rPr lang="en-US" sz="1400" b="1" dirty="0"/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Regression</a:t>
            </a:r>
            <a:endParaRPr lang="en-IN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A0C33-E33E-7D22-7B10-9E525DF2CFBC}"/>
              </a:ext>
            </a:extLst>
          </p:cNvPr>
          <p:cNvSpPr txBox="1"/>
          <p:nvPr/>
        </p:nvSpPr>
        <p:spPr>
          <a:xfrm>
            <a:off x="4880517" y="1357447"/>
            <a:ext cx="3691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(ii)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SVC</a:t>
            </a:r>
            <a:r>
              <a:rPr lang="en-US" sz="1400" dirty="0"/>
              <a:t>      </a:t>
            </a:r>
            <a:endParaRPr lang="en-IN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131212-32D1-19BA-7308-5E63F97B2B2D}"/>
              </a:ext>
            </a:extLst>
          </p:cNvPr>
          <p:cNvSpPr txBox="1"/>
          <p:nvPr/>
        </p:nvSpPr>
        <p:spPr>
          <a:xfrm>
            <a:off x="825190" y="3159621"/>
            <a:ext cx="1614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(iii)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GaussianNB</a:t>
            </a:r>
            <a:endParaRPr lang="en-IN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E16289-DFB2-0699-3C09-636BA6CF33B7}"/>
              </a:ext>
            </a:extLst>
          </p:cNvPr>
          <p:cNvSpPr txBox="1"/>
          <p:nvPr/>
        </p:nvSpPr>
        <p:spPr>
          <a:xfrm>
            <a:off x="4788300" y="3159620"/>
            <a:ext cx="2801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(iv)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DecisionTreeClassifier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6C773C-A148-680D-828F-901FF982A788}"/>
              </a:ext>
            </a:extLst>
          </p:cNvPr>
          <p:cNvCxnSpPr/>
          <p:nvPr/>
        </p:nvCxnSpPr>
        <p:spPr>
          <a:xfrm>
            <a:off x="4590256" y="1260088"/>
            <a:ext cx="0" cy="3769112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C01D1E-B787-2B37-6EF5-3D79F89B8E12}"/>
              </a:ext>
            </a:extLst>
          </p:cNvPr>
          <p:cNvCxnSpPr/>
          <p:nvPr/>
        </p:nvCxnSpPr>
        <p:spPr>
          <a:xfrm>
            <a:off x="524107" y="3159620"/>
            <a:ext cx="817200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740AFF7E-DC9D-4C22-B623-CEF99AC42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90" y="1665224"/>
            <a:ext cx="3501811" cy="13159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281C192-C0D5-726F-B225-B1FEF15DE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050" y="1665223"/>
            <a:ext cx="3619219" cy="131591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3812972-9E59-C133-0872-1DF93B9E9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190" y="3485084"/>
            <a:ext cx="3501808" cy="139484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7A0D784-5976-679E-3FB7-CB60597F55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8050" y="3485084"/>
            <a:ext cx="3619217" cy="139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499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6CA181-F3DC-3CA6-70B3-437F47A05165}"/>
              </a:ext>
            </a:extLst>
          </p:cNvPr>
          <p:cNvSpPr txBox="1"/>
          <p:nvPr/>
        </p:nvSpPr>
        <p:spPr>
          <a:xfrm>
            <a:off x="1044169" y="1424356"/>
            <a:ext cx="3691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(v)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RandomForestClassifier</a:t>
            </a:r>
            <a:endParaRPr lang="en-IN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C04F7F-AA9E-4DE6-4BDB-6216BFB4A9E5}"/>
              </a:ext>
            </a:extLst>
          </p:cNvPr>
          <p:cNvSpPr txBox="1"/>
          <p:nvPr/>
        </p:nvSpPr>
        <p:spPr>
          <a:xfrm>
            <a:off x="394289" y="384757"/>
            <a:ext cx="2598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Results : </a:t>
            </a:r>
            <a:r>
              <a:rPr lang="en-US" sz="2400" b="1" dirty="0">
                <a:latin typeface="Times New Roman"/>
                <a:cs typeface="Times New Roman"/>
              </a:rPr>
              <a:t>Testing</a:t>
            </a:r>
            <a:endParaRPr lang="en-IN" sz="2400" b="1" dirty="0">
              <a:latin typeface="Times New Roman"/>
              <a:cs typeface="Times New Roman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AD98CB-1F83-C3D5-834B-826567BBE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094" y="1836031"/>
            <a:ext cx="4201086" cy="16166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53D95B-F0A2-3D2C-2498-7F6BFE1F1D86}"/>
              </a:ext>
            </a:extLst>
          </p:cNvPr>
          <p:cNvSpPr txBox="1"/>
          <p:nvPr/>
        </p:nvSpPr>
        <p:spPr>
          <a:xfrm>
            <a:off x="649222" y="949248"/>
            <a:ext cx="8172000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a</a:t>
            </a:r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) </a:t>
            </a:r>
            <a:r>
              <a:rPr lang="en-US" b="1" i="0" dirty="0">
                <a:solidFill>
                  <a:schemeClr val="accent1"/>
                </a:solidFill>
                <a:effectLst/>
                <a:latin typeface="Helvetica Neue"/>
              </a:rPr>
              <a:t>STAGE II (C) : </a:t>
            </a:r>
            <a:r>
              <a:rPr lang="en-US" b="1" i="0" dirty="0">
                <a:solidFill>
                  <a:schemeClr val="accent2"/>
                </a:solidFill>
                <a:effectLst/>
                <a:latin typeface="Helvetica Neue"/>
              </a:rPr>
              <a:t>Combine</a:t>
            </a:r>
            <a:r>
              <a:rPr lang="en-US" b="1" dirty="0">
                <a:solidFill>
                  <a:schemeClr val="accent2"/>
                </a:solidFill>
                <a:latin typeface="Helvetica Neue"/>
              </a:rPr>
              <a:t> Sampling</a:t>
            </a:r>
            <a:r>
              <a:rPr lang="en-US" b="1" i="0" dirty="0">
                <a:solidFill>
                  <a:schemeClr val="accent2"/>
                </a:solidFill>
                <a:effectLst/>
                <a:latin typeface="Helvetica Neue"/>
              </a:rPr>
              <a:t> method  </a:t>
            </a:r>
            <a:r>
              <a:rPr lang="en-US" b="1" i="0" dirty="0">
                <a:solidFill>
                  <a:schemeClr val="accent1"/>
                </a:solidFill>
                <a:effectLst/>
                <a:latin typeface="Helvetica Neue"/>
              </a:rPr>
              <a:t>:  </a:t>
            </a:r>
            <a:r>
              <a:rPr lang="en-US" sz="1600" b="1" i="0" dirty="0">
                <a:effectLst/>
                <a:latin typeface="Helvetica Neue"/>
              </a:rPr>
              <a:t>SMOTEENN 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330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F13728-EE4A-25E5-807B-4D524273DAEC}"/>
              </a:ext>
            </a:extLst>
          </p:cNvPr>
          <p:cNvSpPr txBox="1"/>
          <p:nvPr/>
        </p:nvSpPr>
        <p:spPr>
          <a:xfrm>
            <a:off x="2129882" y="739497"/>
            <a:ext cx="6763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Why predicting Customer Churn is crucial for an organization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B67B6C-D890-4AA6-4921-197141B7B19E}"/>
              </a:ext>
            </a:extLst>
          </p:cNvPr>
          <p:cNvSpPr txBox="1"/>
          <p:nvPr/>
        </p:nvSpPr>
        <p:spPr>
          <a:xfrm>
            <a:off x="2129883" y="1294689"/>
            <a:ext cx="6763832" cy="9321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Customer churn is a crucial metric for businesses, as it directly impacts their growth and profitability. 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F1F4B8-FBEC-99F5-C04C-51E174072812}"/>
              </a:ext>
            </a:extLst>
          </p:cNvPr>
          <p:cNvSpPr txBox="1"/>
          <p:nvPr/>
        </p:nvSpPr>
        <p:spPr>
          <a:xfrm>
            <a:off x="2129883" y="3180360"/>
            <a:ext cx="6437042" cy="652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Losing customers not only reduces revenue but also increases the cost of acquiring new customers to replace those who have left.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C26AE9-2B4B-B387-5CF0-9F8D95DE1085}"/>
              </a:ext>
            </a:extLst>
          </p:cNvPr>
          <p:cNvSpPr txBox="1"/>
          <p:nvPr/>
        </p:nvSpPr>
        <p:spPr>
          <a:xfrm>
            <a:off x="2129883" y="2126298"/>
            <a:ext cx="6634976" cy="9321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High customer churn rates can be detrimental to a company's success because it means that the business is losing more customers than it is gaining.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36510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0E4CC9-4D4A-0F1A-ED1D-14CF70B75A8A}"/>
              </a:ext>
            </a:extLst>
          </p:cNvPr>
          <p:cNvSpPr txBox="1"/>
          <p:nvPr/>
        </p:nvSpPr>
        <p:spPr>
          <a:xfrm>
            <a:off x="292022" y="300210"/>
            <a:ext cx="1613440" cy="46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" b="1" dirty="0">
                <a:solidFill>
                  <a:srgbClr val="ED7D31"/>
                </a:solidFill>
                <a:latin typeface="Times New Roman"/>
                <a:cs typeface="Times New Roman"/>
              </a:rPr>
              <a:t>RESULTS  </a:t>
            </a:r>
            <a:endParaRPr lang="en-IN" sz="2390" b="1" dirty="0">
              <a:solidFill>
                <a:srgbClr val="ED7D31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56A5D4-0DB2-1A0E-876F-205680159BE4}"/>
              </a:ext>
            </a:extLst>
          </p:cNvPr>
          <p:cNvSpPr txBox="1"/>
          <p:nvPr/>
        </p:nvSpPr>
        <p:spPr>
          <a:xfrm>
            <a:off x="1905462" y="1286694"/>
            <a:ext cx="3315086" cy="2011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1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indent="-1440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 : </a:t>
            </a:r>
          </a:p>
          <a:p>
            <a:pPr defTabSz="920299">
              <a:defRPr/>
            </a:pPr>
            <a:endParaRPr lang="en-US" sz="9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20299">
              <a:defRPr/>
            </a:pPr>
            <a:r>
              <a:rPr lang="en-I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Missing value Imputation</a:t>
            </a:r>
          </a:p>
          <a:p>
            <a:pPr defTabSz="920299">
              <a:defRPr/>
            </a:pPr>
            <a:r>
              <a:rPr lang="en-I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</a:t>
            </a:r>
            <a:r>
              <a:rPr lang="en-IN" sz="1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Ohe</a:t>
            </a:r>
            <a:r>
              <a:rPr lang="en-I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defTabSz="920299">
              <a:defRPr/>
            </a:pPr>
            <a:r>
              <a:rPr lang="en-I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Standard Scaling</a:t>
            </a:r>
          </a:p>
          <a:p>
            <a:pPr defTabSz="920299">
              <a:defRPr/>
            </a:pPr>
            <a:endParaRPr lang="en-IN" sz="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indent="-144000" defTabSz="920299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Balanced Data – Combine Sampling. </a:t>
            </a:r>
          </a:p>
          <a:p>
            <a:pPr marL="180000" indent="-144000" defTabSz="920299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endParaRPr lang="en-IN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F6FDC7-126C-C594-1073-5CB9BB3912AA}"/>
              </a:ext>
            </a:extLst>
          </p:cNvPr>
          <p:cNvSpPr txBox="1"/>
          <p:nvPr/>
        </p:nvSpPr>
        <p:spPr>
          <a:xfrm>
            <a:off x="704938" y="3283208"/>
            <a:ext cx="1140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en-US" sz="1807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endParaRPr lang="en-IN" sz="1807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BDE2F4-FCFC-EA9D-8A9D-6C1E1ABD07E9}"/>
              </a:ext>
            </a:extLst>
          </p:cNvPr>
          <p:cNvSpPr txBox="1"/>
          <p:nvPr/>
        </p:nvSpPr>
        <p:spPr>
          <a:xfrm>
            <a:off x="1695642" y="3353967"/>
            <a:ext cx="3524906" cy="303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0" dirty="0"/>
              <a:t>After EDA following steps are performed  : </a:t>
            </a:r>
            <a:endParaRPr lang="en-IN" sz="137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58F4D6-F37B-6A14-E73B-4CA464F3B4DE}"/>
              </a:ext>
            </a:extLst>
          </p:cNvPr>
          <p:cNvSpPr txBox="1"/>
          <p:nvPr/>
        </p:nvSpPr>
        <p:spPr>
          <a:xfrm>
            <a:off x="1695642" y="3691039"/>
            <a:ext cx="6853402" cy="94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0" dirty="0"/>
              <a:t>STEP 1 : Data cleaning &amp; Pre-Processing using Pipeline object.</a:t>
            </a:r>
          </a:p>
          <a:p>
            <a:r>
              <a:rPr lang="en-US" sz="1370" dirty="0"/>
              <a:t>             (a) Missing Numerical value imputation  using : </a:t>
            </a:r>
            <a:r>
              <a:rPr lang="en-US" sz="1370" dirty="0" err="1"/>
              <a:t>SimpleImputer</a:t>
            </a:r>
            <a:r>
              <a:rPr lang="en-US" sz="1370" dirty="0"/>
              <a:t>(strategy = Median).</a:t>
            </a:r>
          </a:p>
          <a:p>
            <a:r>
              <a:rPr lang="en-US" sz="1370" dirty="0"/>
              <a:t>             (b) categorical columns to Numerical columns using </a:t>
            </a:r>
            <a:r>
              <a:rPr lang="en-US" sz="1370" dirty="0" err="1"/>
              <a:t>OneHotEncoder</a:t>
            </a:r>
            <a:r>
              <a:rPr lang="en-US" sz="1370" dirty="0"/>
              <a:t>.</a:t>
            </a:r>
          </a:p>
          <a:p>
            <a:r>
              <a:rPr lang="en-US" sz="1370" dirty="0"/>
              <a:t>             (c) </a:t>
            </a:r>
            <a:r>
              <a:rPr lang="en-US" sz="1400" dirty="0"/>
              <a:t>Numerical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columns Standardization using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StandardScaler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.</a:t>
            </a:r>
            <a:endParaRPr lang="en-IN" sz="137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7CAC95-43EF-8EFF-982D-CB88798CB070}"/>
              </a:ext>
            </a:extLst>
          </p:cNvPr>
          <p:cNvSpPr txBox="1"/>
          <p:nvPr/>
        </p:nvSpPr>
        <p:spPr>
          <a:xfrm>
            <a:off x="1695642" y="4604777"/>
            <a:ext cx="6991158" cy="51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0" dirty="0"/>
              <a:t>STEP 2 : Model Training and Predictions with Combine sampling method SMOTEEN with </a:t>
            </a:r>
          </a:p>
          <a:p>
            <a:r>
              <a:rPr lang="en-US" sz="1370" dirty="0"/>
              <a:t>               hyperparameter Tuning of Best Performing model has been done.</a:t>
            </a:r>
            <a:endParaRPr lang="en-IN" sz="137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257D27-3CAA-2CBA-5261-66DBFB379F33}"/>
              </a:ext>
            </a:extLst>
          </p:cNvPr>
          <p:cNvSpPr txBox="1"/>
          <p:nvPr/>
        </p:nvSpPr>
        <p:spPr>
          <a:xfrm>
            <a:off x="581343" y="848784"/>
            <a:ext cx="7629013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a</a:t>
            </a:r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) </a:t>
            </a:r>
            <a:r>
              <a:rPr lang="en-US" b="1" i="0" dirty="0">
                <a:solidFill>
                  <a:schemeClr val="accent1"/>
                </a:solidFill>
                <a:effectLst/>
                <a:latin typeface="Helvetica Neue"/>
              </a:rPr>
              <a:t>STAGE III Final Model : </a:t>
            </a:r>
            <a:r>
              <a:rPr lang="en-US" b="1" i="0" dirty="0">
                <a:solidFill>
                  <a:schemeClr val="accent2"/>
                </a:solidFill>
                <a:effectLst/>
                <a:latin typeface="Helvetica Neue"/>
              </a:rPr>
              <a:t>Combine</a:t>
            </a:r>
            <a:r>
              <a:rPr lang="en-US" b="1" dirty="0">
                <a:solidFill>
                  <a:schemeClr val="accent2"/>
                </a:solidFill>
                <a:latin typeface="Helvetica Neue"/>
              </a:rPr>
              <a:t> Sampling</a:t>
            </a:r>
            <a:r>
              <a:rPr lang="en-US" b="1" i="0" dirty="0">
                <a:solidFill>
                  <a:schemeClr val="accent2"/>
                </a:solidFill>
                <a:effectLst/>
                <a:latin typeface="Helvetica Neue"/>
              </a:rPr>
              <a:t> method  </a:t>
            </a:r>
            <a:r>
              <a:rPr lang="en-US" b="1" i="0" dirty="0">
                <a:solidFill>
                  <a:schemeClr val="accent1"/>
                </a:solidFill>
                <a:effectLst/>
                <a:latin typeface="Helvetica Neue"/>
              </a:rPr>
              <a:t>:  </a:t>
            </a:r>
            <a:r>
              <a:rPr lang="en-US" sz="1600" b="1" i="0" dirty="0">
                <a:effectLst/>
                <a:latin typeface="Helvetica Neue"/>
              </a:rPr>
              <a:t>SMOTEENN 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527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AFA928-54A3-687C-FF5D-64F74BD240F7}"/>
              </a:ext>
            </a:extLst>
          </p:cNvPr>
          <p:cNvSpPr txBox="1"/>
          <p:nvPr/>
        </p:nvSpPr>
        <p:spPr>
          <a:xfrm>
            <a:off x="412596" y="304843"/>
            <a:ext cx="2598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Results : </a:t>
            </a:r>
            <a:r>
              <a:rPr lang="en-US" sz="2400" b="1" dirty="0">
                <a:latin typeface="Times New Roman"/>
                <a:cs typeface="Times New Roman"/>
              </a:rPr>
              <a:t>Testing</a:t>
            </a:r>
            <a:endParaRPr lang="en-IN" sz="2400" b="1" dirty="0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D55713-5FD2-C2A3-203F-FBFFFCDDAF96}"/>
              </a:ext>
            </a:extLst>
          </p:cNvPr>
          <p:cNvSpPr txBox="1"/>
          <p:nvPr/>
        </p:nvSpPr>
        <p:spPr>
          <a:xfrm>
            <a:off x="726309" y="845846"/>
            <a:ext cx="8172000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a</a:t>
            </a:r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) </a:t>
            </a:r>
            <a:r>
              <a:rPr lang="en-US" b="1" i="0" dirty="0">
                <a:solidFill>
                  <a:schemeClr val="accent1"/>
                </a:solidFill>
                <a:effectLst/>
                <a:latin typeface="Helvetica Neue"/>
              </a:rPr>
              <a:t>STAGE III Final Model : </a:t>
            </a:r>
            <a:r>
              <a:rPr lang="en-US" b="1" i="0" dirty="0">
                <a:solidFill>
                  <a:schemeClr val="accent2"/>
                </a:solidFill>
                <a:effectLst/>
                <a:latin typeface="Helvetica Neue"/>
              </a:rPr>
              <a:t>Combine</a:t>
            </a:r>
            <a:r>
              <a:rPr lang="en-US" b="1" dirty="0">
                <a:solidFill>
                  <a:schemeClr val="accent2"/>
                </a:solidFill>
                <a:latin typeface="Helvetica Neue"/>
              </a:rPr>
              <a:t> Sampling</a:t>
            </a:r>
            <a:r>
              <a:rPr lang="en-US" b="1" i="0" dirty="0">
                <a:solidFill>
                  <a:schemeClr val="accent2"/>
                </a:solidFill>
                <a:effectLst/>
                <a:latin typeface="Helvetica Neue"/>
              </a:rPr>
              <a:t> method  </a:t>
            </a:r>
            <a:r>
              <a:rPr lang="en-US" b="1" i="0" dirty="0">
                <a:solidFill>
                  <a:schemeClr val="accent1"/>
                </a:solidFill>
                <a:effectLst/>
                <a:latin typeface="Helvetica Neue"/>
              </a:rPr>
              <a:t>:  </a:t>
            </a:r>
            <a:r>
              <a:rPr lang="en-US" sz="1600" b="1" i="0" dirty="0">
                <a:effectLst/>
                <a:latin typeface="Helvetica Neue"/>
              </a:rPr>
              <a:t>SMOTEENN 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66D969-4B13-01B2-9C44-B827DA5A45DF}"/>
              </a:ext>
            </a:extLst>
          </p:cNvPr>
          <p:cNvSpPr txBox="1"/>
          <p:nvPr/>
        </p:nvSpPr>
        <p:spPr>
          <a:xfrm>
            <a:off x="825190" y="1357448"/>
            <a:ext cx="3691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)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Logistic</a:t>
            </a:r>
            <a:r>
              <a:rPr lang="en-US" sz="1400" b="1" dirty="0"/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Regression</a:t>
            </a:r>
            <a:endParaRPr lang="en-IN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96133-C322-1079-FAFB-57B4AD0983CA}"/>
              </a:ext>
            </a:extLst>
          </p:cNvPr>
          <p:cNvSpPr txBox="1"/>
          <p:nvPr/>
        </p:nvSpPr>
        <p:spPr>
          <a:xfrm>
            <a:off x="4880517" y="1357447"/>
            <a:ext cx="3691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(ii)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SVC</a:t>
            </a:r>
            <a:r>
              <a:rPr lang="en-US" sz="1400" dirty="0"/>
              <a:t>      </a:t>
            </a:r>
            <a:endParaRPr lang="en-IN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29F1EB-03F7-324A-F06D-DDE0219CE14A}"/>
              </a:ext>
            </a:extLst>
          </p:cNvPr>
          <p:cNvSpPr txBox="1"/>
          <p:nvPr/>
        </p:nvSpPr>
        <p:spPr>
          <a:xfrm>
            <a:off x="825190" y="3159621"/>
            <a:ext cx="1614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(iii)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GaussianNB</a:t>
            </a:r>
            <a:endParaRPr lang="en-IN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7481F7-BCAE-9F3C-392A-7302F32212B7}"/>
              </a:ext>
            </a:extLst>
          </p:cNvPr>
          <p:cNvSpPr txBox="1"/>
          <p:nvPr/>
        </p:nvSpPr>
        <p:spPr>
          <a:xfrm>
            <a:off x="4788300" y="3159620"/>
            <a:ext cx="2801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(iv)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DecisionTreeClassifier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8789A4-3882-E6F9-621C-81B038D39E0E}"/>
              </a:ext>
            </a:extLst>
          </p:cNvPr>
          <p:cNvCxnSpPr/>
          <p:nvPr/>
        </p:nvCxnSpPr>
        <p:spPr>
          <a:xfrm>
            <a:off x="4590256" y="1260088"/>
            <a:ext cx="0" cy="3769112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52FA3E-8197-F3F3-3D84-177B9D2A45A6}"/>
              </a:ext>
            </a:extLst>
          </p:cNvPr>
          <p:cNvCxnSpPr/>
          <p:nvPr/>
        </p:nvCxnSpPr>
        <p:spPr>
          <a:xfrm>
            <a:off x="524107" y="3159620"/>
            <a:ext cx="817200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D918220B-915C-4C72-E8E1-9161F2DB4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90" y="1665224"/>
            <a:ext cx="3501811" cy="13159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CA189F5-C74D-8CB2-A13C-8E0951297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050" y="1665223"/>
            <a:ext cx="3619219" cy="13159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3589C71-0DEE-DE39-EB07-40216ACA6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190" y="3485084"/>
            <a:ext cx="3501808" cy="13948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2C59528-97AD-FC12-97C9-E9F40C002C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8050" y="3485084"/>
            <a:ext cx="3619217" cy="139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814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514AB7-60AA-0321-B698-261DEBF59EE7}"/>
              </a:ext>
            </a:extLst>
          </p:cNvPr>
          <p:cNvSpPr txBox="1"/>
          <p:nvPr/>
        </p:nvSpPr>
        <p:spPr>
          <a:xfrm>
            <a:off x="1044169" y="1424356"/>
            <a:ext cx="3691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(v)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RandomForestClassifier</a:t>
            </a:r>
            <a:endParaRPr lang="en-IN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415BC2-3412-0BA3-311E-762DF0E4E8D4}"/>
              </a:ext>
            </a:extLst>
          </p:cNvPr>
          <p:cNvSpPr txBox="1"/>
          <p:nvPr/>
        </p:nvSpPr>
        <p:spPr>
          <a:xfrm>
            <a:off x="394289" y="384757"/>
            <a:ext cx="2598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Results : </a:t>
            </a:r>
            <a:r>
              <a:rPr lang="en-US" sz="2400" b="1" dirty="0">
                <a:latin typeface="Times New Roman"/>
                <a:cs typeface="Times New Roman"/>
              </a:rPr>
              <a:t>Testing</a:t>
            </a:r>
            <a:endParaRPr lang="en-IN" sz="2400" b="1" dirty="0"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00972-A9EE-6CF9-FDD4-EAF4AF19C1BF}"/>
              </a:ext>
            </a:extLst>
          </p:cNvPr>
          <p:cNvSpPr txBox="1"/>
          <p:nvPr/>
        </p:nvSpPr>
        <p:spPr>
          <a:xfrm>
            <a:off x="649222" y="948177"/>
            <a:ext cx="8172000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a</a:t>
            </a:r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) </a:t>
            </a:r>
            <a:r>
              <a:rPr lang="en-US" b="1" i="0" dirty="0">
                <a:solidFill>
                  <a:schemeClr val="accent1"/>
                </a:solidFill>
                <a:effectLst/>
                <a:latin typeface="Helvetica Neue"/>
              </a:rPr>
              <a:t>STAGE III Final Model : </a:t>
            </a:r>
            <a:r>
              <a:rPr lang="en-US" b="1" i="0" dirty="0" err="1">
                <a:solidFill>
                  <a:schemeClr val="accent2"/>
                </a:solidFill>
                <a:effectLst/>
                <a:latin typeface="Helvetica Neue"/>
              </a:rPr>
              <a:t>U</a:t>
            </a:r>
            <a:r>
              <a:rPr lang="en-US" b="1" dirty="0" err="1">
                <a:solidFill>
                  <a:schemeClr val="accent2"/>
                </a:solidFill>
                <a:latin typeface="Helvetica Neue"/>
              </a:rPr>
              <a:t>pDown</a:t>
            </a:r>
            <a:r>
              <a:rPr lang="en-US" b="1" dirty="0">
                <a:solidFill>
                  <a:schemeClr val="accent2"/>
                </a:solidFill>
                <a:latin typeface="Helvetica Neue"/>
              </a:rPr>
              <a:t> Sampling</a:t>
            </a:r>
            <a:r>
              <a:rPr lang="en-US" b="1" i="0" dirty="0">
                <a:solidFill>
                  <a:schemeClr val="accent2"/>
                </a:solidFill>
                <a:effectLst/>
                <a:latin typeface="Helvetica Neue"/>
              </a:rPr>
              <a:t> method  </a:t>
            </a:r>
            <a:r>
              <a:rPr lang="en-US" b="1" i="0" dirty="0">
                <a:solidFill>
                  <a:schemeClr val="accent1"/>
                </a:solidFill>
                <a:effectLst/>
                <a:latin typeface="Helvetica Neue"/>
              </a:rPr>
              <a:t>:  </a:t>
            </a:r>
            <a:r>
              <a:rPr lang="en-US" sz="1600" b="1" i="0" dirty="0">
                <a:effectLst/>
                <a:latin typeface="Helvetica Neue"/>
              </a:rPr>
              <a:t>SMOTEENN 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A57450-7CBD-7CA9-6BC1-C35052CDC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094" y="1836031"/>
            <a:ext cx="4201086" cy="161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6765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BBB9D2-CDCF-78F0-E8AC-7C9EE090E1F9}"/>
              </a:ext>
            </a:extLst>
          </p:cNvPr>
          <p:cNvSpPr txBox="1"/>
          <p:nvPr/>
        </p:nvSpPr>
        <p:spPr>
          <a:xfrm>
            <a:off x="479503" y="414242"/>
            <a:ext cx="482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24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Hyper-Parameter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Tuning</a:t>
            </a:r>
            <a:endParaRPr lang="en-IN" sz="2400" b="1" dirty="0">
              <a:solidFill>
                <a:schemeClr val="accent2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E059A0-7CDE-8011-FA22-5C7BA1FC7791}"/>
              </a:ext>
            </a:extLst>
          </p:cNvPr>
          <p:cNvSpPr txBox="1"/>
          <p:nvPr/>
        </p:nvSpPr>
        <p:spPr>
          <a:xfrm>
            <a:off x="791736" y="1046376"/>
            <a:ext cx="60551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Choosing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-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Logistic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Regression</a:t>
            </a:r>
            <a:endParaRPr lang="en-IN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D6D49D-01F4-4BE7-F4C3-1789E8068A86}"/>
              </a:ext>
            </a:extLst>
          </p:cNvPr>
          <p:cNvSpPr txBox="1"/>
          <p:nvPr/>
        </p:nvSpPr>
        <p:spPr>
          <a:xfrm>
            <a:off x="1594625" y="2069071"/>
            <a:ext cx="45887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log_reg</a:t>
            </a:r>
            <a:r>
              <a:rPr lang="en-IN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= </a:t>
            </a:r>
            <a:r>
              <a:rPr lang="en-IN" sz="12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LogisticRegression</a:t>
            </a:r>
            <a:r>
              <a:rPr lang="en-IN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9D04B3-4FC5-139D-552F-4D67F2FB7163}"/>
              </a:ext>
            </a:extLst>
          </p:cNvPr>
          <p:cNvSpPr txBox="1"/>
          <p:nvPr/>
        </p:nvSpPr>
        <p:spPr>
          <a:xfrm>
            <a:off x="1594624" y="2286900"/>
            <a:ext cx="32115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Param_grid</a:t>
            </a:r>
            <a:r>
              <a:rPr lang="en-IN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= [</a:t>
            </a:r>
          </a:p>
          <a:p>
            <a:r>
              <a:rPr lang="en-IN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                              {</a:t>
            </a:r>
          </a:p>
          <a:p>
            <a:r>
              <a:rPr lang="en-IN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                                  "solver": ['newton-cg', '</a:t>
            </a:r>
            <a:r>
              <a:rPr lang="en-IN" sz="12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lbfgs</a:t>
            </a:r>
            <a:r>
              <a:rPr lang="en-IN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'],</a:t>
            </a:r>
          </a:p>
          <a:p>
            <a:r>
              <a:rPr lang="en-IN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                                  "C": [100, 10, 1.0, 0.1, 0.01]</a:t>
            </a:r>
          </a:p>
          <a:p>
            <a:r>
              <a:rPr lang="en-IN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                              }</a:t>
            </a:r>
          </a:p>
          <a:p>
            <a:r>
              <a:rPr lang="en-IN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                          ]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D6E81ED4-984A-0EA7-5247-566CF43EE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A3AD4A-FEA6-13FB-BA98-D1D6E509F9DC}"/>
              </a:ext>
            </a:extLst>
          </p:cNvPr>
          <p:cNvSpPr txBox="1"/>
          <p:nvPr/>
        </p:nvSpPr>
        <p:spPr>
          <a:xfrm>
            <a:off x="847493" y="1696790"/>
            <a:ext cx="1204331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dirty="0"/>
              <a:t> : </a:t>
            </a: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185BE49-34AD-4148-EF57-5F5C45A65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625" y="3966447"/>
            <a:ext cx="7006083" cy="5412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D9BE77A-208B-0B2B-8208-62E7F022C016}"/>
              </a:ext>
            </a:extLst>
          </p:cNvPr>
          <p:cNvSpPr txBox="1"/>
          <p:nvPr/>
        </p:nvSpPr>
        <p:spPr>
          <a:xfrm>
            <a:off x="875370" y="3452338"/>
            <a:ext cx="2352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Function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8896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3BC934-5F53-0635-D3FC-1235877F1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334" y="1736818"/>
            <a:ext cx="6315075" cy="428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38538B-C652-CAF2-4FA3-5A5C3F0BD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76" y="2903253"/>
            <a:ext cx="3915820" cy="16977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D368E1-EFBE-F033-8DAF-A36E7CFE3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469" y="2903253"/>
            <a:ext cx="3600141" cy="16977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B4A3E5-5689-350B-D649-EA1570203224}"/>
              </a:ext>
            </a:extLst>
          </p:cNvPr>
          <p:cNvSpPr txBox="1"/>
          <p:nvPr/>
        </p:nvSpPr>
        <p:spPr>
          <a:xfrm>
            <a:off x="367991" y="352661"/>
            <a:ext cx="482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24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Hyper-Parameter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Tuning</a:t>
            </a:r>
            <a:endParaRPr lang="en-IN" sz="2400" b="1" dirty="0">
              <a:solidFill>
                <a:schemeClr val="accent2"/>
              </a:solidFill>
              <a:latin typeface="Times New Roman"/>
              <a:cs typeface="Times New Rom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CCB66D-028C-05E7-B594-849B5AACB688}"/>
              </a:ext>
            </a:extLst>
          </p:cNvPr>
          <p:cNvSpPr txBox="1"/>
          <p:nvPr/>
        </p:nvSpPr>
        <p:spPr>
          <a:xfrm>
            <a:off x="763065" y="1027525"/>
            <a:ext cx="60551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Choosing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-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Logistic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Regression</a:t>
            </a:r>
            <a:endParaRPr lang="en-IN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CA4575-6E24-DF84-E8AC-5E900E7EDFD2}"/>
              </a:ext>
            </a:extLst>
          </p:cNvPr>
          <p:cNvCxnSpPr/>
          <p:nvPr/>
        </p:nvCxnSpPr>
        <p:spPr>
          <a:xfrm>
            <a:off x="4690617" y="2672114"/>
            <a:ext cx="0" cy="216000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9379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A56101-CFBA-A4CB-970A-436DB96EF78B}"/>
              </a:ext>
            </a:extLst>
          </p:cNvPr>
          <p:cNvSpPr txBox="1"/>
          <p:nvPr/>
        </p:nvSpPr>
        <p:spPr>
          <a:xfrm>
            <a:off x="468351" y="323385"/>
            <a:ext cx="6880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40E55C-46B6-ABF6-5B2B-F8B840ADB91F}"/>
              </a:ext>
            </a:extLst>
          </p:cNvPr>
          <p:cNvSpPr txBox="1"/>
          <p:nvPr/>
        </p:nvSpPr>
        <p:spPr>
          <a:xfrm>
            <a:off x="635620" y="969540"/>
            <a:ext cx="6445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</a:t>
            </a:r>
            <a:r>
              <a:rPr lang="en-US" sz="2000" b="1" dirty="0">
                <a:solidFill>
                  <a:schemeClr val="accent1"/>
                </a:solidFill>
              </a:rPr>
              <a:t>Imbalance Data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4C8119-F87F-731B-C0F5-C0404777C415}"/>
              </a:ext>
            </a:extLst>
          </p:cNvPr>
          <p:cNvSpPr txBox="1"/>
          <p:nvPr/>
        </p:nvSpPr>
        <p:spPr>
          <a:xfrm>
            <a:off x="814038" y="1559748"/>
            <a:ext cx="7895063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 </a:t>
            </a:r>
            <a:r>
              <a:rPr lang="en-US" b="1" dirty="0"/>
              <a:t>Best Performing ML Model </a:t>
            </a:r>
            <a:r>
              <a:rPr lang="en-US" dirty="0"/>
              <a:t>: Logistic Regression &amp; Random Forest Classifier.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96009A-5B2F-F1C0-290B-E50CED2140F0}"/>
              </a:ext>
            </a:extLst>
          </p:cNvPr>
          <p:cNvSpPr txBox="1"/>
          <p:nvPr/>
        </p:nvSpPr>
        <p:spPr>
          <a:xfrm>
            <a:off x="814038" y="1932029"/>
            <a:ext cx="2865864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 </a:t>
            </a:r>
            <a:r>
              <a:rPr lang="en-US" b="1" dirty="0"/>
              <a:t>Accuracy </a:t>
            </a:r>
            <a:r>
              <a:rPr lang="en-US" dirty="0"/>
              <a:t>: 0.79 (both)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D6F80-E6FC-C7B9-16EF-B9D02F802E9C}"/>
              </a:ext>
            </a:extLst>
          </p:cNvPr>
          <p:cNvSpPr txBox="1"/>
          <p:nvPr/>
        </p:nvSpPr>
        <p:spPr>
          <a:xfrm>
            <a:off x="635620" y="2638109"/>
            <a:ext cx="6445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 </a:t>
            </a:r>
            <a:r>
              <a:rPr lang="en-US" sz="2000" b="1" dirty="0">
                <a:solidFill>
                  <a:schemeClr val="accent1"/>
                </a:solidFill>
              </a:rPr>
              <a:t>Balanced Data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24C96D-F8DB-32C2-BA45-BC1F6291627A}"/>
              </a:ext>
            </a:extLst>
          </p:cNvPr>
          <p:cNvSpPr txBox="1"/>
          <p:nvPr/>
        </p:nvSpPr>
        <p:spPr>
          <a:xfrm>
            <a:off x="1037064" y="3696854"/>
            <a:ext cx="6043960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 </a:t>
            </a:r>
            <a:r>
              <a:rPr lang="en-US" b="1" dirty="0"/>
              <a:t>Best Performing Up-Sampling Method</a:t>
            </a:r>
            <a:r>
              <a:rPr lang="en-US" dirty="0"/>
              <a:t>: </a:t>
            </a:r>
            <a:r>
              <a:rPr lang="en-US" dirty="0" err="1"/>
              <a:t>KMeansSMOTE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BAB823-1650-A95C-8B24-1AB4F2B596D6}"/>
              </a:ext>
            </a:extLst>
          </p:cNvPr>
          <p:cNvSpPr txBox="1"/>
          <p:nvPr/>
        </p:nvSpPr>
        <p:spPr>
          <a:xfrm>
            <a:off x="814038" y="3276528"/>
            <a:ext cx="7895063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(I) </a:t>
            </a:r>
            <a:r>
              <a:rPr lang="en-US" b="1" dirty="0"/>
              <a:t>Up-Sampling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D7AA2B-1D35-4F83-7A08-507CB5B46A8D}"/>
              </a:ext>
            </a:extLst>
          </p:cNvPr>
          <p:cNvSpPr txBox="1"/>
          <p:nvPr/>
        </p:nvSpPr>
        <p:spPr>
          <a:xfrm>
            <a:off x="1037062" y="4077139"/>
            <a:ext cx="6311591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 </a:t>
            </a:r>
            <a:r>
              <a:rPr lang="en-US" b="1" dirty="0"/>
              <a:t>Best Performing ML Model </a:t>
            </a:r>
            <a:r>
              <a:rPr lang="en-US" dirty="0"/>
              <a:t>: Logistic Regression &amp; SVC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728294-604A-D692-17A1-5E2B0CC853BF}"/>
              </a:ext>
            </a:extLst>
          </p:cNvPr>
          <p:cNvSpPr txBox="1"/>
          <p:nvPr/>
        </p:nvSpPr>
        <p:spPr>
          <a:xfrm>
            <a:off x="1037061" y="4449420"/>
            <a:ext cx="5832089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 </a:t>
            </a:r>
            <a:r>
              <a:rPr lang="en-US" b="1" dirty="0"/>
              <a:t>Accuracy </a:t>
            </a:r>
            <a:r>
              <a:rPr lang="en-US" dirty="0"/>
              <a:t>: 0.84 (both)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19095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3B2D5C-7932-FCE0-E940-463742EC2ABD}"/>
              </a:ext>
            </a:extLst>
          </p:cNvPr>
          <p:cNvSpPr txBox="1"/>
          <p:nvPr/>
        </p:nvSpPr>
        <p:spPr>
          <a:xfrm>
            <a:off x="457200" y="369494"/>
            <a:ext cx="6445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 </a:t>
            </a:r>
            <a:r>
              <a:rPr lang="en-US" sz="2000" b="1" dirty="0">
                <a:solidFill>
                  <a:schemeClr val="accent1"/>
                </a:solidFill>
              </a:rPr>
              <a:t>Balanced Data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F1928-8700-87C7-E02B-40D3F3EF986F}"/>
              </a:ext>
            </a:extLst>
          </p:cNvPr>
          <p:cNvSpPr txBox="1"/>
          <p:nvPr/>
        </p:nvSpPr>
        <p:spPr>
          <a:xfrm>
            <a:off x="858644" y="1428239"/>
            <a:ext cx="6043960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 </a:t>
            </a:r>
            <a:r>
              <a:rPr lang="en-US" b="1" dirty="0"/>
              <a:t>Best Performing Down-Sampling Method</a:t>
            </a:r>
            <a:r>
              <a:rPr lang="en-US" dirty="0"/>
              <a:t>: ENN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13BCD2-A466-782F-E52F-C11B83FE4ED6}"/>
              </a:ext>
            </a:extLst>
          </p:cNvPr>
          <p:cNvSpPr txBox="1"/>
          <p:nvPr/>
        </p:nvSpPr>
        <p:spPr>
          <a:xfrm>
            <a:off x="635618" y="1007913"/>
            <a:ext cx="7895063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(II) </a:t>
            </a:r>
            <a:r>
              <a:rPr lang="en-US" b="1" dirty="0"/>
              <a:t>Down-Sampling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F23345-9B56-F5B9-5814-84F7F6AF917A}"/>
              </a:ext>
            </a:extLst>
          </p:cNvPr>
          <p:cNvSpPr txBox="1"/>
          <p:nvPr/>
        </p:nvSpPr>
        <p:spPr>
          <a:xfrm>
            <a:off x="858642" y="1808524"/>
            <a:ext cx="7672039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 </a:t>
            </a:r>
            <a:r>
              <a:rPr lang="en-US" b="1" dirty="0"/>
              <a:t>Best Performing ML Model </a:t>
            </a:r>
            <a:r>
              <a:rPr lang="en-US" dirty="0"/>
              <a:t>: Logistic Regression &amp; </a:t>
            </a:r>
            <a:r>
              <a:rPr lang="en-US" dirty="0" err="1"/>
              <a:t>RandomForestClassifier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B4B50E-7512-5CDF-34B6-67160E56B255}"/>
              </a:ext>
            </a:extLst>
          </p:cNvPr>
          <p:cNvSpPr txBox="1"/>
          <p:nvPr/>
        </p:nvSpPr>
        <p:spPr>
          <a:xfrm>
            <a:off x="858641" y="2180805"/>
            <a:ext cx="5832089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 </a:t>
            </a:r>
            <a:r>
              <a:rPr lang="en-US" b="1" dirty="0"/>
              <a:t>Accuracy </a:t>
            </a:r>
            <a:r>
              <a:rPr lang="en-US" dirty="0"/>
              <a:t>: 0.86 (both)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22FCBD-EEBD-9D29-B8DB-1044A2D6C02B}"/>
              </a:ext>
            </a:extLst>
          </p:cNvPr>
          <p:cNvSpPr txBox="1"/>
          <p:nvPr/>
        </p:nvSpPr>
        <p:spPr>
          <a:xfrm>
            <a:off x="858644" y="3353697"/>
            <a:ext cx="6043960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 </a:t>
            </a:r>
            <a:r>
              <a:rPr lang="en-US" b="1" dirty="0"/>
              <a:t>Best Performing Down-Sampling Method</a:t>
            </a:r>
            <a:r>
              <a:rPr lang="en-US" dirty="0"/>
              <a:t>: SMOTEENN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52EEC-859F-D1DB-876E-C88B043A350B}"/>
              </a:ext>
            </a:extLst>
          </p:cNvPr>
          <p:cNvSpPr txBox="1"/>
          <p:nvPr/>
        </p:nvSpPr>
        <p:spPr>
          <a:xfrm>
            <a:off x="635618" y="2933371"/>
            <a:ext cx="7895063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(III) </a:t>
            </a:r>
            <a:r>
              <a:rPr lang="en-US" b="1" dirty="0"/>
              <a:t>Combine-Sampling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E406DF-B7F9-8C36-5231-2965DD4B2CB3}"/>
              </a:ext>
            </a:extLst>
          </p:cNvPr>
          <p:cNvSpPr txBox="1"/>
          <p:nvPr/>
        </p:nvSpPr>
        <p:spPr>
          <a:xfrm>
            <a:off x="858642" y="3733982"/>
            <a:ext cx="5073807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 </a:t>
            </a:r>
            <a:r>
              <a:rPr lang="en-US" b="1" dirty="0"/>
              <a:t>Best Performing ML Model </a:t>
            </a:r>
            <a:r>
              <a:rPr lang="en-US" dirty="0"/>
              <a:t>: Logistic Regression.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10AC0A-2847-17D3-4B9E-090A0DCBC062}"/>
              </a:ext>
            </a:extLst>
          </p:cNvPr>
          <p:cNvSpPr txBox="1"/>
          <p:nvPr/>
        </p:nvSpPr>
        <p:spPr>
          <a:xfrm>
            <a:off x="858641" y="4106263"/>
            <a:ext cx="5832089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 </a:t>
            </a:r>
            <a:r>
              <a:rPr lang="en-US" b="1" dirty="0"/>
              <a:t>Accuracy </a:t>
            </a:r>
            <a:r>
              <a:rPr lang="en-US" dirty="0"/>
              <a:t>: 0.93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6079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D598AC-BB69-CA13-F4A0-09FB41A0D0CE}"/>
              </a:ext>
            </a:extLst>
          </p:cNvPr>
          <p:cNvSpPr txBox="1"/>
          <p:nvPr/>
        </p:nvSpPr>
        <p:spPr>
          <a:xfrm>
            <a:off x="669070" y="1103073"/>
            <a:ext cx="7538225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 </a:t>
            </a:r>
            <a:r>
              <a:rPr lang="en-US" b="1" dirty="0"/>
              <a:t>Combine Sampling technique </a:t>
            </a:r>
            <a:r>
              <a:rPr lang="en-US" dirty="0"/>
              <a:t>is used for sampling the Imbalance Data.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6DDC46-A12E-128F-50E8-28722E68CA47}"/>
              </a:ext>
            </a:extLst>
          </p:cNvPr>
          <p:cNvSpPr txBox="1"/>
          <p:nvPr/>
        </p:nvSpPr>
        <p:spPr>
          <a:xfrm>
            <a:off x="423746" y="584422"/>
            <a:ext cx="6445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</a:t>
            </a:r>
            <a:r>
              <a:rPr lang="en-US" sz="2000" b="1" dirty="0">
                <a:solidFill>
                  <a:schemeClr val="accent1"/>
                </a:solidFill>
              </a:rPr>
              <a:t>FINAL MODEL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1D188B-7B3D-932F-0DE9-D43472DC2774}"/>
              </a:ext>
            </a:extLst>
          </p:cNvPr>
          <p:cNvSpPr txBox="1"/>
          <p:nvPr/>
        </p:nvSpPr>
        <p:spPr>
          <a:xfrm>
            <a:off x="669070" y="1556879"/>
            <a:ext cx="7538225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 </a:t>
            </a:r>
            <a:r>
              <a:rPr lang="en-US" b="1" dirty="0"/>
              <a:t>Hyper-Parameter</a:t>
            </a:r>
            <a:r>
              <a:rPr lang="en-US" dirty="0"/>
              <a:t> Tuning of </a:t>
            </a:r>
            <a:r>
              <a:rPr lang="en-US" b="1" dirty="0"/>
              <a:t>Logistic Regression </a:t>
            </a:r>
            <a:r>
              <a:rPr lang="en-US" dirty="0"/>
              <a:t>ML Model is done.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DEFD9E-6931-2CAE-4459-B8E2D7502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183" y="2163762"/>
            <a:ext cx="6315075" cy="4286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5DE02D-8BFF-78C8-3F26-AC51AAEAE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527" y="2829470"/>
            <a:ext cx="3600141" cy="155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48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06A77BB-21D6-C53F-0A00-DB4627BD14EE}"/>
              </a:ext>
            </a:extLst>
          </p:cNvPr>
          <p:cNvSpPr txBox="1"/>
          <p:nvPr/>
        </p:nvSpPr>
        <p:spPr>
          <a:xfrm>
            <a:off x="2118732" y="743210"/>
            <a:ext cx="6713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Common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reasons for customer-churn in the Telecom Industry</a:t>
            </a:r>
            <a:endParaRPr lang="en-IN" sz="2000" b="1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A23AA8-287D-9B42-6655-50062E5F92AD}"/>
              </a:ext>
            </a:extLst>
          </p:cNvPr>
          <p:cNvSpPr txBox="1"/>
          <p:nvPr/>
        </p:nvSpPr>
        <p:spPr>
          <a:xfrm>
            <a:off x="2273590" y="1349964"/>
            <a:ext cx="46333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Poor Service Quality </a:t>
            </a:r>
            <a:endParaRPr lang="en-IN" sz="160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1B4F86-9F31-A131-9664-748BD17AD855}"/>
              </a:ext>
            </a:extLst>
          </p:cNvPr>
          <p:cNvSpPr txBox="1"/>
          <p:nvPr/>
        </p:nvSpPr>
        <p:spPr>
          <a:xfrm>
            <a:off x="2273590" y="1803838"/>
            <a:ext cx="46333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Pricing and Competitive Offers</a:t>
            </a:r>
            <a:endParaRPr lang="en-IN" sz="1600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C09FD5-75B4-0DB4-57C0-1F14EA51CF0E}"/>
              </a:ext>
            </a:extLst>
          </p:cNvPr>
          <p:cNvSpPr txBox="1"/>
          <p:nvPr/>
        </p:nvSpPr>
        <p:spPr>
          <a:xfrm>
            <a:off x="2273590" y="2263801"/>
            <a:ext cx="46333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Lack of Customer Support</a:t>
            </a:r>
            <a:endParaRPr lang="en-IN" sz="16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16DD46-1194-76AD-DC43-76F3B1DCA4BF}"/>
              </a:ext>
            </a:extLst>
          </p:cNvPr>
          <p:cNvSpPr txBox="1"/>
          <p:nvPr/>
        </p:nvSpPr>
        <p:spPr>
          <a:xfrm>
            <a:off x="2273590" y="2723764"/>
            <a:ext cx="46333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Contract Terms and Policies</a:t>
            </a:r>
            <a:endParaRPr lang="en-IN" sz="1600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441AA9-2593-F618-F945-8ACE86AB073C}"/>
              </a:ext>
            </a:extLst>
          </p:cNvPr>
          <p:cNvSpPr txBox="1"/>
          <p:nvPr/>
        </p:nvSpPr>
        <p:spPr>
          <a:xfrm>
            <a:off x="2273590" y="3183727"/>
            <a:ext cx="46333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Technological Advancements</a:t>
            </a:r>
            <a:endParaRPr lang="en-IN" sz="1600" i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911961-F148-01AE-3BDD-71D659D01CE5}"/>
              </a:ext>
            </a:extLst>
          </p:cNvPr>
          <p:cNvSpPr txBox="1"/>
          <p:nvPr/>
        </p:nvSpPr>
        <p:spPr>
          <a:xfrm>
            <a:off x="2273590" y="3643369"/>
            <a:ext cx="46333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Relocation or Lifestyle Changes</a:t>
            </a:r>
            <a:endParaRPr lang="en-IN" sz="1600" i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014949-C0AB-4E73-0471-4FCA56630982}"/>
              </a:ext>
            </a:extLst>
          </p:cNvPr>
          <p:cNvSpPr txBox="1"/>
          <p:nvPr/>
        </p:nvSpPr>
        <p:spPr>
          <a:xfrm>
            <a:off x="2273590" y="4103011"/>
            <a:ext cx="46333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Competitor Offers and Incentives</a:t>
            </a:r>
            <a:endParaRPr lang="en-IN" sz="1600" i="1" dirty="0"/>
          </a:p>
        </p:txBody>
      </p:sp>
    </p:spTree>
    <p:extLst>
      <p:ext uri="{BB962C8B-B14F-4D97-AF65-F5344CB8AC3E}">
        <p14:creationId xmlns:p14="http://schemas.microsoft.com/office/powerpoint/2010/main" val="3539299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48D8C11-10E9-B57F-F6AB-A3ED9C1CAABB}"/>
              </a:ext>
            </a:extLst>
          </p:cNvPr>
          <p:cNvSpPr txBox="1"/>
          <p:nvPr/>
        </p:nvSpPr>
        <p:spPr>
          <a:xfrm>
            <a:off x="2004431" y="981973"/>
            <a:ext cx="46333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Different forms of customer churn</a:t>
            </a:r>
            <a:endParaRPr lang="en-IN" sz="2000" b="1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DA953D-BB70-5DF4-978E-7CF4EDBB195B}"/>
              </a:ext>
            </a:extLst>
          </p:cNvPr>
          <p:cNvSpPr txBox="1"/>
          <p:nvPr/>
        </p:nvSpPr>
        <p:spPr>
          <a:xfrm>
            <a:off x="2273590" y="1483778"/>
            <a:ext cx="46333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Tariff Plan Churn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40C428-9D87-0D86-0102-2975043AB846}"/>
              </a:ext>
            </a:extLst>
          </p:cNvPr>
          <p:cNvSpPr txBox="1"/>
          <p:nvPr/>
        </p:nvSpPr>
        <p:spPr>
          <a:xfrm>
            <a:off x="2273590" y="2074793"/>
            <a:ext cx="46333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Service Churn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38BCC5-9FA0-E1BD-19D6-635E4C0C8258}"/>
              </a:ext>
            </a:extLst>
          </p:cNvPr>
          <p:cNvSpPr txBox="1"/>
          <p:nvPr/>
        </p:nvSpPr>
        <p:spPr>
          <a:xfrm>
            <a:off x="2273590" y="2665808"/>
            <a:ext cx="46333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Product Churn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89F257-73AE-0B15-EA61-1B12219656CF}"/>
              </a:ext>
            </a:extLst>
          </p:cNvPr>
          <p:cNvSpPr txBox="1"/>
          <p:nvPr/>
        </p:nvSpPr>
        <p:spPr>
          <a:xfrm>
            <a:off x="2273590" y="3256823"/>
            <a:ext cx="46333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Usage Churn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3537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458E2C-5ACD-FD1E-F77E-0E512D59B323}"/>
              </a:ext>
            </a:extLst>
          </p:cNvPr>
          <p:cNvSpPr txBox="1"/>
          <p:nvPr/>
        </p:nvSpPr>
        <p:spPr>
          <a:xfrm>
            <a:off x="505098" y="288246"/>
            <a:ext cx="82439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High Level overview of Data-Science led Approach to manage churn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995306-B2E7-3882-70D8-8E8BFF5A4763}"/>
              </a:ext>
            </a:extLst>
          </p:cNvPr>
          <p:cNvSpPr/>
          <p:nvPr/>
        </p:nvSpPr>
        <p:spPr>
          <a:xfrm>
            <a:off x="238221" y="1290188"/>
            <a:ext cx="1282390" cy="61132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91EF09-135E-0E2E-C099-E45E59B73917}"/>
              </a:ext>
            </a:extLst>
          </p:cNvPr>
          <p:cNvSpPr txBox="1"/>
          <p:nvPr/>
        </p:nvSpPr>
        <p:spPr>
          <a:xfrm>
            <a:off x="328956" y="1420359"/>
            <a:ext cx="1100921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CAPTURE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36BD5E-BF10-BC7C-4B0B-6283C0565024}"/>
              </a:ext>
            </a:extLst>
          </p:cNvPr>
          <p:cNvSpPr/>
          <p:nvPr/>
        </p:nvSpPr>
        <p:spPr>
          <a:xfrm>
            <a:off x="5553402" y="1290188"/>
            <a:ext cx="1282813" cy="62474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19CC93-2741-DE7B-EB4D-CBF895C33A68}"/>
              </a:ext>
            </a:extLst>
          </p:cNvPr>
          <p:cNvSpPr txBox="1"/>
          <p:nvPr/>
        </p:nvSpPr>
        <p:spPr>
          <a:xfrm>
            <a:off x="5624160" y="1413998"/>
            <a:ext cx="1139178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B4B21B-3A41-5E90-7906-2D0BDAF7AC8B}"/>
              </a:ext>
            </a:extLst>
          </p:cNvPr>
          <p:cNvSpPr/>
          <p:nvPr/>
        </p:nvSpPr>
        <p:spPr>
          <a:xfrm>
            <a:off x="7321935" y="1295762"/>
            <a:ext cx="1696510" cy="62474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80EB37-4FDB-760B-5F00-1469281A3D38}"/>
              </a:ext>
            </a:extLst>
          </p:cNvPr>
          <p:cNvSpPr txBox="1"/>
          <p:nvPr/>
        </p:nvSpPr>
        <p:spPr>
          <a:xfrm>
            <a:off x="7264260" y="1404737"/>
            <a:ext cx="1703625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ENGAGE &amp; ACT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7F55BA-7A10-37A0-17DF-8E62691C65D8}"/>
              </a:ext>
            </a:extLst>
          </p:cNvPr>
          <p:cNvSpPr/>
          <p:nvPr/>
        </p:nvSpPr>
        <p:spPr>
          <a:xfrm>
            <a:off x="2011756" y="1290188"/>
            <a:ext cx="1282390" cy="62474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F9F257-163B-E14B-AB19-FAA198D667D7}"/>
              </a:ext>
            </a:extLst>
          </p:cNvPr>
          <p:cNvSpPr txBox="1"/>
          <p:nvPr/>
        </p:nvSpPr>
        <p:spPr>
          <a:xfrm>
            <a:off x="2108616" y="1420359"/>
            <a:ext cx="1017179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ANALYZE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BE0DFA-29EE-D14F-B545-503095CBA45E}"/>
              </a:ext>
            </a:extLst>
          </p:cNvPr>
          <p:cNvSpPr/>
          <p:nvPr/>
        </p:nvSpPr>
        <p:spPr>
          <a:xfrm>
            <a:off x="3785291" y="1280713"/>
            <a:ext cx="1282391" cy="62474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D4C875-C75A-537C-230D-CC2536894759}"/>
              </a:ext>
            </a:extLst>
          </p:cNvPr>
          <p:cNvSpPr txBox="1"/>
          <p:nvPr/>
        </p:nvSpPr>
        <p:spPr>
          <a:xfrm>
            <a:off x="3803770" y="1406944"/>
            <a:ext cx="1282390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INSIGHTS</a:t>
            </a:r>
            <a:endParaRPr lang="en-IN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618AA066-F990-4BC7-8FDC-E2D690DAB846}"/>
              </a:ext>
            </a:extLst>
          </p:cNvPr>
          <p:cNvSpPr/>
          <p:nvPr/>
        </p:nvSpPr>
        <p:spPr>
          <a:xfrm>
            <a:off x="1568447" y="1535049"/>
            <a:ext cx="398357" cy="11165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B1A0E22F-22A1-8543-C7D3-952A6EEB6CD4}"/>
              </a:ext>
            </a:extLst>
          </p:cNvPr>
          <p:cNvSpPr/>
          <p:nvPr/>
        </p:nvSpPr>
        <p:spPr>
          <a:xfrm>
            <a:off x="3349014" y="1556631"/>
            <a:ext cx="398357" cy="11165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0A5C8CA9-02F4-8FC6-3AC0-C98DE88829F7}"/>
              </a:ext>
            </a:extLst>
          </p:cNvPr>
          <p:cNvSpPr/>
          <p:nvPr/>
        </p:nvSpPr>
        <p:spPr>
          <a:xfrm>
            <a:off x="5120602" y="1544310"/>
            <a:ext cx="398357" cy="11165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E20E39D1-E8C0-A3A1-FA19-BFB232435D1F}"/>
              </a:ext>
            </a:extLst>
          </p:cNvPr>
          <p:cNvSpPr/>
          <p:nvPr/>
        </p:nvSpPr>
        <p:spPr>
          <a:xfrm>
            <a:off x="6881511" y="1535049"/>
            <a:ext cx="398357" cy="11165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C83E9E-0B9C-C846-D035-80DBDAB0F867}"/>
              </a:ext>
            </a:extLst>
          </p:cNvPr>
          <p:cNvSpPr txBox="1"/>
          <p:nvPr/>
        </p:nvSpPr>
        <p:spPr>
          <a:xfrm>
            <a:off x="141360" y="2216817"/>
            <a:ext cx="142708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Understanding</a:t>
            </a:r>
            <a:endParaRPr lang="en-IN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11372C-51F2-4246-C98A-8C930F611850}"/>
              </a:ext>
            </a:extLst>
          </p:cNvPr>
          <p:cNvSpPr txBox="1"/>
          <p:nvPr/>
        </p:nvSpPr>
        <p:spPr>
          <a:xfrm>
            <a:off x="141360" y="2741482"/>
            <a:ext cx="150665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Data Requirement</a:t>
            </a:r>
            <a:endParaRPr lang="en-IN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B25BAA-1343-7F7C-D946-B3324B59548A}"/>
              </a:ext>
            </a:extLst>
          </p:cNvPr>
          <p:cNvSpPr txBox="1"/>
          <p:nvPr/>
        </p:nvSpPr>
        <p:spPr>
          <a:xfrm>
            <a:off x="141359" y="3351680"/>
            <a:ext cx="150665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Data Availability</a:t>
            </a:r>
            <a:endParaRPr lang="en-IN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5BF3C8-583C-E7CE-F1E5-6FA74ACBEE82}"/>
              </a:ext>
            </a:extLst>
          </p:cNvPr>
          <p:cNvSpPr txBox="1"/>
          <p:nvPr/>
        </p:nvSpPr>
        <p:spPr>
          <a:xfrm>
            <a:off x="141358" y="3961878"/>
            <a:ext cx="187039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&amp; Extract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Data Required to 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Build a model</a:t>
            </a:r>
            <a:endParaRPr lang="en-IN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05C727-F94E-EFC4-4824-D017B7D3859F}"/>
              </a:ext>
            </a:extLst>
          </p:cNvPr>
          <p:cNvSpPr txBox="1"/>
          <p:nvPr/>
        </p:nvSpPr>
        <p:spPr>
          <a:xfrm>
            <a:off x="1966804" y="2200819"/>
            <a:ext cx="142708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 the Data</a:t>
            </a:r>
            <a:endParaRPr lang="en-IN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7EFFC7-7977-7F3F-F71A-6B664F53C2F3}"/>
              </a:ext>
            </a:extLst>
          </p:cNvPr>
          <p:cNvSpPr txBox="1"/>
          <p:nvPr/>
        </p:nvSpPr>
        <p:spPr>
          <a:xfrm>
            <a:off x="1971068" y="2692959"/>
            <a:ext cx="142708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Understanding Using EDA</a:t>
            </a:r>
            <a:endParaRPr lang="en-IN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41FEF3-E3FB-7C27-90D2-E798C52F0E84}"/>
              </a:ext>
            </a:extLst>
          </p:cNvPr>
          <p:cNvSpPr txBox="1"/>
          <p:nvPr/>
        </p:nvSpPr>
        <p:spPr>
          <a:xfrm>
            <a:off x="1966804" y="3385456"/>
            <a:ext cx="142708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Data </a:t>
            </a:r>
            <a:endParaRPr lang="en-IN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AE0FD8-7BBC-0488-C512-42BF57DEB40B}"/>
              </a:ext>
            </a:extLst>
          </p:cNvPr>
          <p:cNvSpPr txBox="1"/>
          <p:nvPr/>
        </p:nvSpPr>
        <p:spPr>
          <a:xfrm>
            <a:off x="3747371" y="2220846"/>
            <a:ext cx="142708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Discovers Relationships</a:t>
            </a:r>
            <a:endParaRPr lang="en-IN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94E8B5-F18F-BC63-1495-1FD1AC7F4B36}"/>
              </a:ext>
            </a:extLst>
          </p:cNvPr>
          <p:cNvSpPr txBox="1"/>
          <p:nvPr/>
        </p:nvSpPr>
        <p:spPr>
          <a:xfrm>
            <a:off x="3747371" y="2773405"/>
            <a:ext cx="142708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Trends &amp; Patterns</a:t>
            </a:r>
            <a:endParaRPr lang="en-IN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4BC286-7E96-93A6-8988-117ECAB1FE4C}"/>
              </a:ext>
            </a:extLst>
          </p:cNvPr>
          <p:cNvSpPr txBox="1"/>
          <p:nvPr/>
        </p:nvSpPr>
        <p:spPr>
          <a:xfrm>
            <a:off x="3747371" y="3351679"/>
            <a:ext cx="142708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Anomalies</a:t>
            </a:r>
            <a:endParaRPr lang="en-IN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555A1FD-2553-222D-D94C-57F336F8C49E}"/>
              </a:ext>
            </a:extLst>
          </p:cNvPr>
          <p:cNvSpPr txBox="1"/>
          <p:nvPr/>
        </p:nvSpPr>
        <p:spPr>
          <a:xfrm>
            <a:off x="5553402" y="2200516"/>
            <a:ext cx="176853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Classification Model Design</a:t>
            </a:r>
            <a:endParaRPr lang="en-IN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E00756-F173-2108-F2FC-1BB5CC8A80A0}"/>
              </a:ext>
            </a:extLst>
          </p:cNvPr>
          <p:cNvSpPr txBox="1"/>
          <p:nvPr/>
        </p:nvSpPr>
        <p:spPr>
          <a:xfrm>
            <a:off x="5529142" y="2859236"/>
            <a:ext cx="142708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Various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Models</a:t>
            </a:r>
            <a:endParaRPr lang="en-IN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F725C80-64E5-4F57-4A3F-F36C81CA716F}"/>
              </a:ext>
            </a:extLst>
          </p:cNvPr>
          <p:cNvSpPr txBox="1"/>
          <p:nvPr/>
        </p:nvSpPr>
        <p:spPr>
          <a:xfrm>
            <a:off x="5527938" y="3402144"/>
            <a:ext cx="142708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Best-Performance </a:t>
            </a:r>
            <a:endParaRPr lang="en-IN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Model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84BAA89-F5C7-0599-49F1-D3DF47E262CF}"/>
              </a:ext>
            </a:extLst>
          </p:cNvPr>
          <p:cNvSpPr txBox="1"/>
          <p:nvPr/>
        </p:nvSpPr>
        <p:spPr>
          <a:xfrm>
            <a:off x="5517304" y="4094749"/>
            <a:ext cx="142708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Deploying &amp; Maintaining The Model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050761-6C79-E277-A727-E5360D3F3573}"/>
              </a:ext>
            </a:extLst>
          </p:cNvPr>
          <p:cNvSpPr txBox="1"/>
          <p:nvPr/>
        </p:nvSpPr>
        <p:spPr>
          <a:xfrm>
            <a:off x="7346195" y="2029436"/>
            <a:ext cx="169651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Predictive Model Output –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Recommended Subscribers For Targeted Churn Campaign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7546352-4913-7C6D-65C3-A18CD9ACC6F1}"/>
              </a:ext>
            </a:extLst>
          </p:cNvPr>
          <p:cNvSpPr txBox="1"/>
          <p:nvPr/>
        </p:nvSpPr>
        <p:spPr>
          <a:xfrm>
            <a:off x="7321935" y="3446824"/>
            <a:ext cx="142708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8B5B10-B5D9-F6B9-602D-49AD00EEC1EA}"/>
              </a:ext>
            </a:extLst>
          </p:cNvPr>
          <p:cNvSpPr txBox="1"/>
          <p:nvPr/>
        </p:nvSpPr>
        <p:spPr>
          <a:xfrm>
            <a:off x="7321934" y="3785565"/>
            <a:ext cx="142708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 &amp; Act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7F96314-DB68-AA4B-9AC4-A0DC68E5B410}"/>
              </a:ext>
            </a:extLst>
          </p:cNvPr>
          <p:cNvSpPr txBox="1"/>
          <p:nvPr/>
        </p:nvSpPr>
        <p:spPr>
          <a:xfrm>
            <a:off x="7321933" y="4161932"/>
            <a:ext cx="142708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</a:t>
            </a:r>
          </a:p>
        </p:txBody>
      </p:sp>
    </p:spTree>
    <p:extLst>
      <p:ext uri="{BB962C8B-B14F-4D97-AF65-F5344CB8AC3E}">
        <p14:creationId xmlns:p14="http://schemas.microsoft.com/office/powerpoint/2010/main" val="2234242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458E2C-5ACD-FD1E-F77E-0E512D59B323}"/>
              </a:ext>
            </a:extLst>
          </p:cNvPr>
          <p:cNvSpPr txBox="1"/>
          <p:nvPr/>
        </p:nvSpPr>
        <p:spPr>
          <a:xfrm>
            <a:off x="482795" y="423256"/>
            <a:ext cx="2259339" cy="532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24001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IN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EDA</a:t>
            </a: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IN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STEPS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995306-B2E7-3882-70D8-8E8BFF5A4763}"/>
              </a:ext>
            </a:extLst>
          </p:cNvPr>
          <p:cNvSpPr/>
          <p:nvPr/>
        </p:nvSpPr>
        <p:spPr>
          <a:xfrm>
            <a:off x="310090" y="1202612"/>
            <a:ext cx="1668902" cy="150064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24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1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91EF09-135E-0E2E-C099-E45E59B73917}"/>
              </a:ext>
            </a:extLst>
          </p:cNvPr>
          <p:cNvSpPr txBox="1"/>
          <p:nvPr/>
        </p:nvSpPr>
        <p:spPr>
          <a:xfrm>
            <a:off x="278660" y="1286550"/>
            <a:ext cx="17317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algn="ctr"/>
            <a:r>
              <a:rPr lang="en-IN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COLLECTION</a:t>
            </a:r>
          </a:p>
          <a:p>
            <a:pPr algn="ctr"/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</a:p>
          <a:p>
            <a:pPr algn="ctr"/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GAIN DOMAIN KNOWLEDGE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36BD5E-BF10-BC7C-4B0B-6283C0565024}"/>
              </a:ext>
            </a:extLst>
          </p:cNvPr>
          <p:cNvSpPr/>
          <p:nvPr/>
        </p:nvSpPr>
        <p:spPr>
          <a:xfrm>
            <a:off x="7151322" y="1286550"/>
            <a:ext cx="1626973" cy="116520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24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1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19CC93-2741-DE7B-EB4D-CBF895C33A68}"/>
              </a:ext>
            </a:extLst>
          </p:cNvPr>
          <p:cNvSpPr txBox="1"/>
          <p:nvPr/>
        </p:nvSpPr>
        <p:spPr>
          <a:xfrm>
            <a:off x="7193499" y="1575399"/>
            <a:ext cx="1561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BI-VARIATE ANALYSIS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7F55BA-7A10-37A0-17DF-8E62691C65D8}"/>
              </a:ext>
            </a:extLst>
          </p:cNvPr>
          <p:cNvSpPr/>
          <p:nvPr/>
        </p:nvSpPr>
        <p:spPr>
          <a:xfrm>
            <a:off x="2523531" y="1306089"/>
            <a:ext cx="1731761" cy="117468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24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1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F9F257-163B-E14B-AB19-FAA198D667D7}"/>
              </a:ext>
            </a:extLst>
          </p:cNvPr>
          <p:cNvSpPr txBox="1"/>
          <p:nvPr/>
        </p:nvSpPr>
        <p:spPr>
          <a:xfrm>
            <a:off x="2442530" y="1398265"/>
            <a:ext cx="1893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BASIC INFORMATION ABOUT 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BE0DFA-29EE-D14F-B545-503095CBA45E}"/>
              </a:ext>
            </a:extLst>
          </p:cNvPr>
          <p:cNvSpPr/>
          <p:nvPr/>
        </p:nvSpPr>
        <p:spPr>
          <a:xfrm>
            <a:off x="4892363" y="1301057"/>
            <a:ext cx="1626974" cy="116520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24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1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D4C875-C75A-537C-230D-CC2536894759}"/>
              </a:ext>
            </a:extLst>
          </p:cNvPr>
          <p:cNvSpPr txBox="1"/>
          <p:nvPr/>
        </p:nvSpPr>
        <p:spPr>
          <a:xfrm>
            <a:off x="4980111" y="1617681"/>
            <a:ext cx="1581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E20E39D1-E8C0-A3A1-FA19-BFB232435D1F}"/>
              </a:ext>
            </a:extLst>
          </p:cNvPr>
          <p:cNvSpPr/>
          <p:nvPr/>
        </p:nvSpPr>
        <p:spPr>
          <a:xfrm>
            <a:off x="4361487" y="1804102"/>
            <a:ext cx="398357" cy="11165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24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1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C5211A-0981-D342-2197-CE6887E5EEC6}"/>
              </a:ext>
            </a:extLst>
          </p:cNvPr>
          <p:cNvSpPr txBox="1"/>
          <p:nvPr/>
        </p:nvSpPr>
        <p:spPr>
          <a:xfrm>
            <a:off x="2428255" y="2715663"/>
            <a:ext cx="19080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Datatypes and   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missing values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(ii) Measure of Central  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tendency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(iii) Measure of            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Dispersion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855E3E5-DFCE-3EA5-F431-E241B56FF49E}"/>
              </a:ext>
            </a:extLst>
          </p:cNvPr>
          <p:cNvSpPr/>
          <p:nvPr/>
        </p:nvSpPr>
        <p:spPr>
          <a:xfrm>
            <a:off x="6624004" y="1818930"/>
            <a:ext cx="398357" cy="11165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24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1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496065D-F7A7-5EFF-72EC-252C342B22F2}"/>
              </a:ext>
            </a:extLst>
          </p:cNvPr>
          <p:cNvSpPr/>
          <p:nvPr/>
        </p:nvSpPr>
        <p:spPr>
          <a:xfrm>
            <a:off x="2059992" y="1841278"/>
            <a:ext cx="398357" cy="11165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24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1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E77146-4D1C-5AF3-3423-380845F74332}"/>
              </a:ext>
            </a:extLst>
          </p:cNvPr>
          <p:cNvSpPr txBox="1"/>
          <p:nvPr/>
        </p:nvSpPr>
        <p:spPr>
          <a:xfrm>
            <a:off x="4887463" y="2715663"/>
            <a:ext cx="203005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N" sz="1200" i="0" dirty="0">
                <a:solidFill>
                  <a:srgbClr val="000000"/>
                </a:solidFill>
                <a:effectLst/>
                <a:latin typeface="Helvetica Neue"/>
              </a:rPr>
              <a:t>Histogram-</a:t>
            </a:r>
            <a:r>
              <a:rPr lang="en-IN" sz="1200" i="0" dirty="0" err="1">
                <a:solidFill>
                  <a:srgbClr val="000000"/>
                </a:solidFill>
                <a:effectLst/>
                <a:latin typeface="Helvetica Neue"/>
              </a:rPr>
              <a:t>kde</a:t>
            </a:r>
            <a:r>
              <a:rPr lang="en-IN" sz="1200" i="0" dirty="0">
                <a:solidFill>
                  <a:srgbClr val="000000"/>
                </a:solidFill>
                <a:effectLst/>
                <a:latin typeface="Helvetica Neue"/>
              </a:rPr>
              <a:t> plots for  </a:t>
            </a:r>
          </a:p>
          <a:p>
            <a:pPr algn="l"/>
            <a:r>
              <a:rPr lang="en-IN" sz="1200" dirty="0">
                <a:solidFill>
                  <a:srgbClr val="000000"/>
                </a:solidFill>
                <a:latin typeface="Helvetica Neue"/>
              </a:rPr>
              <a:t>     </a:t>
            </a:r>
            <a:r>
              <a:rPr lang="en-IN" sz="1200" i="0" dirty="0">
                <a:solidFill>
                  <a:srgbClr val="000000"/>
                </a:solidFill>
                <a:effectLst/>
                <a:latin typeface="Helvetica Neue"/>
              </a:rPr>
              <a:t>Numerical</a:t>
            </a:r>
            <a:r>
              <a:rPr lang="en-IN" sz="12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(ii) </a:t>
            </a:r>
            <a:r>
              <a:rPr lang="en-US" sz="1200" dirty="0">
                <a:solidFill>
                  <a:srgbClr val="000000"/>
                </a:solidFill>
                <a:latin typeface="Helvetica Neue"/>
              </a:rPr>
              <a:t>Count-plots for   </a:t>
            </a:r>
          </a:p>
          <a:p>
            <a:r>
              <a:rPr lang="en-US" sz="1200" dirty="0">
                <a:solidFill>
                  <a:srgbClr val="000000"/>
                </a:solidFill>
                <a:latin typeface="Helvetica Neue"/>
              </a:rPr>
              <a:t>      Categorical Attributes.</a:t>
            </a:r>
          </a:p>
          <a:p>
            <a:endParaRPr lang="en-US" sz="1200" dirty="0">
              <a:solidFill>
                <a:srgbClr val="000000"/>
              </a:solidFill>
              <a:latin typeface="Helvetica Neue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(iii) </a:t>
            </a:r>
            <a:r>
              <a:rPr lang="en-US" sz="1200" dirty="0">
                <a:solidFill>
                  <a:srgbClr val="000000"/>
                </a:solidFill>
                <a:latin typeface="Helvetica Neue"/>
              </a:rPr>
              <a:t>Count-plots for </a:t>
            </a:r>
          </a:p>
          <a:p>
            <a:r>
              <a:rPr lang="en-US" sz="1200" dirty="0">
                <a:solidFill>
                  <a:srgbClr val="000000"/>
                </a:solidFill>
                <a:latin typeface="Helvetica Neue"/>
              </a:rPr>
              <a:t>       Categorical Attributes  </a:t>
            </a:r>
          </a:p>
          <a:p>
            <a:r>
              <a:rPr lang="en-US" sz="1200" dirty="0">
                <a:solidFill>
                  <a:srgbClr val="000000"/>
                </a:solidFill>
                <a:latin typeface="Helvetica Neue"/>
              </a:rPr>
              <a:t>       with hue.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3867A1-5867-769F-C7B7-CCCB898DCFEA}"/>
              </a:ext>
            </a:extLst>
          </p:cNvPr>
          <p:cNvSpPr txBox="1"/>
          <p:nvPr/>
        </p:nvSpPr>
        <p:spPr>
          <a:xfrm>
            <a:off x="7014269" y="2667118"/>
            <a:ext cx="21662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en-US" sz="1200" dirty="0">
                <a:solidFill>
                  <a:srgbClr val="000000"/>
                </a:solidFill>
                <a:latin typeface="Helvetica Neue"/>
              </a:rPr>
              <a:t>Heatmap -  For   </a:t>
            </a:r>
          </a:p>
          <a:p>
            <a:r>
              <a:rPr lang="en-US" sz="1200" dirty="0">
                <a:solidFill>
                  <a:srgbClr val="000000"/>
                </a:solidFill>
                <a:latin typeface="Helvetica Neue"/>
              </a:rPr>
              <a:t>      Numerical vs  </a:t>
            </a:r>
          </a:p>
          <a:p>
            <a:r>
              <a:rPr lang="en-US" sz="1200" dirty="0">
                <a:solidFill>
                  <a:srgbClr val="000000"/>
                </a:solidFill>
                <a:latin typeface="Helvetica Neue"/>
              </a:rPr>
              <a:t>      Numerical Attributes.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(ii) </a:t>
            </a:r>
            <a:r>
              <a:rPr lang="en-US" sz="1200" dirty="0">
                <a:solidFill>
                  <a:srgbClr val="000000"/>
                </a:solidFill>
                <a:latin typeface="Helvetica Neue"/>
              </a:rPr>
              <a:t>Count-plots with Hue -   </a:t>
            </a:r>
          </a:p>
          <a:p>
            <a:r>
              <a:rPr lang="en-US" sz="1200" dirty="0">
                <a:solidFill>
                  <a:srgbClr val="000000"/>
                </a:solidFill>
                <a:latin typeface="Helvetica Neue"/>
              </a:rPr>
              <a:t>       For Categorical vs </a:t>
            </a:r>
          </a:p>
          <a:p>
            <a:r>
              <a:rPr lang="en-US" sz="1200" dirty="0">
                <a:solidFill>
                  <a:srgbClr val="000000"/>
                </a:solidFill>
                <a:latin typeface="Helvetica Neue"/>
              </a:rPr>
              <a:t>       Categorical Attributes .</a:t>
            </a:r>
          </a:p>
        </p:txBody>
      </p:sp>
    </p:spTree>
    <p:extLst>
      <p:ext uri="{BB962C8B-B14F-4D97-AF65-F5344CB8AC3E}">
        <p14:creationId xmlns:p14="http://schemas.microsoft.com/office/powerpoint/2010/main" val="812696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522CF6-9197-9F03-3C73-C1A6515DB990}"/>
              </a:ext>
            </a:extLst>
          </p:cNvPr>
          <p:cNvSpPr txBox="1"/>
          <p:nvPr/>
        </p:nvSpPr>
        <p:spPr>
          <a:xfrm>
            <a:off x="447395" y="141872"/>
            <a:ext cx="7096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INSIGHTS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–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Univariate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Analysis</a:t>
            </a:r>
            <a:endParaRPr lang="en-IN" sz="2400" b="1" dirty="0">
              <a:solidFill>
                <a:schemeClr val="accent2"/>
              </a:solidFill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655C1C-3935-B1CD-C016-CD54216841FB}"/>
              </a:ext>
            </a:extLst>
          </p:cNvPr>
          <p:cNvSpPr txBox="1"/>
          <p:nvPr/>
        </p:nvSpPr>
        <p:spPr>
          <a:xfrm>
            <a:off x="586786" y="765541"/>
            <a:ext cx="4397809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en-IN" b="1" i="0" dirty="0" err="1">
                <a:solidFill>
                  <a:srgbClr val="000000"/>
                </a:solidFill>
                <a:effectLst/>
                <a:latin typeface="Helvetica Neue"/>
              </a:rPr>
              <a:t>i</a:t>
            </a:r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) Histogram for Numerical attributes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44946B-946E-9B07-3DA3-596212557503}"/>
              </a:ext>
            </a:extLst>
          </p:cNvPr>
          <p:cNvSpPr txBox="1"/>
          <p:nvPr/>
        </p:nvSpPr>
        <p:spPr>
          <a:xfrm>
            <a:off x="6155473" y="1269862"/>
            <a:ext cx="2407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Senior citizens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distribution : 0 &amp;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4E39F6-6CE8-A6F5-F662-55B311BF591E}"/>
              </a:ext>
            </a:extLst>
          </p:cNvPr>
          <p:cNvSpPr txBox="1"/>
          <p:nvPr/>
        </p:nvSpPr>
        <p:spPr>
          <a:xfrm>
            <a:off x="6155472" y="1885314"/>
            <a:ext cx="27766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Tenure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: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 for peak at the start and end, distribution is more or less uniform.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4A2494-4677-6BCA-05B7-CB5146598C20}"/>
              </a:ext>
            </a:extLst>
          </p:cNvPr>
          <p:cNvSpPr txBox="1"/>
          <p:nvPr/>
        </p:nvSpPr>
        <p:spPr>
          <a:xfrm>
            <a:off x="6155472" y="2824877"/>
            <a:ext cx="26100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Montlycharges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: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 for the peak at the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start,distribution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almost normal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F01AAE-F53B-D8ED-1B29-B1060DD04098}"/>
              </a:ext>
            </a:extLst>
          </p:cNvPr>
          <p:cNvSpPr txBox="1"/>
          <p:nvPr/>
        </p:nvSpPr>
        <p:spPr>
          <a:xfrm>
            <a:off x="6155472" y="3764440"/>
            <a:ext cx="24078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TotalCharges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: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is of exponential decay type.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5906C1-BEB0-9197-9B91-9FD2A0DA9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08" y="1384658"/>
            <a:ext cx="5145301" cy="311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53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2459</Words>
  <Application>Microsoft Office PowerPoint</Application>
  <PresentationFormat>Custom</PresentationFormat>
  <Paragraphs>460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Adobe Devanagari</vt:lpstr>
      <vt:lpstr>Arial</vt:lpstr>
      <vt:lpstr>Calibri</vt:lpstr>
      <vt:lpstr>Calibri Light</vt:lpstr>
      <vt:lpstr>Courier New</vt:lpstr>
      <vt:lpstr>Helvetica Neue</vt:lpstr>
      <vt:lpstr>Times New Roman</vt:lpstr>
      <vt:lpstr>Tw Cen MT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2023-09-22T11:44:06Z</dcterms:modified>
</cp:coreProperties>
</file>