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21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80" r:id="rId18"/>
    <p:sldId id="28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E4B94-CAAA-4E39-8287-56F0149FF6F9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63A0-CBF5-4768-AE1F-EA3C573E0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9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71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8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9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8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69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20DB7E-331A-174C-305B-A537971DE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20" y="5773003"/>
            <a:ext cx="1461772" cy="9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1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8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4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55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3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3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5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3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68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1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27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4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45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AC25EC-2C59-4000-844B-ED15C0B39A0A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56A921-28DF-4424-92A9-31B1613D3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FE7CB208-36B6-BD10-638F-A57FC8D18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47" y="2967335"/>
            <a:ext cx="91167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400" b="1" dirty="0">
                <a:solidFill>
                  <a:schemeClr val="accent2"/>
                </a:solidFill>
                <a:latin typeface="Bauhaus 93" panose="04030905020B02020C02" pitchFamily="82" charset="0"/>
              </a:rPr>
              <a:t>California House Prediction</a:t>
            </a:r>
            <a:endParaRPr lang="en-IN" altLang="en-US" sz="5400" b="1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EF2D8F2-38BB-4BF2-A734-F2E0316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420" y="5446904"/>
            <a:ext cx="32128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ts val="1800"/>
            </a:pPr>
            <a:r>
              <a:rPr lang="en-IN" altLang="en-US" sz="2400" b="1" dirty="0">
                <a:latin typeface="Viner Hand ITC" panose="03070502030502020203" pitchFamily="66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SUBMITTED BY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</a:p>
          <a:p>
            <a:pPr eaLnBrk="1" hangingPunct="1">
              <a:buSzPts val="1800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AAKASH SHARMA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19991-0E83-65B8-F126-DF74989826EE}"/>
              </a:ext>
            </a:extLst>
          </p:cNvPr>
          <p:cNvSpPr/>
          <p:nvPr/>
        </p:nvSpPr>
        <p:spPr>
          <a:xfrm>
            <a:off x="1405719" y="2661313"/>
            <a:ext cx="9662615" cy="1828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748352" y="383306"/>
            <a:ext cx="2502090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STAGE II A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 Treatment : Trimming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custom functions and </a:t>
            </a:r>
            <a:r>
              <a:rPr lang="en-US" dirty="0" err="1">
                <a:solidFill>
                  <a:prstClr val="black"/>
                </a:solidFill>
                <a:latin typeface="Tw Cen MT" panose="020B0602020104020603"/>
              </a:rPr>
              <a:t>sklearn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(b)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            (c) Outlier Treatment : Trimming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             (e) Multi-collinearity Check and Removal.</a:t>
            </a:r>
            <a:endParaRPr kumimoji="0" lang="en-IN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0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582305" y="546752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2B34ADB-11C1-9ED1-4394-25CEA867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55581"/>
              </p:ext>
            </p:extLst>
          </p:nvPr>
        </p:nvGraphicFramePr>
        <p:xfrm>
          <a:off x="1772691" y="2904086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4953043472.14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70377.86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0.6323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14407669136.4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120031.95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-0.069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4002381573.26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63264.38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0.7029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4902617155.87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70018.69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0.6361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2558390163.57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50580.53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0.8101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7294C1-6875-3078-3489-894BDB07B73F}"/>
              </a:ext>
            </a:extLst>
          </p:cNvPr>
          <p:cNvSpPr txBox="1"/>
          <p:nvPr/>
        </p:nvSpPr>
        <p:spPr>
          <a:xfrm>
            <a:off x="1310185" y="1248365"/>
            <a:ext cx="627797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205656.13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Standard Deviation =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116091.50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846162" y="457272"/>
            <a:ext cx="214269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STAGE II B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 Treatment : Capping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custom functions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sklearn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(b)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(c) Outlier Treatment : Trimming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(e) 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Multi-collinearity Check and Removal.</a:t>
            </a:r>
            <a:endParaRPr kumimoji="0" lang="en-IN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65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582305" y="546752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DF5A51D-F2C3-ED0A-1430-2EA6099B2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86508"/>
              </p:ext>
            </p:extLst>
          </p:nvPr>
        </p:nvGraphicFramePr>
        <p:xfrm>
          <a:off x="1854577" y="2904086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5064810851.17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71167.48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0.6241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14011299992.0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118369.34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-0.0398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3694211221.25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60780.02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0.7258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4728525449.9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68764.27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0.6490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2369428458.03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48676.78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0.8241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7645E8F-6FAF-CD5C-2CA6-98CF009B5F66}"/>
              </a:ext>
            </a:extLst>
          </p:cNvPr>
          <p:cNvSpPr txBox="1"/>
          <p:nvPr/>
        </p:nvSpPr>
        <p:spPr>
          <a:xfrm>
            <a:off x="1310185" y="1248365"/>
            <a:ext cx="62779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205656.13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Standard Deviation =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116091.50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605050" y="481446"/>
            <a:ext cx="216089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7" y="1241946"/>
            <a:ext cx="326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 MODEL 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No Outlier Treatment.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Column standardization.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(c) Feature Engineering.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(d) Multi-collinearity check.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: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After EDA following steps are performed 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1 : Data cleaning &amp; Pre-Processing using custom functions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sklearn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Pipeline object.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(a) Missing Numerical value imputation using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SimpleImputer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(strategy = Median).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	      (b) Numerical columns Standardization using :  </a:t>
            </a:r>
            <a:r>
              <a:rPr lang="en-US" dirty="0" err="1">
                <a:solidFill>
                  <a:prstClr val="black"/>
                </a:solidFill>
                <a:latin typeface="Tw Cen MT" panose="020B0602020104020603"/>
              </a:rPr>
              <a:t>StandardScaler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(c) categorical columns to Numerical columns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OneHotEncoder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(d) Feature Engineering.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(e) 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Multi-collinearity Check and Removal.</a:t>
            </a:r>
            <a:endParaRPr kumimoji="0" lang="en-IN" sz="18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2" y="5953794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STEP 2 : Model Training and Predictions.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51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582305" y="546752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Model Comparison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F5361116-C7D2-CF9E-D1DA-372EC2071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56560"/>
              </p:ext>
            </p:extLst>
          </p:nvPr>
        </p:nvGraphicFramePr>
        <p:xfrm>
          <a:off x="1854577" y="2904086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2132844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0125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4596215761.45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67795.4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0.6588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14011270917.79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118369.21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-0.0398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3659240718.47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60491.66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0.7284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4567553425.67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67583.68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0.6610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2367354627.99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48655.47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0.8243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C3E2E9-8252-15E6-73F2-A93D53ABE1A8}"/>
              </a:ext>
            </a:extLst>
          </p:cNvPr>
          <p:cNvSpPr txBox="1"/>
          <p:nvPr/>
        </p:nvSpPr>
        <p:spPr>
          <a:xfrm>
            <a:off x="1310185" y="1248365"/>
            <a:ext cx="62779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205656.13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Standard Deviation =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116091.50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9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80DF2-FFAB-385D-852C-8FDF534F4BF5}"/>
              </a:ext>
            </a:extLst>
          </p:cNvPr>
          <p:cNvSpPr txBox="1"/>
          <p:nvPr/>
        </p:nvSpPr>
        <p:spPr>
          <a:xfrm>
            <a:off x="574538" y="410400"/>
            <a:ext cx="482847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Tuning</a:t>
            </a:r>
            <a:endParaRPr kumimoji="0" lang="en-IN" sz="3174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7C9C5-C07A-09C5-9131-8D5DEFB19C1E}"/>
              </a:ext>
            </a:extLst>
          </p:cNvPr>
          <p:cNvSpPr txBox="1"/>
          <p:nvPr/>
        </p:nvSpPr>
        <p:spPr>
          <a:xfrm>
            <a:off x="847493" y="1128228"/>
            <a:ext cx="60551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Choosing best model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-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RandomForestRegressor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73D70-9F2B-4E5C-E0E1-68CECB79C8F2}"/>
              </a:ext>
            </a:extLst>
          </p:cNvPr>
          <p:cNvSpPr txBox="1"/>
          <p:nvPr/>
        </p:nvSpPr>
        <p:spPr>
          <a:xfrm>
            <a:off x="1580686" y="1945916"/>
            <a:ext cx="4588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random_forest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RandomForestClassifier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F48C-C808-521D-FDEC-26B59355DE18}"/>
              </a:ext>
            </a:extLst>
          </p:cNvPr>
          <p:cNvSpPr txBox="1"/>
          <p:nvPr/>
        </p:nvSpPr>
        <p:spPr>
          <a:xfrm>
            <a:off x="1690160" y="4491029"/>
            <a:ext cx="566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grid_search.fit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X_train.values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y_train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8BDFA-79E7-24C2-1693-AA81BFE372C2}"/>
              </a:ext>
            </a:extLst>
          </p:cNvPr>
          <p:cNvSpPr txBox="1"/>
          <p:nvPr/>
        </p:nvSpPr>
        <p:spPr>
          <a:xfrm>
            <a:off x="1690159" y="4941900"/>
            <a:ext cx="5665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grid_search.best_params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9386-1270-9E6D-0A4F-69670EFF6079}"/>
              </a:ext>
            </a:extLst>
          </p:cNvPr>
          <p:cNvSpPr txBox="1"/>
          <p:nvPr/>
        </p:nvSpPr>
        <p:spPr>
          <a:xfrm>
            <a:off x="847493" y="5543631"/>
            <a:ext cx="713678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Best Parameters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max_depth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': 10, '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n_estimators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': 400}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35F1AF3-29BF-39F0-2B93-BE5E311F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ED089-F9E9-2F67-2291-A001F2E1041D}"/>
              </a:ext>
            </a:extLst>
          </p:cNvPr>
          <p:cNvSpPr txBox="1"/>
          <p:nvPr/>
        </p:nvSpPr>
        <p:spPr>
          <a:xfrm>
            <a:off x="847493" y="1606690"/>
            <a:ext cx="1204331" cy="3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: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65A8D1-7400-EC36-8F98-5ABED0874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5928D-A24A-F937-F831-9100A476D971}"/>
              </a:ext>
            </a:extLst>
          </p:cNvPr>
          <p:cNvSpPr txBox="1"/>
          <p:nvPr/>
        </p:nvSpPr>
        <p:spPr>
          <a:xfrm>
            <a:off x="1690160" y="4040158"/>
            <a:ext cx="822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grid_search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GridSearchCV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random_forest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param_grid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scoring='r2' , cv = 4)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00C786-B1B7-3344-B6B7-75EE2A98E4C2}"/>
              </a:ext>
            </a:extLst>
          </p:cNvPr>
          <p:cNvSpPr txBox="1"/>
          <p:nvPr/>
        </p:nvSpPr>
        <p:spPr>
          <a:xfrm>
            <a:off x="1594625" y="2219972"/>
            <a:ext cx="599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param_grid =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  "max_depth": [10,11,</a:t>
            </a:r>
            <a:r>
              <a:rPr lang="pt-BR" dirty="0">
                <a:solidFill>
                  <a:prstClr val="black"/>
                </a:solidFill>
                <a:latin typeface="Tw Cen MT" panose="020B0602020104020603"/>
              </a:rPr>
              <a:t>12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],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  "n_estimators": [200,250,300]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 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31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3E6DB-5CA1-F37E-F849-7CEE9EBF44D6}"/>
              </a:ext>
            </a:extLst>
          </p:cNvPr>
          <p:cNvSpPr txBox="1"/>
          <p:nvPr/>
        </p:nvSpPr>
        <p:spPr>
          <a:xfrm>
            <a:off x="716007" y="496133"/>
            <a:ext cx="9547110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24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 on Test Data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after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Hyper-Parameter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174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Tuning</a:t>
            </a:r>
            <a:endParaRPr kumimoji="0" lang="en-IN" sz="3174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9F9C4-DC3B-36B9-4617-2B6C56684366}"/>
              </a:ext>
            </a:extLst>
          </p:cNvPr>
          <p:cNvSpPr txBox="1"/>
          <p:nvPr/>
        </p:nvSpPr>
        <p:spPr>
          <a:xfrm>
            <a:off x="1006272" y="1406078"/>
            <a:ext cx="36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Test Data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Mean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23.7051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Standard Deviation =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10.5485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EE90D44F-B96B-CA49-4CDB-1021D5A5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73510"/>
              </p:ext>
            </p:extLst>
          </p:nvPr>
        </p:nvGraphicFramePr>
        <p:xfrm>
          <a:off x="1953145" y="4251593"/>
          <a:ext cx="9049984" cy="9868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2515148051.48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50151.25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0.8133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DB99A25-8443-858C-5ACF-169C4547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5" y="3181350"/>
            <a:ext cx="6724650" cy="3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43BB5-11A9-5A75-9D32-CDE62D45310F}"/>
              </a:ext>
            </a:extLst>
          </p:cNvPr>
          <p:cNvSpPr txBox="1"/>
          <p:nvPr/>
        </p:nvSpPr>
        <p:spPr>
          <a:xfrm>
            <a:off x="641445" y="530313"/>
            <a:ext cx="4731224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CONCLUSIONS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B9E0A-9D0F-4CA4-B255-09E4CC13C464}"/>
              </a:ext>
            </a:extLst>
          </p:cNvPr>
          <p:cNvSpPr txBox="1"/>
          <p:nvPr/>
        </p:nvSpPr>
        <p:spPr>
          <a:xfrm>
            <a:off x="1187355" y="1460310"/>
            <a:ext cx="8584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600" b="1" dirty="0"/>
              <a:t>Linear Regression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 and III (approx. same)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365EF-395B-EDC2-AF9A-B78CED32DD1E}"/>
              </a:ext>
            </a:extLst>
          </p:cNvPr>
          <p:cNvSpPr txBox="1"/>
          <p:nvPr/>
        </p:nvSpPr>
        <p:spPr>
          <a:xfrm>
            <a:off x="1187355" y="2334047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600" b="1" dirty="0"/>
              <a:t>SVR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Worst Performing model out of all the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1D451-22A2-5488-16B7-2BA67A18DB54}"/>
              </a:ext>
            </a:extLst>
          </p:cNvPr>
          <p:cNvSpPr txBox="1"/>
          <p:nvPr/>
        </p:nvSpPr>
        <p:spPr>
          <a:xfrm>
            <a:off x="1187355" y="3207784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IN" sz="1600" b="1" dirty="0" err="1">
                <a:effectLst/>
              </a:rPr>
              <a:t>KNeighborsRegressor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III and II B  (approx. same)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525AA-FD3E-4344-293D-2A060128EDBC}"/>
              </a:ext>
            </a:extLst>
          </p:cNvPr>
          <p:cNvSpPr txBox="1"/>
          <p:nvPr/>
        </p:nvSpPr>
        <p:spPr>
          <a:xfrm>
            <a:off x="1187355" y="4081521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I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DecisionTreeRegressor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 and III (approx. same)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9DCD-48B1-2064-EDA1-E70297F41A57}"/>
              </a:ext>
            </a:extLst>
          </p:cNvPr>
          <p:cNvSpPr txBox="1"/>
          <p:nvPr/>
        </p:nvSpPr>
        <p:spPr>
          <a:xfrm>
            <a:off x="1187355" y="4955258"/>
            <a:ext cx="85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I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RandomForestRegressor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Maximum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for Stage I , II B and III (approx. same)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3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3944A5-F2BC-8849-C3FC-5CD92C9A409A}"/>
              </a:ext>
            </a:extLst>
          </p:cNvPr>
          <p:cNvSpPr txBox="1"/>
          <p:nvPr/>
        </p:nvSpPr>
        <p:spPr>
          <a:xfrm>
            <a:off x="692484" y="381270"/>
            <a:ext cx="10904392" cy="1069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22176"/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High Level overview of Data-Science led Approach to Predict Housing Price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E6254-C18D-4B27-77B2-6F95347ED9C2}"/>
              </a:ext>
            </a:extLst>
          </p:cNvPr>
          <p:cNvSpPr/>
          <p:nvPr/>
        </p:nvSpPr>
        <p:spPr>
          <a:xfrm>
            <a:off x="339481" y="1706557"/>
            <a:ext cx="1696242" cy="80861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B030-2963-05F0-1596-81FBE24CF0F0}"/>
              </a:ext>
            </a:extLst>
          </p:cNvPr>
          <p:cNvSpPr txBox="1"/>
          <p:nvPr/>
        </p:nvSpPr>
        <p:spPr>
          <a:xfrm>
            <a:off x="459499" y="1878736"/>
            <a:ext cx="1456209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CAPTURE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93ED2-B8FA-3557-4EE9-72F7E5C33FA9}"/>
              </a:ext>
            </a:extLst>
          </p:cNvPr>
          <p:cNvSpPr/>
          <p:nvPr/>
        </p:nvSpPr>
        <p:spPr>
          <a:xfrm>
            <a:off x="7369972" y="1706557"/>
            <a:ext cx="1696801" cy="82635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147B3-19B0-1508-9F5D-B6F3E8F790ED}"/>
              </a:ext>
            </a:extLst>
          </p:cNvPr>
          <p:cNvSpPr txBox="1"/>
          <p:nvPr/>
        </p:nvSpPr>
        <p:spPr>
          <a:xfrm>
            <a:off x="7463565" y="1870322"/>
            <a:ext cx="150681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PREDICT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936CC-2F5F-70DD-6D58-F04DA78DBC17}"/>
              </a:ext>
            </a:extLst>
          </p:cNvPr>
          <p:cNvSpPr/>
          <p:nvPr/>
        </p:nvSpPr>
        <p:spPr>
          <a:xfrm>
            <a:off x="9709243" y="1713930"/>
            <a:ext cx="2244006" cy="82635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90BBC-C26D-0255-0312-14D154FC4848}"/>
              </a:ext>
            </a:extLst>
          </p:cNvPr>
          <p:cNvSpPr txBox="1"/>
          <p:nvPr/>
        </p:nvSpPr>
        <p:spPr>
          <a:xfrm>
            <a:off x="9790301" y="1860991"/>
            <a:ext cx="2146070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ENGAGE &amp; ACT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48E4A-9F2E-97EB-3F09-CC78D273F43C}"/>
              </a:ext>
            </a:extLst>
          </p:cNvPr>
          <p:cNvSpPr/>
          <p:nvPr/>
        </p:nvSpPr>
        <p:spPr>
          <a:xfrm>
            <a:off x="2685369" y="1706557"/>
            <a:ext cx="1696242" cy="82635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802DC-88BA-6A0F-FBE0-93860AD1D395}"/>
              </a:ext>
            </a:extLst>
          </p:cNvPr>
          <p:cNvSpPr txBox="1"/>
          <p:nvPr/>
        </p:nvSpPr>
        <p:spPr>
          <a:xfrm>
            <a:off x="2813488" y="1878736"/>
            <a:ext cx="134544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ANALYZE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5725D-97CF-EAFF-BAAC-F779EEA2B7F2}"/>
              </a:ext>
            </a:extLst>
          </p:cNvPr>
          <p:cNvSpPr/>
          <p:nvPr/>
        </p:nvSpPr>
        <p:spPr>
          <a:xfrm>
            <a:off x="5031258" y="1694025"/>
            <a:ext cx="1696243" cy="826357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/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E81C0-557E-D14C-58C7-27F4E77C11C2}"/>
              </a:ext>
            </a:extLst>
          </p:cNvPr>
          <p:cNvSpPr txBox="1"/>
          <p:nvPr/>
        </p:nvSpPr>
        <p:spPr>
          <a:xfrm>
            <a:off x="5055700" y="1860992"/>
            <a:ext cx="1696242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US" sz="2406" dirty="0">
                <a:solidFill>
                  <a:prstClr val="black"/>
                </a:solidFill>
                <a:latin typeface="Calibri" panose="020F0502020204030204"/>
              </a:rPr>
              <a:t>INSIGHTS</a:t>
            </a: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2BF626-DF87-CCAB-CEF9-D53080CF54C3}"/>
              </a:ext>
            </a:extLst>
          </p:cNvPr>
          <p:cNvSpPr/>
          <p:nvPr/>
        </p:nvSpPr>
        <p:spPr>
          <a:xfrm>
            <a:off x="2098997" y="203043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F09B4A-3A4E-29B4-518C-F3EE7EE8969E}"/>
              </a:ext>
            </a:extLst>
          </p:cNvPr>
          <p:cNvSpPr/>
          <p:nvPr/>
        </p:nvSpPr>
        <p:spPr>
          <a:xfrm>
            <a:off x="4454187" y="205898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F46D8A8-9480-8762-2701-E1E47FD0D6FF}"/>
              </a:ext>
            </a:extLst>
          </p:cNvPr>
          <p:cNvSpPr/>
          <p:nvPr/>
        </p:nvSpPr>
        <p:spPr>
          <a:xfrm>
            <a:off x="6797500" y="2042688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16426A0-BC6E-4E2D-71D1-0EB2D5A2D727}"/>
              </a:ext>
            </a:extLst>
          </p:cNvPr>
          <p:cNvSpPr/>
          <p:nvPr/>
        </p:nvSpPr>
        <p:spPr>
          <a:xfrm>
            <a:off x="9126687" y="203043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/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1E23D-5E71-9866-1204-FDDDD494BBD4}"/>
              </a:ext>
            </a:extLst>
          </p:cNvPr>
          <p:cNvSpPr txBox="1"/>
          <p:nvPr/>
        </p:nvSpPr>
        <p:spPr>
          <a:xfrm>
            <a:off x="211362" y="293222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94827-7C09-2E0A-5C00-348BEAF791E0}"/>
              </a:ext>
            </a:extLst>
          </p:cNvPr>
          <p:cNvSpPr txBox="1"/>
          <p:nvPr/>
        </p:nvSpPr>
        <p:spPr>
          <a:xfrm>
            <a:off x="211361" y="3626212"/>
            <a:ext cx="199288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Requirement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26B799-55DF-4EBB-3362-4570D6AD843D}"/>
              </a:ext>
            </a:extLst>
          </p:cNvPr>
          <p:cNvSpPr txBox="1"/>
          <p:nvPr/>
        </p:nvSpPr>
        <p:spPr>
          <a:xfrm>
            <a:off x="211360" y="4433332"/>
            <a:ext cx="199288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Availability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CA9224-9211-D740-75B5-80D3142A6691}"/>
              </a:ext>
            </a:extLst>
          </p:cNvPr>
          <p:cNvSpPr txBox="1"/>
          <p:nvPr/>
        </p:nvSpPr>
        <p:spPr>
          <a:xfrm>
            <a:off x="211358" y="5240451"/>
            <a:ext cx="2474011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&amp; Extract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Required to 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Build a model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37A7AF-0F55-9EF4-A80C-02E05013486A}"/>
              </a:ext>
            </a:extLst>
          </p:cNvPr>
          <p:cNvSpPr txBox="1"/>
          <p:nvPr/>
        </p:nvSpPr>
        <p:spPr>
          <a:xfrm>
            <a:off x="2625911" y="2911066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the Data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C63931-47A4-7EA7-AFEA-B56633463758}"/>
              </a:ext>
            </a:extLst>
          </p:cNvPr>
          <p:cNvSpPr txBox="1"/>
          <p:nvPr/>
        </p:nvSpPr>
        <p:spPr>
          <a:xfrm>
            <a:off x="2631551" y="3562028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Using EDA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5F294-0D4A-FE6E-4B7C-D0FBCDCCE7FE}"/>
              </a:ext>
            </a:extLst>
          </p:cNvPr>
          <p:cNvSpPr txBox="1"/>
          <p:nvPr/>
        </p:nvSpPr>
        <p:spPr>
          <a:xfrm>
            <a:off x="2625911" y="4478008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Data 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2CB932-F140-4D06-6475-9FE184D738F9}"/>
              </a:ext>
            </a:extLst>
          </p:cNvPr>
          <p:cNvSpPr txBox="1"/>
          <p:nvPr/>
        </p:nvSpPr>
        <p:spPr>
          <a:xfrm>
            <a:off x="4981101" y="2937556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Discovers Relationships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832EE-B58F-DF0B-3217-0B9EC7633C76}"/>
              </a:ext>
            </a:extLst>
          </p:cNvPr>
          <p:cNvSpPr txBox="1"/>
          <p:nvPr/>
        </p:nvSpPr>
        <p:spPr>
          <a:xfrm>
            <a:off x="4981101" y="366843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Trends &amp; Patterns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163F1-C549-C9D2-5F15-8FFE320ABD5E}"/>
              </a:ext>
            </a:extLst>
          </p:cNvPr>
          <p:cNvSpPr txBox="1"/>
          <p:nvPr/>
        </p:nvSpPr>
        <p:spPr>
          <a:xfrm>
            <a:off x="4981101" y="4433331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Anomalies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979149-5499-6D86-7904-5E4A47904480}"/>
              </a:ext>
            </a:extLst>
          </p:cNvPr>
          <p:cNvSpPr txBox="1"/>
          <p:nvPr/>
        </p:nvSpPr>
        <p:spPr>
          <a:xfrm>
            <a:off x="7369972" y="2910666"/>
            <a:ext cx="2339272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Regression Model Design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69AFBD-2441-E704-BC4E-E99E2ED3B9B8}"/>
              </a:ext>
            </a:extLst>
          </p:cNvPr>
          <p:cNvSpPr txBox="1"/>
          <p:nvPr/>
        </p:nvSpPr>
        <p:spPr>
          <a:xfrm>
            <a:off x="7337883" y="3781967"/>
            <a:ext cx="188763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Various</a:t>
            </a:r>
          </a:p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Models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5520A-9A54-DADE-349E-7203F440A079}"/>
              </a:ext>
            </a:extLst>
          </p:cNvPr>
          <p:cNvSpPr txBox="1"/>
          <p:nvPr/>
        </p:nvSpPr>
        <p:spPr>
          <a:xfrm>
            <a:off x="7336290" y="4500081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Best-Performance </a:t>
            </a:r>
            <a:endParaRPr lang="en-IN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IN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Model</a:t>
            </a:r>
            <a:endParaRPr lang="en-US" sz="172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051C6-2159-875C-D178-F081079BD17C}"/>
              </a:ext>
            </a:extLst>
          </p:cNvPr>
          <p:cNvSpPr txBox="1"/>
          <p:nvPr/>
        </p:nvSpPr>
        <p:spPr>
          <a:xfrm>
            <a:off x="7322225" y="5416202"/>
            <a:ext cx="1887635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&amp; Maintaining The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13835F-0AA3-32FE-EDFA-2BBCF912D9A9}"/>
              </a:ext>
            </a:extLst>
          </p:cNvPr>
          <p:cNvSpPr txBox="1"/>
          <p:nvPr/>
        </p:nvSpPr>
        <p:spPr>
          <a:xfrm>
            <a:off x="9750840" y="2903152"/>
            <a:ext cx="2244006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Predictive Model Output  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CC2A62-9C07-6024-DE45-9C08DD2D6864}"/>
              </a:ext>
            </a:extLst>
          </p:cNvPr>
          <p:cNvSpPr txBox="1"/>
          <p:nvPr/>
        </p:nvSpPr>
        <p:spPr>
          <a:xfrm>
            <a:off x="9741333" y="3626212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351C74-829B-E94D-5C19-FD4C59DE21E3}"/>
              </a:ext>
            </a:extLst>
          </p:cNvPr>
          <p:cNvSpPr txBox="1"/>
          <p:nvPr/>
        </p:nvSpPr>
        <p:spPr>
          <a:xfrm>
            <a:off x="9741332" y="4074271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&amp; 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17FFF-FD05-D559-DA1F-27476957C853}"/>
              </a:ext>
            </a:extLst>
          </p:cNvPr>
          <p:cNvSpPr txBox="1"/>
          <p:nvPr/>
        </p:nvSpPr>
        <p:spPr>
          <a:xfrm>
            <a:off x="9741331" y="4572099"/>
            <a:ext cx="188763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indent="-142852" defTabSz="1222176">
              <a:buFont typeface="Arial" panose="020B0604020202020204" pitchFamily="34" charset="0"/>
              <a:buChar char="•"/>
            </a:pPr>
            <a:r>
              <a:rPr lang="en-US" sz="17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91481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D65DA-9E09-172C-92A5-AA50FEC4E922}"/>
              </a:ext>
            </a:extLst>
          </p:cNvPr>
          <p:cNvSpPr txBox="1"/>
          <p:nvPr/>
        </p:nvSpPr>
        <p:spPr>
          <a:xfrm>
            <a:off x="448192" y="360763"/>
            <a:ext cx="2988470" cy="67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22176">
              <a:lnSpc>
                <a:spcPct val="107000"/>
              </a:lnSpc>
              <a:spcAft>
                <a:spcPts val="397"/>
              </a:spcAft>
              <a:defRPr/>
            </a:pP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EDA</a:t>
            </a:r>
            <a:r>
              <a:rPr lang="en-IN" sz="3704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03155-51C5-0079-3F4E-47FEDA5302F1}"/>
              </a:ext>
            </a:extLst>
          </p:cNvPr>
          <p:cNvSpPr/>
          <p:nvPr/>
        </p:nvSpPr>
        <p:spPr>
          <a:xfrm>
            <a:off x="434544" y="1590720"/>
            <a:ext cx="2040468" cy="165226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0D55E-504F-11A4-2063-D78DA9ABF704}"/>
              </a:ext>
            </a:extLst>
          </p:cNvPr>
          <p:cNvSpPr txBox="1"/>
          <p:nvPr/>
        </p:nvSpPr>
        <p:spPr>
          <a:xfrm>
            <a:off x="392971" y="1701745"/>
            <a:ext cx="204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DOMAIN KNOWLEDGE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EBEE9-4C07-EC10-ABBE-D134769FFD58}"/>
              </a:ext>
            </a:extLst>
          </p:cNvPr>
          <p:cNvSpPr/>
          <p:nvPr/>
        </p:nvSpPr>
        <p:spPr>
          <a:xfrm>
            <a:off x="7736187" y="1921876"/>
            <a:ext cx="1617837" cy="10370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3AA5E-EA1D-E9A0-54E1-F5D8EE10F36A}"/>
              </a:ext>
            </a:extLst>
          </p:cNvPr>
          <p:cNvSpPr txBox="1"/>
          <p:nvPr/>
        </p:nvSpPr>
        <p:spPr>
          <a:xfrm>
            <a:off x="7793139" y="2147415"/>
            <a:ext cx="150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FDD74-6A4D-AEE6-1F0A-1E31F888EDFF}"/>
              </a:ext>
            </a:extLst>
          </p:cNvPr>
          <p:cNvSpPr/>
          <p:nvPr/>
        </p:nvSpPr>
        <p:spPr>
          <a:xfrm>
            <a:off x="3095743" y="1880851"/>
            <a:ext cx="1751319" cy="111911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52306-7C34-A973-BCD7-A1B05E27A59E}"/>
              </a:ext>
            </a:extLst>
          </p:cNvPr>
          <p:cNvSpPr txBox="1"/>
          <p:nvPr/>
        </p:nvSpPr>
        <p:spPr>
          <a:xfrm>
            <a:off x="2974573" y="1980938"/>
            <a:ext cx="195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AA1C1-1F0E-B98D-95C3-C83CF4F1D3A5}"/>
              </a:ext>
            </a:extLst>
          </p:cNvPr>
          <p:cNvSpPr/>
          <p:nvPr/>
        </p:nvSpPr>
        <p:spPr>
          <a:xfrm>
            <a:off x="5503803" y="1978744"/>
            <a:ext cx="1617837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716C-E581-BEF0-17FB-BA80CDE45C19}"/>
              </a:ext>
            </a:extLst>
          </p:cNvPr>
          <p:cNvSpPr txBox="1"/>
          <p:nvPr/>
        </p:nvSpPr>
        <p:spPr>
          <a:xfrm>
            <a:off x="5559675" y="2117242"/>
            <a:ext cx="15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984C03F-1698-4B69-E06F-B817E87B92FC}"/>
              </a:ext>
            </a:extLst>
          </p:cNvPr>
          <p:cNvSpPr/>
          <p:nvPr/>
        </p:nvSpPr>
        <p:spPr>
          <a:xfrm>
            <a:off x="4909572" y="239673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1775E-4667-181B-D4C8-45C63DA47627}"/>
              </a:ext>
            </a:extLst>
          </p:cNvPr>
          <p:cNvSpPr txBox="1"/>
          <p:nvPr/>
        </p:nvSpPr>
        <p:spPr>
          <a:xfrm>
            <a:off x="3084163" y="3336957"/>
            <a:ext cx="2170226" cy="227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Datatypes and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missing values</a:t>
            </a:r>
          </a:p>
          <a:p>
            <a:pPr defTabSz="1222176"/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Measure of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Central tendency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Measure of         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Dispersion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3E19D3-62D5-8BDE-206A-57906170FD4E}"/>
              </a:ext>
            </a:extLst>
          </p:cNvPr>
          <p:cNvSpPr/>
          <p:nvPr/>
        </p:nvSpPr>
        <p:spPr>
          <a:xfrm>
            <a:off x="7180552" y="241218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38567A-9010-DBA4-545B-A9ABEBE216C3}"/>
              </a:ext>
            </a:extLst>
          </p:cNvPr>
          <p:cNvSpPr/>
          <p:nvPr/>
        </p:nvSpPr>
        <p:spPr>
          <a:xfrm>
            <a:off x="9398057" y="2396736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BD599-EB89-701F-A8DA-5CE82154A59D}"/>
              </a:ext>
            </a:extLst>
          </p:cNvPr>
          <p:cNvSpPr txBox="1"/>
          <p:nvPr/>
        </p:nvSpPr>
        <p:spPr>
          <a:xfrm>
            <a:off x="5424823" y="3186174"/>
            <a:ext cx="204046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Histogram-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Numerical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Attributes</a:t>
            </a:r>
          </a:p>
          <a:p>
            <a:pPr defTabSz="1222176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Count-plots for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Categorical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Attributes</a:t>
            </a:r>
          </a:p>
          <a:p>
            <a:pPr defTabSz="1222176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Box-plots for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Numerical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Attributes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(Outliers)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6EC3B-9DB1-5302-EF36-E03DFF855F5D}"/>
              </a:ext>
            </a:extLst>
          </p:cNvPr>
          <p:cNvSpPr txBox="1"/>
          <p:nvPr/>
        </p:nvSpPr>
        <p:spPr>
          <a:xfrm>
            <a:off x="7778382" y="3179073"/>
            <a:ext cx="2040468" cy="296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52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Heatmap :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Num. vs Num.    </a:t>
            </a:r>
          </a:p>
          <a:p>
            <a:pPr defTabSz="1222176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Attributes.</a:t>
            </a:r>
          </a:p>
          <a:p>
            <a:pPr defTabSz="1222176"/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 with    </a:t>
            </a:r>
          </a:p>
          <a:p>
            <a:pPr algn="l"/>
            <a:r>
              <a:rPr lang="en-IN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hue</a:t>
            </a:r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</a:t>
            </a:r>
            <a:r>
              <a:rPr lang="en-IN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 with  </a:t>
            </a:r>
          </a:p>
          <a:p>
            <a:r>
              <a:rPr lang="en-IN" sz="185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hue</a:t>
            </a:r>
          </a:p>
          <a:p>
            <a:pPr algn="l"/>
            <a:endParaRPr lang="en-US" sz="1852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99874-D8C1-7119-86C8-5CBB2996FE4F}"/>
              </a:ext>
            </a:extLst>
          </p:cNvPr>
          <p:cNvSpPr/>
          <p:nvPr/>
        </p:nvSpPr>
        <p:spPr>
          <a:xfrm>
            <a:off x="9939332" y="1893653"/>
            <a:ext cx="1893858" cy="103706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38949-438F-B3D7-C8AD-24D73826DEC2}"/>
              </a:ext>
            </a:extLst>
          </p:cNvPr>
          <p:cNvSpPr txBox="1"/>
          <p:nvPr/>
        </p:nvSpPr>
        <p:spPr>
          <a:xfrm>
            <a:off x="9924971" y="1978744"/>
            <a:ext cx="189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  <a:p>
            <a:pPr algn="ctr" defTabSz="1222176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A652A5A-1C9D-0712-E12C-AABD8D7D16C0}"/>
              </a:ext>
            </a:extLst>
          </p:cNvPr>
          <p:cNvSpPr/>
          <p:nvPr/>
        </p:nvSpPr>
        <p:spPr>
          <a:xfrm>
            <a:off x="2545928" y="2415489"/>
            <a:ext cx="526914" cy="1476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22176">
              <a:defRPr/>
            </a:pPr>
            <a:endParaRPr lang="en-IN" sz="2406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17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AD463-4D20-8B66-C174-94C20459E92F}"/>
              </a:ext>
            </a:extLst>
          </p:cNvPr>
          <p:cNvSpPr txBox="1"/>
          <p:nvPr/>
        </p:nvSpPr>
        <p:spPr>
          <a:xfrm>
            <a:off x="561896" y="433354"/>
            <a:ext cx="10904392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1222176" fontAlgn="auto">
              <a:lnSpc>
                <a:spcPct val="107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DC95-6CDB-3D5A-AE26-A24408C73173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9B960-66F1-A40A-6F9E-79B31A75DA80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77F63-A7C1-883C-03F2-4D2AD3F61E87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C105A-1C14-2E0F-4CD5-0B014A30F6FB}"/>
              </a:ext>
            </a:extLst>
          </p:cNvPr>
          <p:cNvSpPr txBox="1"/>
          <p:nvPr/>
        </p:nvSpPr>
        <p:spPr>
          <a:xfrm>
            <a:off x="5359353" y="2483607"/>
            <a:ext cx="1567727" cy="46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I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E8E7E-174C-AD49-858E-74EF2FD8286B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AAC18-2731-AC03-C47A-7B77E5039BEC}"/>
              </a:ext>
            </a:extLst>
          </p:cNvPr>
          <p:cNvSpPr txBox="1"/>
          <p:nvPr/>
        </p:nvSpPr>
        <p:spPr>
          <a:xfrm>
            <a:off x="8943464" y="2484505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CA8AE2-C870-BAD1-BDAD-6E7D23ECAE2B}"/>
              </a:ext>
            </a:extLst>
          </p:cNvPr>
          <p:cNvSpPr/>
          <p:nvPr/>
        </p:nvSpPr>
        <p:spPr>
          <a:xfrm>
            <a:off x="7586895" y="2546256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F5C9BA-EDAA-0C1B-DDB4-EE3775536D30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9A905-A16F-B371-EF92-1FC0AB0852B6}"/>
              </a:ext>
            </a:extLst>
          </p:cNvPr>
          <p:cNvSpPr txBox="1"/>
          <p:nvPr/>
        </p:nvSpPr>
        <p:spPr>
          <a:xfrm>
            <a:off x="5070275" y="375173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Without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C0A59-726C-2018-9FAF-95C2435F3B2D}"/>
              </a:ext>
            </a:extLst>
          </p:cNvPr>
          <p:cNvSpPr txBox="1"/>
          <p:nvPr/>
        </p:nvSpPr>
        <p:spPr>
          <a:xfrm>
            <a:off x="5082716" y="4205388"/>
            <a:ext cx="241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311EC-7D88-E270-4D3E-E726ABE91688}"/>
              </a:ext>
            </a:extLst>
          </p:cNvPr>
          <p:cNvSpPr txBox="1"/>
          <p:nvPr/>
        </p:nvSpPr>
        <p:spPr>
          <a:xfrm>
            <a:off x="5082716" y="4659039"/>
            <a:ext cx="296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Column Standardization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A993E-D42D-6E69-9CCE-1BD1AE8C12E1}"/>
              </a:ext>
            </a:extLst>
          </p:cNvPr>
          <p:cNvSpPr txBox="1"/>
          <p:nvPr/>
        </p:nvSpPr>
        <p:spPr>
          <a:xfrm>
            <a:off x="5082716" y="5150941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F4C71-4FBA-C3A1-6D53-BDEFD9ED10BE}"/>
              </a:ext>
            </a:extLst>
          </p:cNvPr>
          <p:cNvSpPr txBox="1"/>
          <p:nvPr/>
        </p:nvSpPr>
        <p:spPr>
          <a:xfrm>
            <a:off x="5082716" y="5689186"/>
            <a:ext cx="2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F6022-3B68-8253-C7A1-F81A61F8403B}"/>
              </a:ext>
            </a:extLst>
          </p:cNvPr>
          <p:cNvSpPr txBox="1"/>
          <p:nvPr/>
        </p:nvSpPr>
        <p:spPr>
          <a:xfrm>
            <a:off x="5279413" y="1111698"/>
            <a:ext cx="2222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Times New Roman"/>
                <a:cs typeface="Times New Roman"/>
              </a:rPr>
              <a:t>STAGE I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D8584-8EF8-1A57-1D33-6E39744E780C}"/>
              </a:ext>
            </a:extLst>
          </p:cNvPr>
          <p:cNvSpPr txBox="1"/>
          <p:nvPr/>
        </p:nvSpPr>
        <p:spPr>
          <a:xfrm>
            <a:off x="8057710" y="4402659"/>
            <a:ext cx="320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Pipeline : 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Missing value Imputation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87D28-EE1D-1D6D-2C07-B0EA6B931996}"/>
              </a:ext>
            </a:extLst>
          </p:cNvPr>
          <p:cNvSpPr txBox="1"/>
          <p:nvPr/>
        </p:nvSpPr>
        <p:spPr>
          <a:xfrm>
            <a:off x="8044504" y="3893369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A486E-9FEF-9EF4-0621-2ECD11973899}"/>
              </a:ext>
            </a:extLst>
          </p:cNvPr>
          <p:cNvSpPr txBox="1"/>
          <p:nvPr/>
        </p:nvSpPr>
        <p:spPr>
          <a:xfrm>
            <a:off x="691020" y="459763"/>
            <a:ext cx="10904392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1222176" fontAlgn="auto">
              <a:lnSpc>
                <a:spcPct val="107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02B5C-4A64-17AC-4039-851E55C88B13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65D3-00FF-7062-D4CC-FD5559299225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64DD8-E3EC-8E3E-AFA4-41617FBBA283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65D4-4467-35C2-9628-10696AEE6345}"/>
              </a:ext>
            </a:extLst>
          </p:cNvPr>
          <p:cNvSpPr txBox="1"/>
          <p:nvPr/>
        </p:nvSpPr>
        <p:spPr>
          <a:xfrm>
            <a:off x="5252313" y="2343873"/>
            <a:ext cx="1781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II (a)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D088-0765-ECC0-2FF7-30C46950CBF1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ED9E-E4A7-382C-3703-C28647626458}"/>
              </a:ext>
            </a:extLst>
          </p:cNvPr>
          <p:cNvSpPr txBox="1"/>
          <p:nvPr/>
        </p:nvSpPr>
        <p:spPr>
          <a:xfrm>
            <a:off x="8943464" y="2491797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3AD7D8-D228-D9EB-E2D2-6FEFE4C7D222}"/>
              </a:ext>
            </a:extLst>
          </p:cNvPr>
          <p:cNvSpPr/>
          <p:nvPr/>
        </p:nvSpPr>
        <p:spPr>
          <a:xfrm>
            <a:off x="7586895" y="2518480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AE7581-DF34-7C6E-35D8-F2FD888582EB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9FB99-EB80-44D8-B9E2-649935C8CE92}"/>
              </a:ext>
            </a:extLst>
          </p:cNvPr>
          <p:cNvSpPr txBox="1"/>
          <p:nvPr/>
        </p:nvSpPr>
        <p:spPr>
          <a:xfrm>
            <a:off x="4886568" y="354659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A5214-9DF1-B934-B9DA-DE4F0F18D450}"/>
              </a:ext>
            </a:extLst>
          </p:cNvPr>
          <p:cNvSpPr txBox="1"/>
          <p:nvPr/>
        </p:nvSpPr>
        <p:spPr>
          <a:xfrm>
            <a:off x="5302355" y="6089698"/>
            <a:ext cx="35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 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F85DB-70B0-F396-31E4-19A93611992F}"/>
              </a:ext>
            </a:extLst>
          </p:cNvPr>
          <p:cNvSpPr txBox="1"/>
          <p:nvPr/>
        </p:nvSpPr>
        <p:spPr>
          <a:xfrm>
            <a:off x="5302355" y="4766259"/>
            <a:ext cx="320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Pipeline : 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Missing value Imputation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Std. scaler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7978C-94BC-0233-27B2-EC8580ACAEA9}"/>
              </a:ext>
            </a:extLst>
          </p:cNvPr>
          <p:cNvSpPr txBox="1"/>
          <p:nvPr/>
        </p:nvSpPr>
        <p:spPr>
          <a:xfrm>
            <a:off x="5302355" y="3946707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9FD56-9929-7A79-772B-90E53536F5BD}"/>
              </a:ext>
            </a:extLst>
          </p:cNvPr>
          <p:cNvSpPr txBox="1"/>
          <p:nvPr/>
        </p:nvSpPr>
        <p:spPr>
          <a:xfrm>
            <a:off x="5302355" y="4321212"/>
            <a:ext cx="33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CD1A3-9C4E-B57F-482D-14DAAA09132F}"/>
              </a:ext>
            </a:extLst>
          </p:cNvPr>
          <p:cNvSpPr txBox="1"/>
          <p:nvPr/>
        </p:nvSpPr>
        <p:spPr>
          <a:xfrm>
            <a:off x="4886568" y="1086525"/>
            <a:ext cx="241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STAGE II (A)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34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4F139-ACD3-B575-E058-FCF43DC96190}"/>
              </a:ext>
            </a:extLst>
          </p:cNvPr>
          <p:cNvSpPr txBox="1"/>
          <p:nvPr/>
        </p:nvSpPr>
        <p:spPr>
          <a:xfrm>
            <a:off x="643803" y="530165"/>
            <a:ext cx="10904392" cy="57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1222176" fontAlgn="auto">
              <a:lnSpc>
                <a:spcPct val="107000"/>
              </a:lnSpc>
              <a:spcBef>
                <a:spcPts val="0"/>
              </a:spcBef>
              <a:spcAft>
                <a:spcPts val="397"/>
              </a:spcAft>
              <a:buClrTx/>
              <a:buSzTx/>
              <a:buFontTx/>
              <a:buNone/>
              <a:tabLst/>
              <a:defRPr/>
            </a:pPr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D</a:t>
            </a:r>
            <a:r>
              <a:rPr lang="en-IN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IFFERENT STAGES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4E86F-E37A-BDEA-5D27-38A8D8EEABA5}"/>
              </a:ext>
            </a:extLst>
          </p:cNvPr>
          <p:cNvSpPr/>
          <p:nvPr/>
        </p:nvSpPr>
        <p:spPr>
          <a:xfrm>
            <a:off x="1460146" y="2067980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14E94-71EB-4102-0321-E35EE6DBC506}"/>
              </a:ext>
            </a:extLst>
          </p:cNvPr>
          <p:cNvSpPr txBox="1"/>
          <p:nvPr/>
        </p:nvSpPr>
        <p:spPr>
          <a:xfrm>
            <a:off x="1651882" y="2299389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B8746-1D4F-6DDA-2BA6-CE3D49BF3F0D}"/>
              </a:ext>
            </a:extLst>
          </p:cNvPr>
          <p:cNvSpPr/>
          <p:nvPr/>
        </p:nvSpPr>
        <p:spPr>
          <a:xfrm>
            <a:off x="5145275" y="2067979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783E2-41E6-EBB7-7F0C-30230B2ED07E}"/>
              </a:ext>
            </a:extLst>
          </p:cNvPr>
          <p:cNvSpPr txBox="1"/>
          <p:nvPr/>
        </p:nvSpPr>
        <p:spPr>
          <a:xfrm>
            <a:off x="5252313" y="2343873"/>
            <a:ext cx="1781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II (b)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BA229-9D9A-1EF4-0D10-522C547C8970}"/>
              </a:ext>
            </a:extLst>
          </p:cNvPr>
          <p:cNvSpPr/>
          <p:nvPr/>
        </p:nvSpPr>
        <p:spPr>
          <a:xfrm>
            <a:off x="8830404" y="2067980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92A3F-ACCD-A8AB-3EFB-F5C79990E41F}"/>
              </a:ext>
            </a:extLst>
          </p:cNvPr>
          <p:cNvSpPr txBox="1"/>
          <p:nvPr/>
        </p:nvSpPr>
        <p:spPr>
          <a:xfrm>
            <a:off x="8962090" y="2567197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02A57E-83B4-1C64-59B0-C704B1EB8338}"/>
              </a:ext>
            </a:extLst>
          </p:cNvPr>
          <p:cNvSpPr/>
          <p:nvPr/>
        </p:nvSpPr>
        <p:spPr>
          <a:xfrm>
            <a:off x="7586895" y="2518480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61740A-FD75-B9DF-2F47-441AE2ABB7E7}"/>
              </a:ext>
            </a:extLst>
          </p:cNvPr>
          <p:cNvSpPr/>
          <p:nvPr/>
        </p:nvSpPr>
        <p:spPr>
          <a:xfrm>
            <a:off x="3965591" y="2567197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0F63-8C0A-8902-AFBE-7723CF32EC6A}"/>
              </a:ext>
            </a:extLst>
          </p:cNvPr>
          <p:cNvSpPr txBox="1"/>
          <p:nvPr/>
        </p:nvSpPr>
        <p:spPr>
          <a:xfrm>
            <a:off x="4886568" y="1086525"/>
            <a:ext cx="241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STAGE II (B)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3F156-D8AF-8CDF-6998-F4F69B7864EF}"/>
              </a:ext>
            </a:extLst>
          </p:cNvPr>
          <p:cNvSpPr txBox="1"/>
          <p:nvPr/>
        </p:nvSpPr>
        <p:spPr>
          <a:xfrm>
            <a:off x="4886568" y="3546597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42075-312C-A306-6EF0-44ED8743C93B}"/>
              </a:ext>
            </a:extLst>
          </p:cNvPr>
          <p:cNvSpPr txBox="1"/>
          <p:nvPr/>
        </p:nvSpPr>
        <p:spPr>
          <a:xfrm>
            <a:off x="5321754" y="6012325"/>
            <a:ext cx="350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Outliers Treatment 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Capping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1E192-6E59-E2DA-F2BB-7215AB24097A}"/>
              </a:ext>
            </a:extLst>
          </p:cNvPr>
          <p:cNvSpPr txBox="1"/>
          <p:nvPr/>
        </p:nvSpPr>
        <p:spPr>
          <a:xfrm>
            <a:off x="5321754" y="4688886"/>
            <a:ext cx="320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Pipeline : 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Missing value Imputation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Std. scaler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202E9-7347-5F45-FB97-51F90029A667}"/>
              </a:ext>
            </a:extLst>
          </p:cNvPr>
          <p:cNvSpPr txBox="1"/>
          <p:nvPr/>
        </p:nvSpPr>
        <p:spPr>
          <a:xfrm>
            <a:off x="5321754" y="3869334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F1E5-BEAB-8795-8C6E-EF2ECC37291A}"/>
              </a:ext>
            </a:extLst>
          </p:cNvPr>
          <p:cNvSpPr txBox="1"/>
          <p:nvPr/>
        </p:nvSpPr>
        <p:spPr>
          <a:xfrm>
            <a:off x="5321754" y="4243839"/>
            <a:ext cx="33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1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DA416-F1FD-42CD-EDAC-D2D84E32262B}"/>
              </a:ext>
            </a:extLst>
          </p:cNvPr>
          <p:cNvSpPr txBox="1"/>
          <p:nvPr/>
        </p:nvSpPr>
        <p:spPr>
          <a:xfrm>
            <a:off x="692484" y="381270"/>
            <a:ext cx="1090439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Based on the results of Stage I , II (A) &amp; II (B)</a:t>
            </a:r>
            <a:endParaRPr kumimoji="0" lang="en-IN" sz="31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9C2E6-6EBA-E9D9-BB24-D8FABC2040FE}"/>
              </a:ext>
            </a:extLst>
          </p:cNvPr>
          <p:cNvSpPr/>
          <p:nvPr/>
        </p:nvSpPr>
        <p:spPr>
          <a:xfrm>
            <a:off x="1528385" y="2254396"/>
            <a:ext cx="1995885" cy="129381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F194E-F824-5E42-7151-480EF9509DFC}"/>
              </a:ext>
            </a:extLst>
          </p:cNvPr>
          <p:cNvSpPr txBox="1"/>
          <p:nvPr/>
        </p:nvSpPr>
        <p:spPr>
          <a:xfrm>
            <a:off x="1720121" y="2485805"/>
            <a:ext cx="150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E7594-B999-F894-6873-D2604F635B97}"/>
              </a:ext>
            </a:extLst>
          </p:cNvPr>
          <p:cNvSpPr/>
          <p:nvPr/>
        </p:nvSpPr>
        <p:spPr>
          <a:xfrm>
            <a:off x="5213514" y="2254395"/>
            <a:ext cx="1995885" cy="136102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2CAC-09A5-C2D0-5899-7F8F0136A913}"/>
              </a:ext>
            </a:extLst>
          </p:cNvPr>
          <p:cNvSpPr txBox="1"/>
          <p:nvPr/>
        </p:nvSpPr>
        <p:spPr>
          <a:xfrm>
            <a:off x="5344985" y="2704896"/>
            <a:ext cx="178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FFBE-3BCB-2F3E-8F9F-9E77E7C6C1F0}"/>
              </a:ext>
            </a:extLst>
          </p:cNvPr>
          <p:cNvSpPr/>
          <p:nvPr/>
        </p:nvSpPr>
        <p:spPr>
          <a:xfrm>
            <a:off x="8898643" y="2254396"/>
            <a:ext cx="1995885" cy="136102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01130-18AA-C626-5521-9DE5ED2B42C8}"/>
              </a:ext>
            </a:extLst>
          </p:cNvPr>
          <p:cNvSpPr txBox="1"/>
          <p:nvPr/>
        </p:nvSpPr>
        <p:spPr>
          <a:xfrm>
            <a:off x="9016087" y="2670921"/>
            <a:ext cx="176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D253756-0822-0E6C-2607-30739D07669C}"/>
              </a:ext>
            </a:extLst>
          </p:cNvPr>
          <p:cNvSpPr/>
          <p:nvPr/>
        </p:nvSpPr>
        <p:spPr>
          <a:xfrm>
            <a:off x="7655134" y="2704896"/>
            <a:ext cx="915218" cy="3928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5DCCF-AABF-270A-7E1B-8F736D7966EE}"/>
              </a:ext>
            </a:extLst>
          </p:cNvPr>
          <p:cNvSpPr/>
          <p:nvPr/>
        </p:nvSpPr>
        <p:spPr>
          <a:xfrm>
            <a:off x="4033830" y="2753613"/>
            <a:ext cx="857815" cy="3789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E4934B-ACB4-2C6E-0290-6DF8CFFDB0AA}"/>
              </a:ext>
            </a:extLst>
          </p:cNvPr>
          <p:cNvSpPr txBox="1"/>
          <p:nvPr/>
        </p:nvSpPr>
        <p:spPr>
          <a:xfrm>
            <a:off x="4954807" y="1272941"/>
            <a:ext cx="2961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FINAL MODEL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999D1-96F7-9FEE-C307-C1AE59C0D84B}"/>
              </a:ext>
            </a:extLst>
          </p:cNvPr>
          <p:cNvSpPr txBox="1"/>
          <p:nvPr/>
        </p:nvSpPr>
        <p:spPr>
          <a:xfrm>
            <a:off x="4954807" y="3891310"/>
            <a:ext cx="1887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673F5-C11F-642E-D40A-B77E3807B4AC}"/>
              </a:ext>
            </a:extLst>
          </p:cNvPr>
          <p:cNvSpPr txBox="1"/>
          <p:nvPr/>
        </p:nvSpPr>
        <p:spPr>
          <a:xfrm>
            <a:off x="5389993" y="5033599"/>
            <a:ext cx="320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Pipeline : 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Missing value Imputation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Std. scaler</a:t>
            </a:r>
          </a:p>
          <a:p>
            <a:pPr marR="0" lvl="0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D7006-50D8-1E02-552D-BF9324731751}"/>
              </a:ext>
            </a:extLst>
          </p:cNvPr>
          <p:cNvSpPr txBox="1"/>
          <p:nvPr/>
        </p:nvSpPr>
        <p:spPr>
          <a:xfrm>
            <a:off x="5389993" y="4214047"/>
            <a:ext cx="254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Engineering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8F39-8849-457A-151D-B8B148800A74}"/>
              </a:ext>
            </a:extLst>
          </p:cNvPr>
          <p:cNvSpPr txBox="1"/>
          <p:nvPr/>
        </p:nvSpPr>
        <p:spPr>
          <a:xfrm>
            <a:off x="5389993" y="4588552"/>
            <a:ext cx="33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52" marR="0" lvl="0" indent="-142852" algn="l" defTabSz="1222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Multi-Collinearity Check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70E8A-8BD5-B06A-AB71-B214A9931E15}"/>
              </a:ext>
            </a:extLst>
          </p:cNvPr>
          <p:cNvSpPr txBox="1"/>
          <p:nvPr/>
        </p:nvSpPr>
        <p:spPr>
          <a:xfrm>
            <a:off x="827964" y="383306"/>
            <a:ext cx="2142698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solidFill>
                  <a:srgbClr val="ED7D31"/>
                </a:solidFill>
                <a:latin typeface="Times New Roman"/>
                <a:cs typeface="Times New Roman"/>
              </a:rPr>
              <a:t>RESULTS</a:t>
            </a:r>
            <a:endParaRPr lang="en-IN" sz="3174" b="1" dirty="0">
              <a:solidFill>
                <a:srgbClr val="ED7D3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6396-7520-88C6-758E-E8DC13114121}"/>
              </a:ext>
            </a:extLst>
          </p:cNvPr>
          <p:cNvSpPr txBox="1"/>
          <p:nvPr/>
        </p:nvSpPr>
        <p:spPr>
          <a:xfrm>
            <a:off x="928048" y="1241946"/>
            <a:ext cx="214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 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A925-1E79-4DAF-3EAD-4460F43D2CEB}"/>
              </a:ext>
            </a:extLst>
          </p:cNvPr>
          <p:cNvSpPr txBox="1"/>
          <p:nvPr/>
        </p:nvSpPr>
        <p:spPr>
          <a:xfrm>
            <a:off x="2204112" y="1741186"/>
            <a:ext cx="70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: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standardization.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Engineering.</a:t>
            </a:r>
          </a:p>
          <a:p>
            <a:pPr marL="342900" indent="-34290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 check.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098B-75AB-786E-8D12-35A924EEB91E}"/>
              </a:ext>
            </a:extLst>
          </p:cNvPr>
          <p:cNvSpPr txBox="1"/>
          <p:nvPr/>
        </p:nvSpPr>
        <p:spPr>
          <a:xfrm>
            <a:off x="928048" y="3330055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C5635-4DA8-6D53-4F32-2FE6862AE1E4}"/>
              </a:ext>
            </a:extLst>
          </p:cNvPr>
          <p:cNvSpPr txBox="1"/>
          <p:nvPr/>
        </p:nvSpPr>
        <p:spPr>
          <a:xfrm>
            <a:off x="2347414" y="3422388"/>
            <a:ext cx="46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EDA following steps are performed 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56204-1140-F1E5-3E38-FCA3D4ACFB90}"/>
              </a:ext>
            </a:extLst>
          </p:cNvPr>
          <p:cNvSpPr txBox="1"/>
          <p:nvPr/>
        </p:nvSpPr>
        <p:spPr>
          <a:xfrm>
            <a:off x="1146411" y="3995594"/>
            <a:ext cx="861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Data cleaning &amp; Pre-Processing using Pipeline object.</a:t>
            </a:r>
          </a:p>
          <a:p>
            <a:r>
              <a:rPr lang="en-US" dirty="0"/>
              <a:t>             (a) Missing Numerical value imputation  using : </a:t>
            </a:r>
            <a:r>
              <a:rPr lang="en-US" dirty="0" err="1"/>
              <a:t>SimpleImputer</a:t>
            </a:r>
            <a:r>
              <a:rPr lang="en-US" dirty="0"/>
              <a:t>(strategy = Median).</a:t>
            </a:r>
          </a:p>
          <a:p>
            <a:r>
              <a:rPr lang="en-US" dirty="0"/>
              <a:t>             (b) categorical columns to Numerical columns using </a:t>
            </a:r>
            <a:r>
              <a:rPr lang="en-US" dirty="0" err="1"/>
              <a:t>OneHotEncoder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B640-65E3-0A3D-5CEC-C2478D7B2881}"/>
              </a:ext>
            </a:extLst>
          </p:cNvPr>
          <p:cNvSpPr txBox="1"/>
          <p:nvPr/>
        </p:nvSpPr>
        <p:spPr>
          <a:xfrm>
            <a:off x="1146411" y="4981436"/>
            <a:ext cx="861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 Model Training and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7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EAC364-8D8E-28EF-BFC6-949E7F625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74008"/>
              </p:ext>
            </p:extLst>
          </p:nvPr>
        </p:nvGraphicFramePr>
        <p:xfrm>
          <a:off x="1704452" y="3116667"/>
          <a:ext cx="9049984" cy="2978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7635">
                  <a:extLst>
                    <a:ext uri="{9D8B030D-6E8A-4147-A177-3AD203B41FA5}">
                      <a16:colId xmlns:a16="http://schemas.microsoft.com/office/drawing/2014/main" val="3847364787"/>
                    </a:ext>
                  </a:extLst>
                </a:gridCol>
                <a:gridCol w="2813225">
                  <a:extLst>
                    <a:ext uri="{9D8B030D-6E8A-4147-A177-3AD203B41FA5}">
                      <a16:colId xmlns:a16="http://schemas.microsoft.com/office/drawing/2014/main" val="1111404385"/>
                    </a:ext>
                  </a:extLst>
                </a:gridCol>
                <a:gridCol w="1969070">
                  <a:extLst>
                    <a:ext uri="{9D8B030D-6E8A-4147-A177-3AD203B41FA5}">
                      <a16:colId xmlns:a16="http://schemas.microsoft.com/office/drawing/2014/main" val="3482998124"/>
                    </a:ext>
                  </a:extLst>
                </a:gridCol>
                <a:gridCol w="1569493">
                  <a:extLst>
                    <a:ext uri="{9D8B030D-6E8A-4147-A177-3AD203B41FA5}">
                      <a16:colId xmlns:a16="http://schemas.microsoft.com/office/drawing/2014/main" val="3663440432"/>
                    </a:ext>
                  </a:extLst>
                </a:gridCol>
                <a:gridCol w="1760561">
                  <a:extLst>
                    <a:ext uri="{9D8B030D-6E8A-4147-A177-3AD203B41FA5}">
                      <a16:colId xmlns:a16="http://schemas.microsoft.com/office/drawing/2014/main" val="3494580228"/>
                    </a:ext>
                  </a:extLst>
                </a:gridCol>
              </a:tblGrid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16179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4506155081.56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67127.9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0.6655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326173"/>
                  </a:ext>
                </a:extLst>
              </a:tr>
              <a:tr h="4409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14090324114.3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118702.67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2000" dirty="0"/>
                        <a:t>0.0457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5901"/>
                  </a:ext>
                </a:extLst>
              </a:tr>
              <a:tr h="5641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effectLst/>
                        </a:rPr>
                        <a:t>KNeighborsRegressor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10226267558.0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101125.01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0.2410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13929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n-I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4548217200.48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67440.47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0.6624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13218"/>
                  </a:ext>
                </a:extLst>
              </a:tr>
              <a:tr h="545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2253767678.53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47473.86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/>
                        <a:t>0.8327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9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1C90C9-47FE-B16F-00DD-E6E9E9F5686D}"/>
              </a:ext>
            </a:extLst>
          </p:cNvPr>
          <p:cNvSpPr txBox="1"/>
          <p:nvPr/>
        </p:nvSpPr>
        <p:spPr>
          <a:xfrm>
            <a:off x="582305" y="546752"/>
            <a:ext cx="551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 Comparison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7DE2-FAE3-884B-34C4-3F3C4B257490}"/>
              </a:ext>
            </a:extLst>
          </p:cNvPr>
          <p:cNvSpPr txBox="1"/>
          <p:nvPr/>
        </p:nvSpPr>
        <p:spPr>
          <a:xfrm>
            <a:off x="1282889" y="1328792"/>
            <a:ext cx="62779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Data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Mean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206404.16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Standard Deviation =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115331.53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ECEE50-1296-79D5-C298-96051A93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883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1246</Words>
  <Application>Microsoft Office PowerPoint</Application>
  <PresentationFormat>Widescreen</PresentationFormat>
  <Paragraphs>370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Adobe Devanagari</vt:lpstr>
      <vt:lpstr>Arial</vt:lpstr>
      <vt:lpstr>Bauhaus 93</vt:lpstr>
      <vt:lpstr>Calibri</vt:lpstr>
      <vt:lpstr>Courier New</vt:lpstr>
      <vt:lpstr>Helvetica Neue</vt:lpstr>
      <vt:lpstr>Tenorite</vt:lpstr>
      <vt:lpstr>Times New Roman</vt:lpstr>
      <vt:lpstr>Tw Cen MT</vt:lpstr>
      <vt:lpstr>Viner Hand ITC</vt:lpstr>
      <vt:lpstr>Droplet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SHARMA</dc:creator>
  <cp:lastModifiedBy>AAKASH SHARMA</cp:lastModifiedBy>
  <cp:revision>144</cp:revision>
  <dcterms:created xsi:type="dcterms:W3CDTF">2023-09-01T17:20:08Z</dcterms:created>
  <dcterms:modified xsi:type="dcterms:W3CDTF">2023-09-20T13:05:23Z</dcterms:modified>
</cp:coreProperties>
</file>