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86" r:id="rId2"/>
    <p:sldId id="361" r:id="rId3"/>
    <p:sldId id="396" r:id="rId4"/>
    <p:sldId id="362" r:id="rId5"/>
    <p:sldId id="373" r:id="rId6"/>
    <p:sldId id="364" r:id="rId7"/>
    <p:sldId id="365" r:id="rId8"/>
    <p:sldId id="375" r:id="rId9"/>
    <p:sldId id="374" r:id="rId10"/>
    <p:sldId id="376" r:id="rId11"/>
    <p:sldId id="377" r:id="rId12"/>
    <p:sldId id="378" r:id="rId13"/>
    <p:sldId id="379" r:id="rId14"/>
    <p:sldId id="380" r:id="rId15"/>
    <p:sldId id="381" r:id="rId16"/>
    <p:sldId id="382" r:id="rId17"/>
    <p:sldId id="383" r:id="rId18"/>
    <p:sldId id="384" r:id="rId19"/>
    <p:sldId id="385" r:id="rId20"/>
    <p:sldId id="392" r:id="rId21"/>
    <p:sldId id="371" r:id="rId22"/>
    <p:sldId id="386" r:id="rId23"/>
    <p:sldId id="387" r:id="rId24"/>
    <p:sldId id="388" r:id="rId25"/>
    <p:sldId id="352" r:id="rId26"/>
    <p:sldId id="389" r:id="rId27"/>
    <p:sldId id="390" r:id="rId28"/>
    <p:sldId id="391" r:id="rId29"/>
    <p:sldId id="393" r:id="rId30"/>
    <p:sldId id="394" r:id="rId31"/>
    <p:sldId id="395" r:id="rId32"/>
    <p:sldId id="368" r:id="rId33"/>
    <p:sldId id="369" r:id="rId34"/>
    <p:sldId id="358" r:id="rId35"/>
    <p:sldId id="372" r:id="rId36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00FF"/>
    <a:srgbClr val="006666"/>
    <a:srgbClr val="33CCCC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44" autoAdjust="0"/>
    <p:restoredTop sz="81550" autoAdjust="0"/>
  </p:normalViewPr>
  <p:slideViewPr>
    <p:cSldViewPr>
      <p:cViewPr varScale="1">
        <p:scale>
          <a:sx n="53" d="100"/>
          <a:sy n="53" d="100"/>
        </p:scale>
        <p:origin x="-166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F2BC0-79EB-4C7B-ACF1-FC057EEA6454}" type="datetimeFigureOut">
              <a:rPr lang="pt-BR"/>
              <a:pPr/>
              <a:t>02/04/2017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3331F-5A7E-400F-916E-7C99988A06E6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51544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3331F-5A7E-400F-916E-7C99988A06E6}" type="slidenum">
              <a:rPr lang="pt-BR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167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---</a:t>
            </a:r>
            <a:r>
              <a:rPr lang="pt-BR" dirty="0" err="1"/>
              <a:t>Jquery</a:t>
            </a:r>
            <a:r>
              <a:rPr lang="pt-BR" dirty="0"/>
              <a:t> –facilitar a escrita do código</a:t>
            </a:r>
            <a:r>
              <a:rPr lang="pt-BR" baseline="0" dirty="0"/>
              <a:t> em </a:t>
            </a:r>
            <a:r>
              <a:rPr lang="pt-BR" baseline="0" dirty="0" err="1"/>
              <a:t>javascript</a:t>
            </a:r>
            <a:r>
              <a:rPr lang="pt-BR" baseline="0" dirty="0"/>
              <a:t> e fornecer uma manipulação simples de eventos</a:t>
            </a:r>
          </a:p>
          <a:p>
            <a:r>
              <a:rPr lang="pt-BR" baseline="0" dirty="0"/>
              <a:t>---</a:t>
            </a:r>
            <a:r>
              <a:rPr lang="pt-BR" baseline="0" dirty="0" err="1"/>
              <a:t>Jquery</a:t>
            </a:r>
            <a:r>
              <a:rPr lang="pt-BR" baseline="0" dirty="0"/>
              <a:t> </a:t>
            </a:r>
            <a:r>
              <a:rPr lang="pt-BR" baseline="0" dirty="0" err="1"/>
              <a:t>Validation</a:t>
            </a:r>
            <a:r>
              <a:rPr lang="pt-BR" baseline="0" dirty="0"/>
              <a:t> – validar dados do formulário</a:t>
            </a:r>
          </a:p>
          <a:p>
            <a:r>
              <a:rPr lang="pt-BR" baseline="0" dirty="0"/>
              <a:t>---</a:t>
            </a:r>
            <a:r>
              <a:rPr lang="pt-BR" baseline="0" dirty="0" err="1"/>
              <a:t>Bootstrap</a:t>
            </a:r>
            <a:r>
              <a:rPr lang="pt-BR" baseline="0" dirty="0"/>
              <a:t> – criação de layouts de CSS</a:t>
            </a:r>
          </a:p>
          <a:p>
            <a:r>
              <a:rPr lang="pt-BR" baseline="0" dirty="0"/>
              <a:t>---</a:t>
            </a:r>
            <a:r>
              <a:rPr lang="pt-BR" baseline="0" dirty="0" err="1"/>
              <a:t>Js-signals</a:t>
            </a:r>
            <a:r>
              <a:rPr lang="pt-BR" baseline="0" dirty="0"/>
              <a:t> – distribuir eventos</a:t>
            </a:r>
          </a:p>
          <a:p>
            <a:r>
              <a:rPr lang="pt-BR" baseline="0" dirty="0"/>
              <a:t>---</a:t>
            </a:r>
            <a:r>
              <a:rPr lang="pt-BR" baseline="0" dirty="0" err="1"/>
              <a:t>crossroads</a:t>
            </a:r>
            <a:r>
              <a:rPr lang="pt-BR" baseline="0" dirty="0"/>
              <a:t> – rotas das páginas no </a:t>
            </a:r>
            <a:r>
              <a:rPr lang="pt-BR" baseline="0" dirty="0" err="1"/>
              <a:t>javascript</a:t>
            </a:r>
            <a:endParaRPr lang="pt-BR" baseline="0" dirty="0"/>
          </a:p>
          <a:p>
            <a:r>
              <a:rPr lang="pt-BR" baseline="0" dirty="0"/>
              <a:t>---</a:t>
            </a:r>
            <a:r>
              <a:rPr lang="pt-BR" baseline="0" dirty="0" err="1"/>
              <a:t>toastr</a:t>
            </a:r>
            <a:r>
              <a:rPr lang="pt-BR" baseline="0" dirty="0"/>
              <a:t> –notificações não bloqueadoras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3331F-5A7E-400F-916E-7C99988A06E6}" type="slidenum">
              <a:rPr lang="pt-BR" smtClean="0"/>
              <a:pPr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2135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---</a:t>
            </a:r>
            <a:r>
              <a:rPr lang="pt-BR" dirty="0" err="1"/>
              <a:t>boatstrap-dialog</a:t>
            </a:r>
            <a:r>
              <a:rPr lang="pt-BR" baseline="0" dirty="0"/>
              <a:t> – </a:t>
            </a:r>
            <a:r>
              <a:rPr lang="pt-BR" baseline="0" dirty="0" err="1"/>
              <a:t>modals</a:t>
            </a:r>
            <a:endParaRPr lang="pt-BR" baseline="0" dirty="0"/>
          </a:p>
          <a:p>
            <a:r>
              <a:rPr lang="pt-BR" baseline="0" dirty="0"/>
              <a:t>---</a:t>
            </a:r>
            <a:r>
              <a:rPr lang="pt-BR" baseline="0" dirty="0" err="1"/>
              <a:t>jquery</a:t>
            </a:r>
            <a:r>
              <a:rPr lang="pt-BR" baseline="0" dirty="0"/>
              <a:t>-ui- auto complete</a:t>
            </a:r>
          </a:p>
          <a:p>
            <a:r>
              <a:rPr lang="pt-BR" baseline="0" dirty="0"/>
              <a:t>---</a:t>
            </a:r>
            <a:r>
              <a:rPr lang="pt-BR" baseline="0" dirty="0" err="1"/>
              <a:t>jquery</a:t>
            </a:r>
            <a:r>
              <a:rPr lang="pt-BR" baseline="0" dirty="0"/>
              <a:t> </a:t>
            </a:r>
            <a:r>
              <a:rPr lang="pt-BR" baseline="0" dirty="0" err="1"/>
              <a:t>maskedinput</a:t>
            </a:r>
            <a:r>
              <a:rPr lang="pt-BR" baseline="0" dirty="0"/>
              <a:t> – mascaras para inputs</a:t>
            </a:r>
          </a:p>
          <a:p>
            <a:r>
              <a:rPr lang="pt-BR" baseline="0" dirty="0"/>
              <a:t>---</a:t>
            </a:r>
            <a:r>
              <a:rPr lang="pt-BR" baseline="0" dirty="0" err="1"/>
              <a:t>bootstrap-datepicker</a:t>
            </a:r>
            <a:r>
              <a:rPr lang="pt-BR" baseline="0" dirty="0"/>
              <a:t> – calendário para selecionar data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3331F-5A7E-400F-916E-7C99988A06E6}" type="slidenum">
              <a:rPr lang="pt-BR" smtClean="0"/>
              <a:pPr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86380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--- </a:t>
            </a:r>
            <a:r>
              <a:rPr lang="pt-BR" dirty="0" err="1"/>
              <a:t>php</a:t>
            </a:r>
            <a:r>
              <a:rPr lang="pt-BR" dirty="0"/>
              <a:t>-útil – bibliotecas utilitárias ( facilitar uso de </a:t>
            </a:r>
            <a:r>
              <a:rPr lang="pt-BR" dirty="0" err="1"/>
              <a:t>json</a:t>
            </a:r>
            <a:r>
              <a:rPr lang="pt-BR" dirty="0"/>
              <a:t> e </a:t>
            </a:r>
            <a:r>
              <a:rPr lang="pt-BR" dirty="0" err="1"/>
              <a:t>paramutil</a:t>
            </a:r>
            <a:r>
              <a:rPr lang="pt-BR" dirty="0"/>
              <a:t> que</a:t>
            </a:r>
            <a:r>
              <a:rPr lang="pt-BR" baseline="0" dirty="0"/>
              <a:t> facilita captação de parâmetros de </a:t>
            </a:r>
            <a:r>
              <a:rPr lang="pt-BR" baseline="0" dirty="0" err="1"/>
              <a:t>req</a:t>
            </a:r>
            <a:r>
              <a:rPr lang="pt-BR" baseline="0" dirty="0"/>
              <a:t>. HTTP </a:t>
            </a:r>
            <a:r>
              <a:rPr lang="pt-BR" dirty="0"/>
              <a:t>)</a:t>
            </a:r>
          </a:p>
          <a:p>
            <a:r>
              <a:rPr lang="pt-BR" dirty="0"/>
              <a:t>---</a:t>
            </a:r>
            <a:r>
              <a:rPr lang="pt-BR" dirty="0" err="1"/>
              <a:t>Slim</a:t>
            </a:r>
            <a:r>
              <a:rPr lang="pt-BR" dirty="0"/>
              <a:t>-</a:t>
            </a:r>
            <a:r>
              <a:rPr lang="pt-BR" baseline="0" dirty="0"/>
              <a:t> mapear rotas</a:t>
            </a:r>
            <a:endParaRPr lang="pt-BR" dirty="0"/>
          </a:p>
          <a:p>
            <a:r>
              <a:rPr lang="pt-BR" dirty="0"/>
              <a:t>--- </a:t>
            </a:r>
            <a:r>
              <a:rPr lang="pt-BR" dirty="0" err="1"/>
              <a:t>Session</a:t>
            </a:r>
            <a:r>
              <a:rPr lang="pt-BR" baseline="0" dirty="0"/>
              <a:t> – facilita utilização de sessões</a:t>
            </a:r>
          </a:p>
          <a:p>
            <a:r>
              <a:rPr lang="pt-BR" dirty="0"/>
              <a:t>----</a:t>
            </a:r>
            <a:r>
              <a:rPr lang="pt-BR" dirty="0" err="1"/>
              <a:t>Dice</a:t>
            </a:r>
            <a:r>
              <a:rPr lang="pt-BR" dirty="0"/>
              <a:t> – agilizar e facilitar uso de injeção</a:t>
            </a:r>
            <a:r>
              <a:rPr lang="pt-BR" baseline="0" dirty="0"/>
              <a:t> de dependências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3331F-5A7E-400F-916E-7C99988A06E6}" type="slidenum">
              <a:rPr lang="pt-BR" smtClean="0"/>
              <a:pPr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56603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---</a:t>
            </a:r>
            <a:r>
              <a:rPr lang="pt-BR" dirty="0" err="1"/>
              <a:t>composer</a:t>
            </a:r>
            <a:r>
              <a:rPr lang="pt-BR" dirty="0"/>
              <a:t> – gerenciar dependências</a:t>
            </a:r>
            <a:r>
              <a:rPr lang="pt-BR" baseline="0" dirty="0"/>
              <a:t> do </a:t>
            </a:r>
            <a:r>
              <a:rPr lang="pt-BR" baseline="0" dirty="0" err="1"/>
              <a:t>php</a:t>
            </a:r>
            <a:endParaRPr lang="pt-BR" baseline="0" dirty="0"/>
          </a:p>
          <a:p>
            <a:r>
              <a:rPr lang="pt-BR" baseline="0" dirty="0"/>
              <a:t>---</a:t>
            </a:r>
            <a:r>
              <a:rPr lang="pt-BR" baseline="0" dirty="0" err="1"/>
              <a:t>bower</a:t>
            </a:r>
            <a:r>
              <a:rPr lang="pt-BR" baseline="0" dirty="0"/>
              <a:t> – gerenciar dependências do lado cliente</a:t>
            </a:r>
          </a:p>
          <a:p>
            <a:r>
              <a:rPr lang="pt-BR" baseline="0" dirty="0"/>
              <a:t>---</a:t>
            </a:r>
            <a:r>
              <a:rPr lang="pt-BR" baseline="0" dirty="0" err="1"/>
              <a:t>git</a:t>
            </a:r>
            <a:r>
              <a:rPr lang="pt-BR" baseline="0" dirty="0"/>
              <a:t> – controle de versão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3331F-5A7E-400F-916E-7C99988A06E6}" type="slidenum">
              <a:rPr lang="pt-BR" smtClean="0"/>
              <a:pPr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1156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03331F-5A7E-400F-916E-7C99988A06E6}" type="slidenum">
              <a:rPr lang="pt-BR"/>
              <a:pPr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167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222625" y="304800"/>
            <a:ext cx="11909425" cy="4724400"/>
            <a:chOff x="-2030" y="192"/>
            <a:chExt cx="7502" cy="2976"/>
          </a:xfrm>
        </p:grpSpPr>
        <p:sp>
          <p:nvSpPr>
            <p:cNvPr id="5" name="Line 3"/>
            <p:cNvSpPr>
              <a:spLocks noChangeShapeType="1"/>
            </p:cNvSpPr>
            <p:nvPr/>
          </p:nvSpPr>
          <p:spPr bwMode="auto">
            <a:xfrm>
              <a:off x="912" y="1584"/>
              <a:ext cx="456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-1584" y="864"/>
              <a:ext cx="2304" cy="2304"/>
            </a:xfrm>
            <a:custGeom>
              <a:avLst/>
              <a:gdLst>
                <a:gd name="T0" fmla="*/ 44083 w 64000"/>
                <a:gd name="T1" fmla="*/ 2368 h 64000"/>
                <a:gd name="T2" fmla="*/ 64000 w 64000"/>
                <a:gd name="T3" fmla="*/ 32000 h 64000"/>
                <a:gd name="T4" fmla="*/ 44083 w 64000"/>
                <a:gd name="T5" fmla="*/ 61631 h 64000"/>
                <a:gd name="T6" fmla="*/ 44083 w 64000"/>
                <a:gd name="T7" fmla="*/ 61631 h 64000"/>
                <a:gd name="T8" fmla="*/ 44082 w 64000"/>
                <a:gd name="T9" fmla="*/ 61631 h 64000"/>
                <a:gd name="T10" fmla="*/ 44083 w 64000"/>
                <a:gd name="T11" fmla="*/ 61632 h 64000"/>
                <a:gd name="T12" fmla="*/ 44083 w 64000"/>
                <a:gd name="T13" fmla="*/ 2368 h 64000"/>
                <a:gd name="T14" fmla="*/ 44082 w 64000"/>
                <a:gd name="T15" fmla="*/ 2368 h 64000"/>
                <a:gd name="T16" fmla="*/ 44083 w 64000"/>
                <a:gd name="T17" fmla="*/ 2368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44083 w 64000"/>
                <a:gd name="T28" fmla="*/ -29639 h 64000"/>
                <a:gd name="T29" fmla="*/ 44083 w 64000"/>
                <a:gd name="T30" fmla="*/ 29639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44083" y="2368"/>
                  </a:moveTo>
                  <a:cubicBezTo>
                    <a:pt x="56127" y="7280"/>
                    <a:pt x="64000" y="18993"/>
                    <a:pt x="64000" y="32000"/>
                  </a:cubicBezTo>
                  <a:cubicBezTo>
                    <a:pt x="64000" y="45006"/>
                    <a:pt x="56127" y="56719"/>
                    <a:pt x="44083" y="61631"/>
                  </a:cubicBezTo>
                  <a:cubicBezTo>
                    <a:pt x="44082" y="61631"/>
                    <a:pt x="44082" y="61631"/>
                    <a:pt x="44082" y="61631"/>
                  </a:cubicBezTo>
                  <a:lnTo>
                    <a:pt x="44083" y="61632"/>
                  </a:lnTo>
                  <a:lnTo>
                    <a:pt x="44083" y="2368"/>
                  </a:lnTo>
                  <a:lnTo>
                    <a:pt x="44082" y="2368"/>
                  </a:lnTo>
                  <a:cubicBezTo>
                    <a:pt x="44082" y="2368"/>
                    <a:pt x="44082" y="2368"/>
                    <a:pt x="44083" y="236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-2030" y="192"/>
              <a:ext cx="2544" cy="2544"/>
            </a:xfrm>
            <a:custGeom>
              <a:avLst/>
              <a:gdLst>
                <a:gd name="T0" fmla="*/ 50994 w 64000"/>
                <a:gd name="T1" fmla="*/ 6246 h 64000"/>
                <a:gd name="T2" fmla="*/ 64000 w 64000"/>
                <a:gd name="T3" fmla="*/ 32000 h 64000"/>
                <a:gd name="T4" fmla="*/ 50994 w 64000"/>
                <a:gd name="T5" fmla="*/ 57753 h 64000"/>
                <a:gd name="T6" fmla="*/ 50994 w 64000"/>
                <a:gd name="T7" fmla="*/ 57753 h 64000"/>
                <a:gd name="T8" fmla="*/ 50993 w 64000"/>
                <a:gd name="T9" fmla="*/ 57753 h 64000"/>
                <a:gd name="T10" fmla="*/ 50994 w 64000"/>
                <a:gd name="T11" fmla="*/ 57754 h 64000"/>
                <a:gd name="T12" fmla="*/ 50994 w 64000"/>
                <a:gd name="T13" fmla="*/ 6246 h 64000"/>
                <a:gd name="T14" fmla="*/ 50993 w 64000"/>
                <a:gd name="T15" fmla="*/ 6246 h 64000"/>
                <a:gd name="T16" fmla="*/ 50994 w 64000"/>
                <a:gd name="T17" fmla="*/ 62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994 w 64000"/>
                <a:gd name="T28" fmla="*/ -25761 h 64000"/>
                <a:gd name="T29" fmla="*/ 50994 w 64000"/>
                <a:gd name="T30" fmla="*/ 25761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994" y="6246"/>
                  </a:moveTo>
                  <a:cubicBezTo>
                    <a:pt x="59172" y="12279"/>
                    <a:pt x="64000" y="21837"/>
                    <a:pt x="64000" y="32000"/>
                  </a:cubicBezTo>
                  <a:cubicBezTo>
                    <a:pt x="64000" y="42162"/>
                    <a:pt x="59172" y="51720"/>
                    <a:pt x="50994" y="57753"/>
                  </a:cubicBezTo>
                  <a:cubicBezTo>
                    <a:pt x="50993" y="57753"/>
                    <a:pt x="50993" y="57753"/>
                    <a:pt x="50993" y="57753"/>
                  </a:cubicBezTo>
                  <a:lnTo>
                    <a:pt x="50994" y="57754"/>
                  </a:lnTo>
                  <a:lnTo>
                    <a:pt x="50994" y="6246"/>
                  </a:lnTo>
                  <a:lnTo>
                    <a:pt x="50993" y="6246"/>
                  </a:lnTo>
                  <a:cubicBezTo>
                    <a:pt x="50993" y="6246"/>
                    <a:pt x="50993" y="6246"/>
                    <a:pt x="50994" y="6246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6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443038" y="985838"/>
            <a:ext cx="7239000" cy="1444625"/>
          </a:xfrm>
        </p:spPr>
        <p:txBody>
          <a:bodyPr/>
          <a:lstStyle>
            <a:lvl1pPr>
              <a:defRPr sz="4000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427413"/>
            <a:ext cx="7239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6B346B-2ACA-45BD-916B-7FF80F7B773B}" type="datetimeFigureOut">
              <a:rPr lang="pt-BR"/>
              <a:pPr>
                <a:defRPr/>
              </a:pPr>
              <a:t>02/04/2017</a:t>
            </a:fld>
            <a:endParaRPr lang="pt-BR"/>
          </a:p>
        </p:txBody>
      </p:sp>
      <p:sp>
        <p:nvSpPr>
          <p:cNvPr id="9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0B3F23-C265-4DD6-8635-C1B79A00EA6B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66504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AE11F-BD5B-42BA-A824-F61506FA5086}" type="datetimeFigureOut">
              <a:rPr lang="pt-BR"/>
              <a:pPr>
                <a:defRPr/>
              </a:pPr>
              <a:t>02/04/2017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46A9B2-6733-4660-8DC9-6779681FF9B8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4010977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6413" y="301625"/>
            <a:ext cx="1827212" cy="56403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370013" y="301625"/>
            <a:ext cx="5334000" cy="56403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26884-0844-4B18-BAFE-66283DDCEAB4}" type="datetimeFigureOut">
              <a:rPr lang="pt-BR"/>
              <a:pPr>
                <a:defRPr/>
              </a:pPr>
              <a:t>02/04/2017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DC5CC7-962E-4B85-B317-7A7E0BF93B6C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348913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646AC-B352-4D1E-AC88-BB0B507F6635}" type="datetimeFigureOut">
              <a:rPr lang="pt-BR"/>
              <a:pPr>
                <a:defRPr/>
              </a:pPr>
              <a:t>02/04/2017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5FE767-C87A-4738-8F9F-AFF4FC3F2836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1026380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37A2A4-83C4-4388-8869-548373236C3B}" type="datetimeFigureOut">
              <a:rPr lang="pt-BR"/>
              <a:pPr>
                <a:defRPr/>
              </a:pPr>
              <a:t>02/04/2017</a:t>
            </a:fld>
            <a:endParaRPr lang="pt-BR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020D5D-A069-4B26-94D7-9E9F25E64A0A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399147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370013" y="1827213"/>
            <a:ext cx="3579812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5102225" y="1827213"/>
            <a:ext cx="3581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C9AF4C-67FE-415E-9124-4BBAA33F69CF}" type="datetimeFigureOut">
              <a:rPr lang="pt-BR"/>
              <a:pPr>
                <a:defRPr/>
              </a:pPr>
              <a:t>02/04/2017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79B0D3-2D67-4621-8629-43A99DE676A4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267580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721C41-0063-4330-BAAC-96BFC377A57F}" type="datetimeFigureOut">
              <a:rPr lang="pt-BR"/>
              <a:pPr>
                <a:defRPr/>
              </a:pPr>
              <a:t>02/04/2017</a:t>
            </a:fld>
            <a:endParaRPr lang="pt-BR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5BF24-6D69-4438-9C7B-2E36B0A6EFFB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3947755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A8C7A-1B22-4F7B-B8B2-F1034C7586E8}" type="datetimeFigureOut">
              <a:rPr lang="pt-BR"/>
              <a:pPr>
                <a:defRPr/>
              </a:pPr>
              <a:t>02/04/2017</a:t>
            </a:fld>
            <a:endParaRPr lang="pt-BR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FA7DDA-A9D1-4500-B14B-E253E2EA7A17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2322469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E6A4AD-040E-49B3-B7B7-CF2B5852E576}" type="datetimeFigureOut">
              <a:rPr lang="pt-BR"/>
              <a:pPr>
                <a:defRPr/>
              </a:pPr>
              <a:t>02/04/2017</a:t>
            </a:fld>
            <a:endParaRPr lang="pt-BR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94B5D6-87B7-456D-8E78-CA7AB1818AF9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391315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A60AFB-7C79-449A-8FFC-7D89B5BA6E91}" type="datetimeFigureOut">
              <a:rPr lang="pt-BR"/>
              <a:pPr>
                <a:defRPr/>
              </a:pPr>
              <a:t>02/04/2017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305550-C3CF-490C-92C5-B8A9AAAFDB45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140272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38BD7-636F-44BA-84FE-1885CC2DF44E}" type="datetimeFigureOut">
              <a:rPr lang="pt-BR"/>
              <a:pPr>
                <a:defRPr/>
              </a:pPr>
              <a:t>02/04/2017</a:t>
            </a:fld>
            <a:endParaRPr lang="pt-BR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047D3A-E847-4E22-AE34-9EDEF5A7CF93}" type="slidenum">
              <a:rPr lang="pt-BR" altLang="en-US"/>
              <a:pPr/>
              <a:t>‹nº›</a:t>
            </a:fld>
            <a:endParaRPr lang="pt-BR" altLang="en-US"/>
          </a:p>
        </p:txBody>
      </p:sp>
    </p:spTree>
    <p:extLst>
      <p:ext uri="{BB962C8B-B14F-4D97-AF65-F5344CB8AC3E}">
        <p14:creationId xmlns:p14="http://schemas.microsoft.com/office/powerpoint/2010/main" xmlns="" val="4253707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-3238500" y="0"/>
            <a:ext cx="11925300" cy="3810000"/>
            <a:chOff x="-2040" y="0"/>
            <a:chExt cx="7512" cy="240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-2040" y="432"/>
              <a:ext cx="2592" cy="1968"/>
            </a:xfrm>
            <a:custGeom>
              <a:avLst/>
              <a:gdLst>
                <a:gd name="T0" fmla="*/ 50296 w 64000"/>
                <a:gd name="T1" fmla="*/ 5746 h 64000"/>
                <a:gd name="T2" fmla="*/ 64000 w 64000"/>
                <a:gd name="T3" fmla="*/ 32000 h 64000"/>
                <a:gd name="T4" fmla="*/ 50296 w 64000"/>
                <a:gd name="T5" fmla="*/ 58253 h 64000"/>
                <a:gd name="T6" fmla="*/ 50296 w 64000"/>
                <a:gd name="T7" fmla="*/ 58253 h 64000"/>
                <a:gd name="T8" fmla="*/ 50295 w 64000"/>
                <a:gd name="T9" fmla="*/ 58253 h 64000"/>
                <a:gd name="T10" fmla="*/ 50296 w 64000"/>
                <a:gd name="T11" fmla="*/ 58254 h 64000"/>
                <a:gd name="T12" fmla="*/ 50296 w 64000"/>
                <a:gd name="T13" fmla="*/ 5746 h 64000"/>
                <a:gd name="T14" fmla="*/ 50295 w 64000"/>
                <a:gd name="T15" fmla="*/ 5746 h 64000"/>
                <a:gd name="T16" fmla="*/ 50296 w 64000"/>
                <a:gd name="T17" fmla="*/ 5746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296 w 64000"/>
                <a:gd name="T28" fmla="*/ -26244 h 64000"/>
                <a:gd name="T29" fmla="*/ 50296 w 64000"/>
                <a:gd name="T30" fmla="*/ 26244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296" y="5746"/>
                  </a:moveTo>
                  <a:cubicBezTo>
                    <a:pt x="58882" y="11730"/>
                    <a:pt x="64000" y="21534"/>
                    <a:pt x="64000" y="32000"/>
                  </a:cubicBezTo>
                  <a:cubicBezTo>
                    <a:pt x="64000" y="42465"/>
                    <a:pt x="58882" y="52269"/>
                    <a:pt x="50296" y="58253"/>
                  </a:cubicBezTo>
                  <a:cubicBezTo>
                    <a:pt x="50296" y="58253"/>
                    <a:pt x="50296" y="58253"/>
                    <a:pt x="50295" y="58253"/>
                  </a:cubicBezTo>
                  <a:lnTo>
                    <a:pt x="50296" y="58254"/>
                  </a:lnTo>
                  <a:lnTo>
                    <a:pt x="50296" y="5746"/>
                  </a:lnTo>
                  <a:lnTo>
                    <a:pt x="50295" y="5746"/>
                  </a:lnTo>
                  <a:cubicBezTo>
                    <a:pt x="50296" y="5746"/>
                    <a:pt x="50296" y="5746"/>
                    <a:pt x="50296" y="5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auto">
            <a:xfrm>
              <a:off x="-1528" y="0"/>
              <a:ext cx="1949" cy="1987"/>
            </a:xfrm>
            <a:custGeom>
              <a:avLst/>
              <a:gdLst>
                <a:gd name="T0" fmla="*/ 50077 w 64000"/>
                <a:gd name="T1" fmla="*/ 5595 h 64000"/>
                <a:gd name="T2" fmla="*/ 64000 w 64000"/>
                <a:gd name="T3" fmla="*/ 32000 h 64000"/>
                <a:gd name="T4" fmla="*/ 50077 w 64000"/>
                <a:gd name="T5" fmla="*/ 58404 h 64000"/>
                <a:gd name="T6" fmla="*/ 50077 w 64000"/>
                <a:gd name="T7" fmla="*/ 58404 h 64000"/>
                <a:gd name="T8" fmla="*/ 50076 w 64000"/>
                <a:gd name="T9" fmla="*/ 58404 h 64000"/>
                <a:gd name="T10" fmla="*/ 50077 w 64000"/>
                <a:gd name="T11" fmla="*/ 58405 h 64000"/>
                <a:gd name="T12" fmla="*/ 50077 w 64000"/>
                <a:gd name="T13" fmla="*/ 5595 h 64000"/>
                <a:gd name="T14" fmla="*/ 50076 w 64000"/>
                <a:gd name="T15" fmla="*/ 5595 h 64000"/>
                <a:gd name="T16" fmla="*/ 50077 w 64000"/>
                <a:gd name="T17" fmla="*/ 5595 h 6400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50077 w 64000"/>
                <a:gd name="T28" fmla="*/ -26412 h 64000"/>
                <a:gd name="T29" fmla="*/ 50077 w 64000"/>
                <a:gd name="T30" fmla="*/ 26412 h 6400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000" h="64000">
                  <a:moveTo>
                    <a:pt x="50077" y="5595"/>
                  </a:moveTo>
                  <a:cubicBezTo>
                    <a:pt x="58790" y="11560"/>
                    <a:pt x="64000" y="21440"/>
                    <a:pt x="64000" y="32000"/>
                  </a:cubicBezTo>
                  <a:cubicBezTo>
                    <a:pt x="64000" y="42559"/>
                    <a:pt x="58790" y="52439"/>
                    <a:pt x="50077" y="58404"/>
                  </a:cubicBezTo>
                  <a:cubicBezTo>
                    <a:pt x="50077" y="58404"/>
                    <a:pt x="50077" y="58404"/>
                    <a:pt x="50076" y="58404"/>
                  </a:cubicBezTo>
                  <a:lnTo>
                    <a:pt x="50077" y="58405"/>
                  </a:lnTo>
                  <a:lnTo>
                    <a:pt x="50077" y="5595"/>
                  </a:lnTo>
                  <a:lnTo>
                    <a:pt x="50076" y="5595"/>
                  </a:lnTo>
                  <a:cubicBezTo>
                    <a:pt x="50077" y="5595"/>
                    <a:pt x="50077" y="5595"/>
                    <a:pt x="50077" y="5595"/>
                  </a:cubicBez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864" y="960"/>
              <a:ext cx="46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370013" y="301625"/>
            <a:ext cx="731361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 estilo do título mestre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013" y="1827213"/>
            <a:ext cx="731361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en-US"/>
              <a:t>Clique para editar os estilos do texto mestre</a:t>
            </a:r>
          </a:p>
          <a:p>
            <a:pPr lvl="1"/>
            <a:r>
              <a:rPr lang="pt-BR" altLang="en-US"/>
              <a:t>Segundo nível</a:t>
            </a:r>
          </a:p>
          <a:p>
            <a:pPr lvl="2"/>
            <a:r>
              <a:rPr lang="pt-BR" altLang="en-US"/>
              <a:t>Terceiro nível</a:t>
            </a:r>
          </a:p>
          <a:p>
            <a:pPr lvl="3"/>
            <a:r>
              <a:rPr lang="pt-BR" altLang="en-US"/>
              <a:t>Quarto nível</a:t>
            </a:r>
          </a:p>
          <a:p>
            <a:pPr lvl="4"/>
            <a:r>
              <a:rPr lang="pt-BR" altLang="en-US"/>
              <a:t>Quinto nível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82BC1B7-1239-4B4F-B915-A2618AFFEF77}" type="datetimeFigureOut">
              <a:rPr lang="pt-BR"/>
              <a:pPr>
                <a:defRPr/>
              </a:pPr>
              <a:t>02/04/2017</a:t>
            </a:fld>
            <a:endParaRPr lang="pt-BR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Verdana" panose="020B0604030504040204" pitchFamily="34" charset="0"/>
              </a:defRPr>
            </a:lvl1pPr>
          </a:lstStyle>
          <a:p>
            <a:fld id="{285728F9-5843-483F-98F9-EB44C4468C03}" type="slidenum">
              <a:rPr lang="pt-BR" altLang="en-US"/>
              <a:pPr/>
              <a:t>‹nº›</a:t>
            </a:fld>
            <a:endParaRPr lang="pt-B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¡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5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¡"/>
        <a:defRPr sz="22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19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itchFamily="2" charset="2"/>
        <a:buChar char="¡"/>
        <a:defRPr sz="19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afaelviniciusbarros5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rloncefet@gmail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1.bp.blogspot.com/-dED1FrmzLCQ/UMdKOOMm70I/AAAAAAAAAB8/h5cs6WGl7-s/s1600/incremental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tableless.com.br/mvc-afinal-e-o-que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CodeSeven/toastr" TargetMode="External"/><Relationship Id="rId3" Type="http://schemas.openxmlformats.org/officeDocument/2006/relationships/hyperlink" Target="https://jquery.com/" TargetMode="External"/><Relationship Id="rId7" Type="http://schemas.openxmlformats.org/officeDocument/2006/relationships/hyperlink" Target="http://millermedeiros.github.io/crossroads.j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llermedeiros.github.io/js-signals/" TargetMode="External"/><Relationship Id="rId5" Type="http://schemas.openxmlformats.org/officeDocument/2006/relationships/hyperlink" Target="http://blog.getbootstrap.com/2015/06/15/bootstrap-3-3-5-released/" TargetMode="External"/><Relationship Id="rId4" Type="http://schemas.openxmlformats.org/officeDocument/2006/relationships/hyperlink" Target="https://github.com/jzaefferer/jquery-validation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akupanda/bootstrap3-dialog" TargetMode="External"/><Relationship Id="rId7" Type="http://schemas.openxmlformats.org/officeDocument/2006/relationships/hyperlink" Target="https://github.com/uxsolutions/bootstrap-datepicker/releas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ables.net/" TargetMode="External"/><Relationship Id="rId5" Type="http://schemas.openxmlformats.org/officeDocument/2006/relationships/hyperlink" Target="http://digitalbush.com/projects/masked-input-plugin/" TargetMode="External"/><Relationship Id="rId4" Type="http://schemas.openxmlformats.org/officeDocument/2006/relationships/hyperlink" Target="https://jqueryui.com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iagodp/php-uti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.je/dice.html" TargetMode="External"/><Relationship Id="rId5" Type="http://schemas.openxmlformats.org/officeDocument/2006/relationships/hyperlink" Target="https://github.com/thiagodp/session" TargetMode="External"/><Relationship Id="rId4" Type="http://schemas.openxmlformats.org/officeDocument/2006/relationships/hyperlink" Target="https://www.slimframework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" TargetMode="External"/><Relationship Id="rId4" Type="http://schemas.openxmlformats.org/officeDocument/2006/relationships/hyperlink" Target="https://bower.io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mailto:rafaelviniciusbarros5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irloncefet@gmail.com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333375"/>
            <a:ext cx="7239000" cy="2097088"/>
          </a:xfrm>
        </p:spPr>
        <p:txBody>
          <a:bodyPr/>
          <a:lstStyle/>
          <a:p>
            <a:pPr algn="ctr" eaLnBrk="1" hangingPunct="1"/>
            <a:r>
              <a:rPr lang="pt-BR" altLang="en-US" dirty="0"/>
              <a:t>Trabalho de Conclusão de Curso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3038" y="3286125"/>
            <a:ext cx="7239000" cy="2951164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r>
              <a:rPr lang="pt-BR" altLang="en-US" sz="1800" dirty="0"/>
              <a:t>Informática – CEFET – </a:t>
            </a:r>
            <a:r>
              <a:rPr lang="pt-BR" altLang="en-US" sz="1800" dirty="0" err="1"/>
              <a:t>UnED</a:t>
            </a:r>
            <a:r>
              <a:rPr lang="pt-BR" altLang="en-US" sz="1800" dirty="0"/>
              <a:t> Nova Friburgo</a:t>
            </a:r>
          </a:p>
          <a:p>
            <a:pPr eaLnBrk="1" hangingPunct="1">
              <a:lnSpc>
                <a:spcPct val="90000"/>
              </a:lnSpc>
            </a:pPr>
            <a:endParaRPr lang="pt-BR" altLang="en-US" sz="25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2000" dirty="0"/>
              <a:t>Rafael Vinicius Barros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500" dirty="0">
                <a:hlinkClick r:id="rId3"/>
              </a:rPr>
              <a:t>rafaelviniciusbarros5@gmail.com</a:t>
            </a:r>
            <a:endParaRPr lang="pt-BR" sz="1500" dirty="0"/>
          </a:p>
          <a:p>
            <a:pPr algn="ctr" eaLnBrk="1" hangingPunct="1">
              <a:lnSpc>
                <a:spcPct val="90000"/>
              </a:lnSpc>
            </a:pPr>
            <a:endParaRPr lang="pt-BR" sz="15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2000" dirty="0" err="1"/>
              <a:t>Irlon</a:t>
            </a:r>
            <a:r>
              <a:rPr lang="pt-BR" altLang="en-US" sz="2000" dirty="0"/>
              <a:t> de Souza </a:t>
            </a:r>
            <a:r>
              <a:rPr lang="pt-BR" altLang="en-US" sz="2000" dirty="0" err="1"/>
              <a:t>Lamblet</a:t>
            </a:r>
            <a:endParaRPr lang="pt-BR" altLang="en-US" sz="2000" dirty="0"/>
          </a:p>
          <a:p>
            <a:pPr algn="ctr" eaLnBrk="1" hangingPunct="1">
              <a:lnSpc>
                <a:spcPct val="90000"/>
              </a:lnSpc>
            </a:pPr>
            <a:r>
              <a:rPr lang="pt-BR" sz="1500" dirty="0">
                <a:hlinkClick r:id="rId4"/>
              </a:rPr>
              <a:t>irloncefet@gmail.com</a:t>
            </a:r>
            <a:endParaRPr lang="pt-BR" sz="1500" dirty="0"/>
          </a:p>
          <a:p>
            <a:pPr algn="ctr" eaLnBrk="1" hangingPunct="1">
              <a:lnSpc>
                <a:spcPct val="90000"/>
              </a:lnSpc>
            </a:pPr>
            <a:endParaRPr lang="pt-BR" altLang="en-US" sz="1500" dirty="0"/>
          </a:p>
          <a:p>
            <a:pPr algn="ctr" eaLnBrk="1" hangingPunct="1">
              <a:lnSpc>
                <a:spcPct val="90000"/>
              </a:lnSpc>
            </a:pPr>
            <a:endParaRPr lang="pt-BR" altLang="en-US" sz="15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2000" dirty="0"/>
              <a:t>Orientador: Rafael </a:t>
            </a:r>
            <a:r>
              <a:rPr lang="pt-BR" altLang="en-US" sz="2000" dirty="0" err="1"/>
              <a:t>Escalfoni</a:t>
            </a:r>
            <a:endParaRPr lang="pt-BR" altLang="en-US" sz="2000" dirty="0"/>
          </a:p>
          <a:p>
            <a:pPr eaLnBrk="1" hangingPunct="1">
              <a:lnSpc>
                <a:spcPct val="90000"/>
              </a:lnSpc>
            </a:pPr>
            <a:endParaRPr lang="pt-BR" altLang="en-US" sz="2500" dirty="0"/>
          </a:p>
        </p:txBody>
      </p:sp>
      <p:sp>
        <p:nvSpPr>
          <p:cNvPr id="3076" name="CaixaDeTexto 5"/>
          <p:cNvSpPr txBox="1">
            <a:spLocks noChangeArrowheads="1"/>
          </p:cNvSpPr>
          <p:nvPr/>
        </p:nvSpPr>
        <p:spPr bwMode="auto">
          <a:xfrm>
            <a:off x="3500430" y="2643182"/>
            <a:ext cx="2781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3200" b="1" dirty="0" err="1"/>
              <a:t>Pharma</a:t>
            </a:r>
            <a:r>
              <a:rPr lang="pt-BR" sz="3200" b="1" dirty="0"/>
              <a:t> book</a:t>
            </a:r>
            <a:endParaRPr lang="pt-BR" altLang="en-US" sz="3200" dirty="0">
              <a:solidFill>
                <a:srgbClr val="00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Farmácia</a:t>
            </a:r>
            <a:endParaRPr lang="pt-BR" dirty="0"/>
          </a:p>
        </p:txBody>
      </p:sp>
      <p:pic>
        <p:nvPicPr>
          <p:cNvPr id="6" name="Espaço Reservado para Conteúdo 5" descr="Farmácia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7668" y="357166"/>
            <a:ext cx="5209174" cy="60722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Favoritos</a:t>
            </a:r>
            <a:endParaRPr lang="pt-BR" dirty="0"/>
          </a:p>
        </p:txBody>
      </p:sp>
      <p:pic>
        <p:nvPicPr>
          <p:cNvPr id="6" name="Espaço Reservado para Conteúdo 5" descr="Favoritos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0496" y="142852"/>
            <a:ext cx="4929222" cy="6580737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700" dirty="0" smtClean="0"/>
              <a:t>Medicamento</a:t>
            </a:r>
            <a:br>
              <a:rPr lang="pt-BR" sz="2700" dirty="0" smtClean="0"/>
            </a:br>
            <a:r>
              <a:rPr lang="pt-BR" sz="2700" dirty="0" smtClean="0"/>
              <a:t>Precificado</a:t>
            </a:r>
            <a:endParaRPr lang="pt-BR" sz="2700" dirty="0"/>
          </a:p>
        </p:txBody>
      </p:sp>
      <p:pic>
        <p:nvPicPr>
          <p:cNvPr id="6" name="Espaço Reservado para Conteúdo 5" descr="MedicamentoPrecificad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1868" y="357166"/>
            <a:ext cx="5326992" cy="5929354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Notificação</a:t>
            </a:r>
            <a:endParaRPr lang="pt-BR" dirty="0"/>
          </a:p>
        </p:txBody>
      </p:sp>
      <p:pic>
        <p:nvPicPr>
          <p:cNvPr id="6" name="Espaço Reservado para Conteúdo 5" descr="Notificaçã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9058" y="285727"/>
            <a:ext cx="4821779" cy="6385243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pt-BR" dirty="0" smtClean="0"/>
              <a:t>Usuário</a:t>
            </a:r>
            <a:endParaRPr lang="pt-BR" dirty="0"/>
          </a:p>
        </p:txBody>
      </p:sp>
      <p:pic>
        <p:nvPicPr>
          <p:cNvPr id="8" name="Espaço Reservado para Conteúdo 7" descr="Usuário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0162" y="357166"/>
            <a:ext cx="5632419" cy="6072230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Cadastrar Medicamento Precificado</a:t>
            </a:r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1370013" y="1827213"/>
          <a:ext cx="7313612" cy="2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68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568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Caso de Uso 14 (CDU14)</a:t>
                      </a:r>
                      <a:endParaRPr lang="pt-BR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Cadastrar medicamento precificado.</a:t>
                      </a:r>
                      <a:endParaRPr lang="pt-BR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412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Calibri"/>
                          <a:cs typeface="Times New Roman"/>
                        </a:rPr>
                        <a:t>Descrição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Arial"/>
                          <a:ea typeface="Calibri"/>
                          <a:cs typeface="Times New Roman"/>
                        </a:rPr>
                        <a:t>Permite ao usuário registrar o preço de um medicamento em uma determinada farmácia.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Calibri"/>
                          <a:cs typeface="Times New Roman"/>
                        </a:rPr>
                        <a:t>Atores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Usuário.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6083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Calibri"/>
                          <a:cs typeface="Times New Roman"/>
                        </a:rPr>
                        <a:t>Inclusões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[-CDU15 Listar Medicamento do Sistema] [- CDU1 – Listar Farmácia].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Calibri"/>
                          <a:cs typeface="Times New Roman"/>
                        </a:rPr>
                        <a:t>Extensões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Não há.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Calibri"/>
                          <a:cs typeface="Times New Roman"/>
                        </a:rPr>
                        <a:t>Pré-Condições (PRE)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Arial"/>
                          <a:ea typeface="Calibri"/>
                          <a:cs typeface="Times New Roman"/>
                        </a:rPr>
                        <a:t>Não há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</p:nvPr>
        </p:nvGraphicFramePr>
        <p:xfrm>
          <a:off x="500034" y="428604"/>
          <a:ext cx="8358246" cy="531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9304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3598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Fluxo Disparador </a:t>
                      </a:r>
                      <a:endParaRPr lang="pt-BR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Passo</a:t>
                      </a:r>
                      <a:endParaRPr lang="pt-BR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Ator</a:t>
                      </a:r>
                      <a:endParaRPr lang="pt-BR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60832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pt-BR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Acessa a opção “Cadastrar”. </a:t>
                      </a:r>
                      <a:endParaRPr lang="pt-BR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 rowSpan="5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Calibri"/>
                          <a:cs typeface="Times New Roman"/>
                        </a:rPr>
                        <a:t>Fluxo Principal (FP)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Calibri"/>
                          <a:cs typeface="Times New Roman"/>
                        </a:rPr>
                        <a:t>Passo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Calibri"/>
                          <a:cs typeface="Times New Roman"/>
                        </a:rPr>
                        <a:t>Ator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Calibri"/>
                          <a:cs typeface="Times New Roman"/>
                        </a:rPr>
                        <a:t>Sistema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2166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1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Exibe formulário para cadastro de medicamentos precificados.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8249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2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Informa um medicamento, laboratório e farmácia que estejam cadastrados no sistema.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84124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3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Informa o valor do medicamento atualizado.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4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Submete dados.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4" name="Espaço Reservado para Conteúdo 3"/>
          <p:cNvGraphicFramePr>
            <a:graphicFrameLocks noGrp="1"/>
          </p:cNvGraphicFramePr>
          <p:nvPr>
            <p:ph idx="1"/>
          </p:nvPr>
        </p:nvGraphicFramePr>
        <p:xfrm>
          <a:off x="714348" y="285728"/>
          <a:ext cx="7929618" cy="63298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97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2648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264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62366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757449">
                <a:tc row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dirty="0">
                        <a:solidFill>
                          <a:schemeClr val="tx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800" b="1" dirty="0">
                        <a:solidFill>
                          <a:schemeClr val="tx1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Arial"/>
                          <a:ea typeface="Calibri"/>
                          <a:cs typeface="Times New Roman"/>
                        </a:rPr>
                        <a:t>Fluxo Principal (FP)</a:t>
                      </a:r>
                      <a:endParaRPr lang="pt-BR" sz="18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endParaRPr lang="pt-BR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solidFill>
                            <a:sysClr val="windowText" lastClr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5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b="0" dirty="0">
                        <a:solidFill>
                          <a:sysClr val="windowText" lastClr="000000"/>
                        </a:solidFill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0" dirty="0">
                          <a:solidFill>
                            <a:sysClr val="windowText" lastClr="000000"/>
                          </a:solidFill>
                          <a:latin typeface="Arial"/>
                          <a:ea typeface="Calibri"/>
                          <a:cs typeface="Times New Roman"/>
                        </a:rPr>
                        <a:t>Realiza a validação dos dados. [RN1][RN2].</a:t>
                      </a:r>
                      <a:endParaRPr lang="pt-BR" sz="1600" b="0" dirty="0">
                        <a:solidFill>
                          <a:sysClr val="windowText" lastClr="000000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48801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6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Salva os dados do medicamento precificado.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57449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7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 dirty="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Exibe mensagem de sucesso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17549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Calibri"/>
                          <a:cs typeface="Times New Roman"/>
                        </a:rPr>
                        <a:t>8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600">
                        <a:latin typeface="Arial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Arial"/>
                          <a:ea typeface="Calibri"/>
                          <a:cs typeface="Times New Roman"/>
                        </a:rPr>
                        <a:t>Finaliza caso de uso.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17549">
                <a:tc rowSpan="2">
                  <a:txBody>
                    <a:bodyPr/>
                    <a:lstStyle/>
                    <a:p>
                      <a:r>
                        <a:rPr lang="pt-BR" sz="1600" b="1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Pós-Condições do FP (POS)</a:t>
                      </a:r>
                      <a:endParaRPr lang="pt-BR" sz="1600" dirty="0">
                        <a:latin typeface="+mj-lt"/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+mj-lt"/>
                          <a:ea typeface="Calibri"/>
                          <a:cs typeface="Times New Roman"/>
                        </a:rPr>
                        <a:t>Código</a:t>
                      </a:r>
                      <a:endParaRPr lang="pt-BR" sz="160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+mj-lt"/>
                          <a:ea typeface="Calibri"/>
                          <a:cs typeface="Times New Roman"/>
                        </a:rPr>
                        <a:t>Descrição/Referência</a:t>
                      </a:r>
                      <a:endParaRPr lang="pt-BR" sz="1600" dirty="0">
                        <a:latin typeface="+mj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17549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+mj-lt"/>
                          <a:ea typeface="Calibri"/>
                          <a:cs typeface="Times New Roman"/>
                        </a:rPr>
                        <a:t>1</a:t>
                      </a: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+mj-lt"/>
                          <a:ea typeface="Calibri"/>
                          <a:cs typeface="Times New Roman"/>
                        </a:rPr>
                        <a:t>Medicamento precificado cadastrado.</a:t>
                      </a: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1754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Calibri"/>
                          <a:cs typeface="Times New Roman"/>
                        </a:rPr>
                        <a:t>Fluxo de Exceção (FE)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Arial"/>
                          <a:ea typeface="Calibri"/>
                          <a:cs typeface="Times New Roman"/>
                        </a:rPr>
                        <a:t>Nenhum.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17549">
                <a:tc rowSpan="3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Times New Roman"/>
                          <a:cs typeface="Arial"/>
                        </a:rPr>
                        <a:t>Regras de Negócio (RN)</a:t>
                      </a:r>
                      <a:endParaRPr lang="pt-BR" sz="16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>
                          <a:latin typeface="Arial"/>
                          <a:ea typeface="Calibri"/>
                          <a:cs typeface="Times New Roman"/>
                        </a:rPr>
                        <a:t>Código</a:t>
                      </a:r>
                      <a:endParaRPr lang="pt-BR" sz="160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b="1" dirty="0">
                          <a:latin typeface="Arial"/>
                          <a:ea typeface="Calibri"/>
                          <a:cs typeface="Times New Roman"/>
                        </a:rPr>
                        <a:t>Descrição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1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17549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endParaRPr lang="pt-BR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Arial"/>
                          <a:ea typeface="Calibri"/>
                          <a:cs typeface="Times New Roman"/>
                        </a:rPr>
                        <a:t>Todos os campos são obrigatórios.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60832">
                <a:tc vMerge="1"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endParaRPr lang="pt-BR" sz="16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BR" sz="1600" dirty="0">
                          <a:latin typeface="Arial"/>
                          <a:ea typeface="Calibri"/>
                          <a:cs typeface="Times New Roman"/>
                        </a:rPr>
                        <a:t>O preço deve ser um valor maior que zero.</a:t>
                      </a:r>
                      <a:endParaRPr lang="pt-BR" sz="16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pt-BR" sz="12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Estrutura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Diagrama de classe</a:t>
            </a:r>
          </a:p>
          <a:p>
            <a:endParaRPr lang="pt-BR" dirty="0"/>
          </a:p>
          <a:p>
            <a:r>
              <a:rPr lang="pt-BR" dirty="0"/>
              <a:t>Modelo de Entidade Relacionamento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</a:p>
        </p:txBody>
      </p:sp>
      <p:pic>
        <p:nvPicPr>
          <p:cNvPr id="8" name="Espaço Reservado para Conteúdo 7" descr="DiagramaClassePrincipal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57011" y="0"/>
            <a:ext cx="9301011" cy="6969911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300" dirty="0"/>
              <a:t>Contextualização</a:t>
            </a:r>
          </a:p>
          <a:p>
            <a:r>
              <a:rPr lang="pt-BR" sz="2300" dirty="0"/>
              <a:t>Problema</a:t>
            </a:r>
          </a:p>
          <a:p>
            <a:r>
              <a:rPr lang="pt-BR" sz="2300" dirty="0"/>
              <a:t>Solução</a:t>
            </a:r>
          </a:p>
          <a:p>
            <a:r>
              <a:rPr lang="pt-BR" sz="2300" dirty="0"/>
              <a:t>Contribuições esperadas</a:t>
            </a:r>
          </a:p>
          <a:p>
            <a:r>
              <a:rPr lang="pt-BR" sz="2300" dirty="0"/>
              <a:t>Funcionalidades</a:t>
            </a:r>
          </a:p>
          <a:p>
            <a:r>
              <a:rPr lang="pt-BR" sz="2300" dirty="0"/>
              <a:t>Estrutura</a:t>
            </a:r>
          </a:p>
          <a:p>
            <a:r>
              <a:rPr lang="pt-BR" sz="2300" dirty="0"/>
              <a:t>Metodologia de implementação</a:t>
            </a:r>
          </a:p>
          <a:p>
            <a:r>
              <a:rPr lang="pt-BR" sz="2300" dirty="0"/>
              <a:t>Tecnologias utilizadas</a:t>
            </a:r>
          </a:p>
          <a:p>
            <a:r>
              <a:rPr lang="pt-BR" sz="2300" dirty="0"/>
              <a:t>Planos Futuros</a:t>
            </a:r>
          </a:p>
          <a:p>
            <a:r>
              <a:rPr lang="pt-BR" sz="2300" dirty="0"/>
              <a:t>Conclusão</a:t>
            </a:r>
          </a:p>
          <a:p>
            <a:pPr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Espaço Reservado para Conteúdo 6" descr="BDpharmabook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0"/>
            <a:ext cx="7715304" cy="6851937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de Implementação</a:t>
            </a:r>
          </a:p>
        </p:txBody>
      </p:sp>
      <p:pic>
        <p:nvPicPr>
          <p:cNvPr id="7" name="Espaço Reservado para Conteúdo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7624" y="1844824"/>
            <a:ext cx="6912768" cy="3529203"/>
          </a:xfrm>
        </p:spPr>
      </p:pic>
      <p:sp>
        <p:nvSpPr>
          <p:cNvPr id="11" name="CaixaDeTexto 10"/>
          <p:cNvSpPr txBox="1"/>
          <p:nvPr/>
        </p:nvSpPr>
        <p:spPr>
          <a:xfrm>
            <a:off x="513148" y="5666504"/>
            <a:ext cx="82353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Fonte: </a:t>
            </a:r>
            <a:r>
              <a:rPr lang="pt-BR" sz="800" dirty="0">
                <a:hlinkClick r:id="rId3"/>
              </a:rPr>
              <a:t>http://1.bp.blogspot.com/-dED1FrmzLCQ/UMdKOOMm70I/AAAAAAAAAB8/h5cs6WGl7-s/s1600/incremental.png</a:t>
            </a:r>
            <a:r>
              <a:rPr lang="pt-BR" sz="800" dirty="0"/>
              <a:t> em: 08 de dezembro de 2016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Metodologia de Implementação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i="1" dirty="0" err="1"/>
              <a:t>Model-View-Controller</a:t>
            </a:r>
            <a:r>
              <a:rPr lang="pt-BR" i="1" dirty="0"/>
              <a:t> </a:t>
            </a:r>
            <a:r>
              <a:rPr lang="pt-BR" dirty="0"/>
              <a:t>(MVC)</a:t>
            </a:r>
          </a:p>
        </p:txBody>
      </p:sp>
      <p:pic>
        <p:nvPicPr>
          <p:cNvPr id="4" name="Imagem 3" descr="http://tableless.com.br/wp-content/uploads/2015/02/laravel-introducao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852" y="2571744"/>
            <a:ext cx="6753232" cy="381953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aixaDeTexto 4"/>
          <p:cNvSpPr txBox="1"/>
          <p:nvPr/>
        </p:nvSpPr>
        <p:spPr>
          <a:xfrm>
            <a:off x="2357422" y="6215082"/>
            <a:ext cx="4685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Fonte: </a:t>
            </a:r>
            <a:r>
              <a:rPr lang="pt-BR" sz="1000" dirty="0">
                <a:hlinkClick r:id="rId3"/>
              </a:rPr>
              <a:t>https://tableless.com.br/mvc-afinal-e-o-que/</a:t>
            </a:r>
            <a:endParaRPr lang="pt-BR" sz="1000" dirty="0"/>
          </a:p>
          <a:p>
            <a:pPr algn="ctr"/>
            <a:r>
              <a:rPr lang="pt-BR" sz="1000" dirty="0"/>
              <a:t>Acessado dia 07 de dezembro de 2016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313612" cy="341293"/>
          </a:xfrm>
        </p:spPr>
        <p:txBody>
          <a:bodyPr/>
          <a:lstStyle/>
          <a:p>
            <a:r>
              <a:rPr lang="pt-BR" sz="2000" dirty="0"/>
              <a:t>Adicionar Medicamento ao Estoque</a:t>
            </a:r>
          </a:p>
        </p:txBody>
      </p:sp>
      <p:pic>
        <p:nvPicPr>
          <p:cNvPr id="4" name="Espaço Reservado para Conteúdo 3" descr="DiagramaDeClasseAdicionarMedicamentoAoEstoqu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00043"/>
            <a:ext cx="9144000" cy="6097309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spaço Reservado para Conteúdo 5" descr="SequenciaAdicionarMedicamentoEstoqu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357298"/>
            <a:ext cx="9026853" cy="4643446"/>
          </a:xfrm>
        </p:spPr>
      </p:pic>
      <p:sp>
        <p:nvSpPr>
          <p:cNvPr id="7" name="Título 1"/>
          <p:cNvSpPr txBox="1">
            <a:spLocks/>
          </p:cNvSpPr>
          <p:nvPr/>
        </p:nvSpPr>
        <p:spPr bwMode="auto">
          <a:xfrm>
            <a:off x="428596" y="214290"/>
            <a:ext cx="7313612" cy="3412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Adicionar Medicamento ao Estoque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/>
              <a:t>Cliente:</a:t>
            </a:r>
          </a:p>
          <a:p>
            <a:r>
              <a:rPr lang="pt-BR" sz="1800" dirty="0"/>
              <a:t>JQuery2.1.3	</a:t>
            </a:r>
          </a:p>
          <a:p>
            <a:pPr lvl="1"/>
            <a:r>
              <a:rPr lang="en-US" sz="1400" u="sng" dirty="0">
                <a:hlinkClick r:id="rId3"/>
              </a:rPr>
              <a:t>https://jquery.com/</a:t>
            </a:r>
            <a:endParaRPr lang="pt-BR" sz="1400" dirty="0"/>
          </a:p>
          <a:p>
            <a:r>
              <a:rPr lang="pt-BR" sz="1800" dirty="0" err="1"/>
              <a:t>JQuery</a:t>
            </a:r>
            <a:r>
              <a:rPr lang="pt-BR" sz="1800" dirty="0"/>
              <a:t> </a:t>
            </a:r>
            <a:r>
              <a:rPr lang="pt-BR" sz="1800" dirty="0" err="1"/>
              <a:t>Validation</a:t>
            </a:r>
            <a:r>
              <a:rPr lang="pt-BR" sz="1800" dirty="0"/>
              <a:t> </a:t>
            </a:r>
          </a:p>
          <a:p>
            <a:pPr lvl="1"/>
            <a:r>
              <a:rPr lang="pt-BR" sz="1400" u="sng" dirty="0">
                <a:hlinkClick r:id="rId4"/>
              </a:rPr>
              <a:t>https://github.com/jzaefferer/jquery-validation</a:t>
            </a:r>
            <a:endParaRPr lang="pt-BR" sz="1400" dirty="0"/>
          </a:p>
          <a:p>
            <a:r>
              <a:rPr lang="pt-BR" sz="1800" dirty="0" err="1"/>
              <a:t>Bootstrap</a:t>
            </a:r>
            <a:r>
              <a:rPr lang="pt-BR" sz="1800" dirty="0"/>
              <a:t> 3.3.5</a:t>
            </a:r>
          </a:p>
          <a:p>
            <a:pPr lvl="1"/>
            <a:r>
              <a:rPr lang="pt-BR" sz="1400" u="sng" dirty="0">
                <a:hlinkClick r:id="rId5"/>
              </a:rPr>
              <a:t>http://blog.getbootstrap.com/2015/06/15/bootstrap-3-3-5-released/</a:t>
            </a:r>
            <a:endParaRPr lang="pt-BR" sz="1300" dirty="0"/>
          </a:p>
          <a:p>
            <a:r>
              <a:rPr lang="pt-BR" sz="1800" dirty="0" err="1"/>
              <a:t>js-signals</a:t>
            </a:r>
            <a:r>
              <a:rPr lang="pt-BR" sz="1800" dirty="0"/>
              <a:t> 1.0.0</a:t>
            </a:r>
          </a:p>
          <a:p>
            <a:pPr lvl="1"/>
            <a:r>
              <a:rPr lang="pt-BR" sz="1400" u="sng" dirty="0">
                <a:hlinkClick r:id="rId6"/>
              </a:rPr>
              <a:t>https://millermedeiros.github.io/js-signals/</a:t>
            </a:r>
            <a:endParaRPr lang="pt-BR" sz="1300" dirty="0"/>
          </a:p>
          <a:p>
            <a:r>
              <a:rPr lang="pt-BR" sz="1800" dirty="0" err="1"/>
              <a:t>crossroads</a:t>
            </a:r>
            <a:r>
              <a:rPr lang="pt-BR" sz="1800" dirty="0"/>
              <a:t> 0.12.2</a:t>
            </a:r>
          </a:p>
          <a:p>
            <a:pPr lvl="1"/>
            <a:r>
              <a:rPr lang="pt-BR" sz="1400" u="sng" dirty="0">
                <a:hlinkClick r:id="rId7"/>
              </a:rPr>
              <a:t>http://millermedeiros.github.io/crossroads.</a:t>
            </a:r>
            <a:r>
              <a:rPr lang="pt-BR" sz="1400" u="sng" dirty="0" err="1">
                <a:hlinkClick r:id="rId7"/>
              </a:rPr>
              <a:t>js</a:t>
            </a:r>
            <a:r>
              <a:rPr lang="pt-BR" sz="1400" u="sng" dirty="0">
                <a:hlinkClick r:id="rId7"/>
              </a:rPr>
              <a:t>/</a:t>
            </a:r>
            <a:endParaRPr lang="pt-BR" sz="1300" dirty="0"/>
          </a:p>
          <a:p>
            <a:r>
              <a:rPr lang="pt-BR" sz="1800" dirty="0" err="1"/>
              <a:t>toastr</a:t>
            </a:r>
            <a:r>
              <a:rPr lang="pt-BR" sz="1800" dirty="0"/>
              <a:t> 2.1.2 </a:t>
            </a:r>
          </a:p>
          <a:p>
            <a:pPr lvl="1"/>
            <a:r>
              <a:rPr lang="pt-BR" sz="1400" u="sng" dirty="0">
                <a:hlinkClick r:id="rId8"/>
              </a:rPr>
              <a:t>https://github.com/CodeSeven/toastr</a:t>
            </a:r>
            <a:endParaRPr lang="pt-BR" sz="13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/>
              <a:t>Cliente:</a:t>
            </a:r>
          </a:p>
          <a:p>
            <a:r>
              <a:rPr lang="pt-BR" sz="1800" dirty="0"/>
              <a:t>bootstrap3-dialog1.34.6 	</a:t>
            </a:r>
          </a:p>
          <a:p>
            <a:pPr lvl="1"/>
            <a:r>
              <a:rPr lang="pt-BR" sz="1400" u="sng" dirty="0">
                <a:hlinkClick r:id="rId3"/>
              </a:rPr>
              <a:t>https://github.com/nakupanda/bootstrap3-dialog</a:t>
            </a:r>
            <a:endParaRPr lang="pt-BR" sz="1400" dirty="0"/>
          </a:p>
          <a:p>
            <a:r>
              <a:rPr lang="pt-BR" sz="1800" dirty="0" err="1"/>
              <a:t>jquery-ui</a:t>
            </a:r>
            <a:r>
              <a:rPr lang="pt-BR" sz="1800" dirty="0"/>
              <a:t> 1.12.1 </a:t>
            </a:r>
          </a:p>
          <a:p>
            <a:pPr lvl="1"/>
            <a:r>
              <a:rPr lang="en-US" sz="1400" u="sng" dirty="0">
                <a:hlinkClick r:id="rId4"/>
              </a:rPr>
              <a:t>https://jqueryui.com/</a:t>
            </a:r>
            <a:endParaRPr lang="pt-BR" sz="1400" dirty="0"/>
          </a:p>
          <a:p>
            <a:r>
              <a:rPr lang="pt-BR" sz="1800" dirty="0" err="1"/>
              <a:t>jquery</a:t>
            </a:r>
            <a:r>
              <a:rPr lang="pt-BR" sz="1800" dirty="0"/>
              <a:t>.</a:t>
            </a:r>
            <a:r>
              <a:rPr lang="pt-BR" sz="1800" dirty="0" err="1"/>
              <a:t>maskedinput</a:t>
            </a:r>
            <a:r>
              <a:rPr lang="pt-BR" sz="1800" dirty="0"/>
              <a:t> 1.4.1</a:t>
            </a:r>
          </a:p>
          <a:p>
            <a:pPr lvl="1"/>
            <a:r>
              <a:rPr lang="en-US" sz="1400" u="sng" dirty="0">
                <a:hlinkClick r:id="rId5"/>
              </a:rPr>
              <a:t>http://digitalbush.com/projects/masked-input-plugin/</a:t>
            </a:r>
            <a:endParaRPr lang="pt-BR" sz="1300" dirty="0"/>
          </a:p>
          <a:p>
            <a:r>
              <a:rPr lang="pt-BR" sz="1800" dirty="0" err="1"/>
              <a:t>datatables</a:t>
            </a:r>
            <a:r>
              <a:rPr lang="pt-BR" sz="1800" dirty="0"/>
              <a:t>.net 1.10.12</a:t>
            </a:r>
          </a:p>
          <a:p>
            <a:pPr lvl="1"/>
            <a:r>
              <a:rPr lang="pt-BR" sz="1400" u="sng" dirty="0">
                <a:hlinkClick r:id="rId6"/>
              </a:rPr>
              <a:t>https://datatables.net/</a:t>
            </a:r>
            <a:endParaRPr lang="pt-BR" sz="1300" dirty="0"/>
          </a:p>
          <a:p>
            <a:r>
              <a:rPr lang="pt-BR" sz="1800" dirty="0" err="1"/>
              <a:t>bootstrap-datepicker</a:t>
            </a:r>
            <a:r>
              <a:rPr lang="pt-BR" sz="1800" dirty="0"/>
              <a:t> 1.6.4</a:t>
            </a:r>
          </a:p>
          <a:p>
            <a:pPr lvl="1"/>
            <a:r>
              <a:rPr lang="pt-BR" sz="1400" u="sng" dirty="0">
                <a:hlinkClick r:id="rId7"/>
              </a:rPr>
              <a:t>https://github.com/uxsolutions/bootstrap-datepicker/releases</a:t>
            </a:r>
            <a:endParaRPr lang="pt-BR" sz="13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/>
              <a:t>Servidor:</a:t>
            </a:r>
          </a:p>
          <a:p>
            <a:r>
              <a:rPr lang="pt-BR" sz="1800" dirty="0" err="1"/>
              <a:t>PHP-Util</a:t>
            </a:r>
            <a:r>
              <a:rPr lang="pt-BR" sz="1800" dirty="0"/>
              <a:t> 	</a:t>
            </a:r>
          </a:p>
          <a:p>
            <a:pPr lvl="1"/>
            <a:r>
              <a:rPr lang="pt-BR" sz="1400" u="sng" dirty="0">
                <a:hlinkClick r:id="rId3"/>
              </a:rPr>
              <a:t>https://github.com/thiagodp/php-util</a:t>
            </a:r>
            <a:endParaRPr lang="pt-BR" sz="1400" dirty="0"/>
          </a:p>
          <a:p>
            <a:r>
              <a:rPr lang="pt-BR" sz="1800" dirty="0"/>
              <a:t>Slim 2.6 </a:t>
            </a:r>
          </a:p>
          <a:p>
            <a:pPr lvl="1"/>
            <a:r>
              <a:rPr lang="pt-BR" sz="1400" u="sng" dirty="0">
                <a:hlinkClick r:id="rId4"/>
              </a:rPr>
              <a:t>https://www.slimframework.com/</a:t>
            </a:r>
            <a:endParaRPr lang="pt-BR" sz="1400" dirty="0"/>
          </a:p>
          <a:p>
            <a:r>
              <a:rPr lang="pt-BR" sz="1800" dirty="0" err="1"/>
              <a:t>Session</a:t>
            </a:r>
            <a:r>
              <a:rPr lang="pt-BR" sz="1800" dirty="0"/>
              <a:t> 1.0</a:t>
            </a:r>
          </a:p>
          <a:p>
            <a:pPr lvl="1"/>
            <a:r>
              <a:rPr lang="pt-BR" sz="1400" u="sng" dirty="0">
                <a:hlinkClick r:id="rId5"/>
              </a:rPr>
              <a:t>https://github.com/thiagodp/session</a:t>
            </a:r>
            <a:endParaRPr lang="pt-BR" sz="1300" dirty="0"/>
          </a:p>
          <a:p>
            <a:r>
              <a:rPr lang="pt-BR" sz="1800" dirty="0" err="1"/>
              <a:t>Dice</a:t>
            </a:r>
            <a:r>
              <a:rPr lang="pt-BR" sz="1800" dirty="0"/>
              <a:t> 2.0</a:t>
            </a:r>
          </a:p>
          <a:p>
            <a:pPr lvl="1"/>
            <a:r>
              <a:rPr lang="pt-BR" sz="1400" u="sng" dirty="0">
                <a:hlinkClick r:id="rId6"/>
              </a:rPr>
              <a:t>https://r.je/dice.html</a:t>
            </a:r>
            <a:endParaRPr lang="pt-BR" sz="13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pt-BR" dirty="0"/>
              <a:t>Desenvolvimento:</a:t>
            </a:r>
          </a:p>
          <a:p>
            <a:r>
              <a:rPr lang="pt-BR" sz="1800" dirty="0" err="1"/>
              <a:t>Composer</a:t>
            </a:r>
            <a:r>
              <a:rPr lang="pt-BR" sz="1800" dirty="0"/>
              <a:t> 1.2 	</a:t>
            </a:r>
          </a:p>
          <a:p>
            <a:pPr lvl="1"/>
            <a:r>
              <a:rPr lang="pt-BR" sz="1400" u="sng" dirty="0">
                <a:hlinkClick r:id="rId3"/>
              </a:rPr>
              <a:t>https://getcomposer.org/</a:t>
            </a:r>
            <a:endParaRPr lang="pt-BR" sz="1400" dirty="0"/>
          </a:p>
          <a:p>
            <a:r>
              <a:rPr lang="pt-BR" sz="1800" dirty="0" err="1"/>
              <a:t>Bower</a:t>
            </a:r>
            <a:r>
              <a:rPr lang="pt-BR" sz="1800" dirty="0"/>
              <a:t> 1.7.9 </a:t>
            </a:r>
          </a:p>
          <a:p>
            <a:pPr lvl="1"/>
            <a:r>
              <a:rPr lang="pt-BR" sz="1400" u="sng" dirty="0">
                <a:hlinkClick r:id="rId4"/>
              </a:rPr>
              <a:t>https://bower.io/</a:t>
            </a:r>
            <a:endParaRPr lang="pt-BR" sz="1400" dirty="0"/>
          </a:p>
          <a:p>
            <a:r>
              <a:rPr lang="pt-BR" sz="1800" dirty="0" err="1"/>
              <a:t>Git</a:t>
            </a:r>
            <a:r>
              <a:rPr lang="pt-BR" sz="1800" dirty="0"/>
              <a:t> 2.9.2</a:t>
            </a:r>
          </a:p>
          <a:p>
            <a:pPr lvl="1"/>
            <a:r>
              <a:rPr lang="pt-BR" sz="1400" u="sng" dirty="0">
                <a:hlinkClick r:id="rId5"/>
              </a:rPr>
              <a:t>https://git-scm.com/</a:t>
            </a:r>
            <a:endParaRPr lang="pt-BR" sz="13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Desenvolver um aplicativo para dispositivos móveis;</a:t>
            </a:r>
          </a:p>
          <a:p>
            <a:pPr lvl="0"/>
            <a:r>
              <a:rPr lang="pt-BR" dirty="0"/>
              <a:t>Aplicar a metodologia do </a:t>
            </a:r>
            <a:r>
              <a:rPr lang="pt-BR" dirty="0" err="1"/>
              <a:t>Lean</a:t>
            </a:r>
            <a:r>
              <a:rPr lang="pt-BR" dirty="0"/>
              <a:t> Startup, com o intuito de avaliar se a aplicação é bem aceita pelos usuários;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face da crise, a população tem adotado novos hábitos de consumo.</a:t>
            </a:r>
          </a:p>
          <a:p>
            <a:pPr lvl="1"/>
            <a:r>
              <a:rPr lang="pt-BR" dirty="0"/>
              <a:t>Replanejando seu orçamento.</a:t>
            </a:r>
          </a:p>
          <a:p>
            <a:pPr lvl="1"/>
            <a:r>
              <a:rPr lang="pt-BR" dirty="0"/>
              <a:t>Pesquisando preços.</a:t>
            </a:r>
          </a:p>
          <a:p>
            <a:pPr lvl="1"/>
            <a:r>
              <a:rPr lang="pt-BR" dirty="0"/>
              <a:t>Eliminando itens supérfluos.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Desenvolver uma aplicação off-line, com sincronização online;</a:t>
            </a:r>
          </a:p>
          <a:p>
            <a:pPr lvl="0"/>
            <a:r>
              <a:rPr lang="pt-BR" dirty="0"/>
              <a:t>Aprimorar o design da aplicação;</a:t>
            </a:r>
          </a:p>
          <a:p>
            <a:pPr lvl="0"/>
            <a:r>
              <a:rPr lang="pt-BR" dirty="0"/>
              <a:t>Adicionar uma funcionalidade que permita a geração de relatórios de gastos;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Planos Futuros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dirty="0"/>
              <a:t>Aprimorar  a estrutura do estoque, de forma que o sistema possa calcular um tempo aproximado do fim do medicamento pessoal, e assim enviar uma notificação de nova compra para o usuário automaticamente;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400" dirty="0"/>
              <a:t>CNDL e SPC (2016). </a:t>
            </a:r>
            <a:r>
              <a:rPr lang="pt-BR" sz="1400" b="1" dirty="0"/>
              <a:t>86% dos brasileiros ajustaram orçamento para enfrentar a crise, aponta pesquisa do SPC Brasil</a:t>
            </a:r>
            <a:r>
              <a:rPr lang="pt-BR" sz="1400" dirty="0"/>
              <a:t>. Disponível em:&lt; https://www.google.com.br/urlsa=t&amp;rct=j&amp;q=&amp;esrc=s&amp;source= </a:t>
            </a:r>
            <a:r>
              <a:rPr lang="pt-BR" sz="1400" dirty="0" err="1"/>
              <a:t>web&amp;cd</a:t>
            </a:r>
            <a:r>
              <a:rPr lang="pt-BR" sz="1400" dirty="0"/>
              <a:t>=1&amp;</a:t>
            </a:r>
            <a:r>
              <a:rPr lang="pt-BR" sz="1400" dirty="0" err="1"/>
              <a:t>ved</a:t>
            </a:r>
            <a:r>
              <a:rPr lang="pt-BR" sz="1400" dirty="0"/>
              <a:t>=0ahUKEwiSueKyyKDNAhWDHZAKHSv_A2sQFggeMAA&amp;url=</a:t>
            </a:r>
            <a:r>
              <a:rPr lang="pt-BR" sz="1400" dirty="0" err="1"/>
              <a:t>https</a:t>
            </a:r>
            <a:r>
              <a:rPr lang="pt-BR" sz="1400" dirty="0"/>
              <a:t>%3A%2F %2Fwww.spcbrasil.org.</a:t>
            </a:r>
            <a:r>
              <a:rPr lang="pt-BR" sz="1400" dirty="0" err="1"/>
              <a:t>br</a:t>
            </a:r>
            <a:r>
              <a:rPr lang="pt-BR" sz="1400" dirty="0"/>
              <a:t>%2Fwpimprensa%2Fwp-</a:t>
            </a:r>
            <a:r>
              <a:rPr lang="pt-BR" sz="1400" dirty="0" err="1"/>
              <a:t>content</a:t>
            </a:r>
            <a:r>
              <a:rPr lang="pt-BR" sz="1400" dirty="0"/>
              <a:t>%2Fuploads %2F2016%2F04%2Frelease_crise_economica_consumidores_v4-1.</a:t>
            </a:r>
            <a:r>
              <a:rPr lang="pt-BR" sz="1400" dirty="0" err="1"/>
              <a:t>pdf&amp;usg</a:t>
            </a:r>
            <a:r>
              <a:rPr lang="pt-BR" sz="1400" dirty="0"/>
              <a:t>=</a:t>
            </a:r>
            <a:r>
              <a:rPr lang="pt-BR" sz="1400" dirty="0" err="1"/>
              <a:t>AFQj</a:t>
            </a:r>
            <a:r>
              <a:rPr lang="pt-BR" sz="1400" dirty="0"/>
              <a:t>&gt;. Acesso em: 28 de maio, 2016.</a:t>
            </a:r>
          </a:p>
          <a:p>
            <a:r>
              <a:rPr lang="pt-BR" sz="1400" dirty="0"/>
              <a:t>G1(2015). </a:t>
            </a:r>
            <a:r>
              <a:rPr lang="pt-BR" sz="1400" b="1" dirty="0"/>
              <a:t>Preços de remédios variam quase 1000% em São Paulo, diz </a:t>
            </a:r>
            <a:r>
              <a:rPr lang="pt-BR" sz="1400" b="1" dirty="0" err="1"/>
              <a:t>Procon</a:t>
            </a:r>
            <a:r>
              <a:rPr lang="pt-BR" sz="1400" b="1" dirty="0"/>
              <a:t>.</a:t>
            </a:r>
            <a:r>
              <a:rPr lang="pt-BR" sz="1400" dirty="0"/>
              <a:t> Disponível em: . Acesso em: 28 de maio, 2016.</a:t>
            </a:r>
          </a:p>
          <a:p>
            <a:r>
              <a:rPr lang="pt-BR" sz="1400" dirty="0"/>
              <a:t>MARTINELLI, D. P. (2002). </a:t>
            </a:r>
            <a:r>
              <a:rPr lang="pt-BR" sz="1400" b="1" dirty="0"/>
              <a:t>Negociação empresarial. Editora </a:t>
            </a:r>
            <a:r>
              <a:rPr lang="pt-BR" sz="1400" b="1" dirty="0" err="1"/>
              <a:t>Manole</a:t>
            </a:r>
            <a:r>
              <a:rPr lang="pt-BR" sz="1400" b="1" dirty="0"/>
              <a:t> Ltda</a:t>
            </a:r>
            <a:r>
              <a:rPr lang="pt-BR" sz="1400" dirty="0"/>
              <a:t>.</a:t>
            </a:r>
          </a:p>
          <a:p>
            <a:r>
              <a:rPr lang="pt-BR" sz="1400" dirty="0"/>
              <a:t>MIZIARA, </a:t>
            </a:r>
            <a:r>
              <a:rPr lang="pt-BR" sz="1400" dirty="0" err="1"/>
              <a:t>Nathália</a:t>
            </a:r>
            <a:r>
              <a:rPr lang="pt-BR" sz="1400" dirty="0"/>
              <a:t> </a:t>
            </a:r>
            <a:r>
              <a:rPr lang="pt-BR" sz="1400" dirty="0" err="1"/>
              <a:t>Molleis</a:t>
            </a:r>
            <a:r>
              <a:rPr lang="pt-BR" sz="1400" dirty="0"/>
              <a:t>. </a:t>
            </a:r>
            <a:r>
              <a:rPr lang="pt-BR" sz="1400" b="1" dirty="0"/>
              <a:t>Regulação do mercado de medicamentos: a CMED e a política de controle de preços</a:t>
            </a:r>
            <a:r>
              <a:rPr lang="pt-BR" sz="1400" dirty="0"/>
              <a:t>. Dissertação Universidade de São Paulo, 2007.</a:t>
            </a:r>
          </a:p>
          <a:p>
            <a:endParaRPr lang="pt-BR" sz="1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 Bibliográficas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1400" dirty="0"/>
              <a:t>PANIZ, V. M. V; FASSA, A. G., FACCHINI, L. A; BERTOLDI, A. D; PICCINI, R. X; TOMASI, E; Rodrigues, M. A. (2008). </a:t>
            </a:r>
            <a:r>
              <a:rPr lang="pt-BR" sz="1400" b="1" dirty="0"/>
              <a:t>Acesso a medicamentos de uso contínuo em adultos e idosos nas regiões Sul e Nordeste do Brasil Access to </a:t>
            </a:r>
            <a:r>
              <a:rPr lang="pt-BR" sz="1400" b="1" dirty="0" err="1"/>
              <a:t>continuous-use</a:t>
            </a:r>
            <a:r>
              <a:rPr lang="pt-BR" sz="1400" b="1" dirty="0"/>
              <a:t> </a:t>
            </a:r>
            <a:r>
              <a:rPr lang="pt-BR" sz="1400" b="1" dirty="0" err="1"/>
              <a:t>medication</a:t>
            </a:r>
            <a:r>
              <a:rPr lang="pt-BR" sz="1400" b="1" dirty="0"/>
              <a:t> </a:t>
            </a:r>
            <a:r>
              <a:rPr lang="pt-BR" sz="1400" b="1" dirty="0" err="1"/>
              <a:t>among</a:t>
            </a:r>
            <a:r>
              <a:rPr lang="pt-BR" sz="1400" b="1" dirty="0"/>
              <a:t> </a:t>
            </a:r>
            <a:r>
              <a:rPr lang="pt-BR" sz="1400" b="1" dirty="0" err="1"/>
              <a:t>adults</a:t>
            </a:r>
            <a:r>
              <a:rPr lang="pt-BR" sz="1400" b="1" dirty="0"/>
              <a:t>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the</a:t>
            </a:r>
            <a:r>
              <a:rPr lang="pt-BR" sz="1400" b="1" dirty="0"/>
              <a:t> </a:t>
            </a:r>
            <a:r>
              <a:rPr lang="pt-BR" sz="1400" b="1" dirty="0" err="1"/>
              <a:t>elderly</a:t>
            </a:r>
            <a:r>
              <a:rPr lang="pt-BR" sz="1400" b="1" dirty="0"/>
              <a:t> in </a:t>
            </a:r>
            <a:r>
              <a:rPr lang="pt-BR" sz="1400" b="1" dirty="0" err="1"/>
              <a:t>South</a:t>
            </a:r>
            <a:r>
              <a:rPr lang="pt-BR" sz="1400" b="1" dirty="0"/>
              <a:t> </a:t>
            </a:r>
            <a:r>
              <a:rPr lang="pt-BR" sz="1400" b="1" dirty="0" err="1"/>
              <a:t>and</a:t>
            </a:r>
            <a:r>
              <a:rPr lang="pt-BR" sz="1400" b="1" dirty="0"/>
              <a:t> </a:t>
            </a:r>
            <a:r>
              <a:rPr lang="pt-BR" sz="1400" b="1" dirty="0" err="1"/>
              <a:t>Northeast</a:t>
            </a:r>
            <a:r>
              <a:rPr lang="pt-BR" sz="1400" b="1" dirty="0"/>
              <a:t> </a:t>
            </a:r>
            <a:r>
              <a:rPr lang="pt-BR" sz="1400" b="1" dirty="0" err="1"/>
              <a:t>Brazil</a:t>
            </a:r>
            <a:r>
              <a:rPr lang="pt-BR" sz="1400" dirty="0"/>
              <a:t>. Cad. Saúde Pública, 24(2), 267-280.</a:t>
            </a:r>
          </a:p>
          <a:p>
            <a:r>
              <a:rPr lang="pt-BR" sz="1400" dirty="0"/>
              <a:t>PÚBLIO, </a:t>
            </a:r>
            <a:r>
              <a:rPr lang="pt-BR" sz="1400" dirty="0" err="1"/>
              <a:t>Rilke</a:t>
            </a:r>
            <a:r>
              <a:rPr lang="pt-BR" sz="1400" dirty="0"/>
              <a:t> Novato (2015). </a:t>
            </a:r>
            <a:r>
              <a:rPr lang="pt-BR" sz="1400" b="1" dirty="0"/>
              <a:t>O Consumo de Medicamentos no Brasil - a tênue linha entre o remédio e o veneno</a:t>
            </a:r>
            <a:r>
              <a:rPr lang="pt-BR" sz="1400" dirty="0"/>
              <a:t>. Disponível em: . Acesso em: 28 de maio, 2016</a:t>
            </a:r>
          </a:p>
          <a:p>
            <a:r>
              <a:rPr lang="pt-BR" sz="1400" dirty="0"/>
              <a:t>RUAS, Danielle (2014). </a:t>
            </a:r>
            <a:r>
              <a:rPr lang="pt-BR" sz="1400" b="1" dirty="0"/>
              <a:t>Em ano de crise, o ideal é reduzir custos. </a:t>
            </a:r>
            <a:r>
              <a:rPr lang="pt-BR" sz="1400" dirty="0"/>
              <a:t>Disponível em: . Acesso em: 09 de junho, 2016</a:t>
            </a:r>
          </a:p>
          <a:p>
            <a:r>
              <a:rPr lang="pt-BR" sz="1400" dirty="0"/>
              <a:t>SILVA, Eduardo (2014). </a:t>
            </a:r>
            <a:r>
              <a:rPr lang="pt-BR" sz="1400" b="1" dirty="0"/>
              <a:t>Tempo, informação e poder: fórmula para o sucesso?</a:t>
            </a:r>
            <a:r>
              <a:rPr lang="pt-BR" sz="1400" dirty="0"/>
              <a:t>. Disponível em: . Acesso em: 28 de maio, 2016.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sz="4800" dirty="0"/>
              <a:t>Perguntas?</a:t>
            </a:r>
          </a:p>
        </p:txBody>
      </p:sp>
      <p:pic>
        <p:nvPicPr>
          <p:cNvPr id="4" name="Imagem 3" descr="images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07704" y="2060848"/>
            <a:ext cx="5904656" cy="387987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43038" y="333375"/>
            <a:ext cx="7239000" cy="2097088"/>
          </a:xfrm>
        </p:spPr>
        <p:txBody>
          <a:bodyPr/>
          <a:lstStyle/>
          <a:p>
            <a:pPr algn="ctr" eaLnBrk="1" hangingPunct="1"/>
            <a:r>
              <a:rPr lang="pt-BR" altLang="en-US" dirty="0"/>
              <a:t>Trabalho de Conclusão de Curso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31640" y="3140968"/>
            <a:ext cx="7239000" cy="2951164"/>
          </a:xfrm>
        </p:spPr>
        <p:txBody>
          <a:bodyPr/>
          <a:lstStyle/>
          <a:p>
            <a:pPr algn="ctr" eaLnBrk="1" hangingPunct="1">
              <a:lnSpc>
                <a:spcPct val="90000"/>
              </a:lnSpc>
            </a:pPr>
            <a:endParaRPr lang="pt-BR" altLang="en-US" sz="18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1800" dirty="0"/>
              <a:t>Muito Obrigado!</a:t>
            </a:r>
          </a:p>
          <a:p>
            <a:pPr algn="ctr" eaLnBrk="1" hangingPunct="1">
              <a:lnSpc>
                <a:spcPct val="90000"/>
              </a:lnSpc>
            </a:pPr>
            <a:endParaRPr lang="pt-BR" altLang="en-US" sz="18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1800" dirty="0"/>
              <a:t>Informática – CEFET – </a:t>
            </a:r>
            <a:r>
              <a:rPr lang="pt-BR" altLang="en-US" sz="1800" dirty="0" err="1"/>
              <a:t>UnED</a:t>
            </a:r>
            <a:r>
              <a:rPr lang="pt-BR" altLang="en-US" sz="1800" dirty="0"/>
              <a:t> Nova Friburgo</a:t>
            </a:r>
          </a:p>
          <a:p>
            <a:pPr algn="ctr" eaLnBrk="1" hangingPunct="1">
              <a:lnSpc>
                <a:spcPct val="90000"/>
              </a:lnSpc>
            </a:pPr>
            <a:endParaRPr lang="pt-BR" altLang="en-US" sz="25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2000" dirty="0"/>
              <a:t>Rafael Vinicius Barros</a:t>
            </a:r>
          </a:p>
          <a:p>
            <a:pPr algn="ctr" eaLnBrk="1" hangingPunct="1">
              <a:lnSpc>
                <a:spcPct val="90000"/>
              </a:lnSpc>
            </a:pPr>
            <a:r>
              <a:rPr lang="pt-BR" sz="1500" dirty="0">
                <a:hlinkClick r:id="rId3"/>
              </a:rPr>
              <a:t>rafaelviniciusbarros5@gmail.com</a:t>
            </a:r>
            <a:endParaRPr lang="pt-BR" sz="15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1600" dirty="0" err="1"/>
              <a:t>Irlon</a:t>
            </a:r>
            <a:r>
              <a:rPr lang="pt-BR" altLang="en-US" sz="1600" dirty="0"/>
              <a:t> de Souza </a:t>
            </a:r>
            <a:r>
              <a:rPr lang="pt-BR" altLang="en-US" sz="1600" dirty="0" err="1"/>
              <a:t>Lamblet</a:t>
            </a:r>
            <a:endParaRPr lang="pt-BR" altLang="en-US" sz="1600" dirty="0"/>
          </a:p>
          <a:p>
            <a:pPr algn="ctr" eaLnBrk="1" hangingPunct="1">
              <a:lnSpc>
                <a:spcPct val="90000"/>
              </a:lnSpc>
            </a:pPr>
            <a:r>
              <a:rPr lang="pt-BR" sz="1200" dirty="0">
                <a:hlinkClick r:id="rId4"/>
              </a:rPr>
              <a:t>irloncefet@gmail.com</a:t>
            </a:r>
            <a:endParaRPr lang="pt-BR" altLang="en-US" sz="1500" dirty="0"/>
          </a:p>
          <a:p>
            <a:pPr algn="ctr" eaLnBrk="1" hangingPunct="1">
              <a:lnSpc>
                <a:spcPct val="90000"/>
              </a:lnSpc>
            </a:pPr>
            <a:r>
              <a:rPr lang="pt-BR" altLang="en-US" sz="2000" dirty="0"/>
              <a:t>Orientador: Rafael </a:t>
            </a:r>
            <a:r>
              <a:rPr lang="pt-BR" altLang="en-US" sz="2000" dirty="0" err="1"/>
              <a:t>Escalfoni</a:t>
            </a:r>
            <a:endParaRPr lang="pt-BR" altLang="en-US" sz="2000" dirty="0"/>
          </a:p>
          <a:p>
            <a:pPr eaLnBrk="1" hangingPunct="1">
              <a:lnSpc>
                <a:spcPct val="90000"/>
              </a:lnSpc>
            </a:pPr>
            <a:endParaRPr lang="pt-BR" altLang="en-US" sz="2500" dirty="0"/>
          </a:p>
        </p:txBody>
      </p:sp>
      <p:sp>
        <p:nvSpPr>
          <p:cNvPr id="3076" name="CaixaDeTexto 5"/>
          <p:cNvSpPr txBox="1">
            <a:spLocks noChangeArrowheads="1"/>
          </p:cNvSpPr>
          <p:nvPr/>
        </p:nvSpPr>
        <p:spPr bwMode="auto">
          <a:xfrm>
            <a:off x="3500430" y="2643182"/>
            <a:ext cx="278153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sz="3200" b="1" dirty="0" err="1"/>
              <a:t>Pharma</a:t>
            </a:r>
            <a:r>
              <a:rPr lang="pt-BR" sz="3200" b="1" dirty="0"/>
              <a:t> book</a:t>
            </a:r>
            <a:endParaRPr lang="pt-BR" altLang="en-US" sz="3200" dirty="0">
              <a:solidFill>
                <a:srgbClr val="006666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Contextualização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Variação grande do preço de um medicamento entre farmácias</a:t>
            </a:r>
          </a:p>
          <a:p>
            <a:endParaRPr lang="pt-BR" dirty="0"/>
          </a:p>
          <a:p>
            <a:r>
              <a:rPr lang="pt-BR" dirty="0"/>
              <a:t>Doentes crônicos</a:t>
            </a:r>
          </a:p>
          <a:p>
            <a:endParaRPr lang="pt-BR" dirty="0"/>
          </a:p>
          <a:p>
            <a:r>
              <a:rPr lang="pt-BR" dirty="0"/>
              <a:t>Gasto de tempo na hora de buscar um medicamento com preço acessível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reduzir os custos na aquisição de medicamentos?</a:t>
            </a:r>
          </a:p>
          <a:p>
            <a:pPr>
              <a:buNone/>
            </a:pP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Solução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Ambiente em que  as pessoas possam pesquisar e compartilhar preços e gerenciar seu estoque  de medicamentos.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Contribuições Esperadas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500" dirty="0"/>
              <a:t>Informar, de maneira simples,  onde encontrar o medicamento desejado com o valor mais acessível.</a:t>
            </a:r>
          </a:p>
          <a:p>
            <a:endParaRPr lang="pt-BR" sz="2500" dirty="0"/>
          </a:p>
          <a:p>
            <a:r>
              <a:rPr lang="pt-BR" sz="2500" dirty="0"/>
              <a:t>Economia de tempo na busca por um medicamento com preço acessível.</a:t>
            </a:r>
          </a:p>
          <a:p>
            <a:endParaRPr lang="pt-BR" sz="2500" dirty="0"/>
          </a:p>
          <a:p>
            <a:r>
              <a:rPr lang="pt-BR" sz="2500" dirty="0"/>
              <a:t>Auxiliar os usuários a programarem suas compras com antecedência.</a:t>
            </a:r>
          </a:p>
          <a:p>
            <a:endParaRPr lang="pt-BR" sz="2500" dirty="0"/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600" dirty="0"/>
              <a:t>Medicamentos Precificados</a:t>
            </a:r>
          </a:p>
          <a:p>
            <a:pPr marL="0" indent="0">
              <a:buNone/>
            </a:pPr>
            <a:endParaRPr lang="pt-BR" sz="2600" dirty="0"/>
          </a:p>
          <a:p>
            <a:r>
              <a:rPr lang="pt-BR" sz="2600" dirty="0"/>
              <a:t>Farmácia</a:t>
            </a:r>
          </a:p>
          <a:p>
            <a:pPr marL="0" indent="0">
              <a:buNone/>
            </a:pPr>
            <a:endParaRPr lang="pt-BR" sz="2600" dirty="0"/>
          </a:p>
          <a:p>
            <a:r>
              <a:rPr lang="pt-BR" sz="2600" dirty="0"/>
              <a:t>Favoritos</a:t>
            </a:r>
          </a:p>
          <a:p>
            <a:endParaRPr lang="pt-BR" sz="2600" dirty="0"/>
          </a:p>
          <a:p>
            <a:r>
              <a:rPr lang="pt-BR" sz="2600" dirty="0"/>
              <a:t> Estoque</a:t>
            </a:r>
          </a:p>
          <a:p>
            <a:endParaRPr lang="pt-BR" sz="2600" dirty="0"/>
          </a:p>
          <a:p>
            <a:r>
              <a:rPr lang="pt-BR" sz="2600" dirty="0"/>
              <a:t>Notificações</a:t>
            </a:r>
          </a:p>
        </p:txBody>
      </p:sp>
      <p:sp>
        <p:nvSpPr>
          <p:cNvPr id="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Funcionalidades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Estoqu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9917" y="214290"/>
            <a:ext cx="4955487" cy="6357982"/>
          </a:xfrm>
        </p:spPr>
      </p:pic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pt-BR" dirty="0" smtClean="0"/>
              <a:t>Estoque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lipse">
  <a:themeElements>
    <a:clrScheme name="Eclipse 1">
      <a:dk1>
        <a:srgbClr val="000000"/>
      </a:dk1>
      <a:lt1>
        <a:srgbClr val="FFFFFF"/>
      </a:lt1>
      <a:dk2>
        <a:srgbClr val="006666"/>
      </a:dk2>
      <a:lt2>
        <a:srgbClr val="5F5F5F"/>
      </a:lt2>
      <a:accent1>
        <a:srgbClr val="33CCCC"/>
      </a:accent1>
      <a:accent2>
        <a:srgbClr val="99CCCC"/>
      </a:accent2>
      <a:accent3>
        <a:srgbClr val="FFFFFF"/>
      </a:accent3>
      <a:accent4>
        <a:srgbClr val="000000"/>
      </a:accent4>
      <a:accent5>
        <a:srgbClr val="ADE2E2"/>
      </a:accent5>
      <a:accent6>
        <a:srgbClr val="8AB9B9"/>
      </a:accent6>
      <a:hlink>
        <a:srgbClr val="006666"/>
      </a:hlink>
      <a:folHlink>
        <a:srgbClr val="B2B2B2"/>
      </a:folHlink>
    </a:clrScheme>
    <a:fontScheme name="Eclipse">
      <a:majorFont>
        <a:latin typeface="Arial"/>
        <a:ea typeface=""/>
        <a:cs typeface="Arial"/>
      </a:majorFont>
      <a:minorFont>
        <a:latin typeface="Verdana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clipse 1">
        <a:dk1>
          <a:srgbClr val="000000"/>
        </a:dk1>
        <a:lt1>
          <a:srgbClr val="FFFFFF"/>
        </a:lt1>
        <a:dk2>
          <a:srgbClr val="006666"/>
        </a:dk2>
        <a:lt2>
          <a:srgbClr val="5F5F5F"/>
        </a:lt2>
        <a:accent1>
          <a:srgbClr val="33CCCC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A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2">
        <a:dk1>
          <a:srgbClr val="000000"/>
        </a:dk1>
        <a:lt1>
          <a:srgbClr val="FFFFFF"/>
        </a:lt1>
        <a:dk2>
          <a:srgbClr val="333366"/>
        </a:dk2>
        <a:lt2>
          <a:srgbClr val="5F5F5F"/>
        </a:lt2>
        <a:accent1>
          <a:srgbClr val="CC99FF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CAFF"/>
        </a:accent5>
        <a:accent6>
          <a:srgbClr val="8AB9B9"/>
        </a:accent6>
        <a:hlink>
          <a:srgbClr val="666699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3">
        <a:dk1>
          <a:srgbClr val="000000"/>
        </a:dk1>
        <a:lt1>
          <a:srgbClr val="FFFFFF"/>
        </a:lt1>
        <a:dk2>
          <a:srgbClr val="0000CC"/>
        </a:dk2>
        <a:lt2>
          <a:srgbClr val="434343"/>
        </a:lt2>
        <a:accent1>
          <a:srgbClr val="99CC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E7B900"/>
        </a:accent6>
        <a:hlink>
          <a:srgbClr val="FF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4">
        <a:dk1>
          <a:srgbClr val="000000"/>
        </a:dk1>
        <a:lt1>
          <a:srgbClr val="64AAAE"/>
        </a:lt1>
        <a:dk2>
          <a:srgbClr val="FFFFCC"/>
        </a:dk2>
        <a:lt2>
          <a:srgbClr val="5F5F5F"/>
        </a:lt2>
        <a:accent1>
          <a:srgbClr val="B4B1DB"/>
        </a:accent1>
        <a:accent2>
          <a:srgbClr val="61C1D7"/>
        </a:accent2>
        <a:accent3>
          <a:srgbClr val="B8D2D3"/>
        </a:accent3>
        <a:accent4>
          <a:srgbClr val="000000"/>
        </a:accent4>
        <a:accent5>
          <a:srgbClr val="D6D5EA"/>
        </a:accent5>
        <a:accent6>
          <a:srgbClr val="57AFC3"/>
        </a:accent6>
        <a:hlink>
          <a:srgbClr val="257177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lipse 5">
        <a:dk1>
          <a:srgbClr val="5F5F5F"/>
        </a:dk1>
        <a:lt1>
          <a:srgbClr val="F8F8F8"/>
        </a:lt1>
        <a:dk2>
          <a:srgbClr val="2A285A"/>
        </a:dk2>
        <a:lt2>
          <a:srgbClr val="FFFFFF"/>
        </a:lt2>
        <a:accent1>
          <a:srgbClr val="999966"/>
        </a:accent1>
        <a:accent2>
          <a:srgbClr val="8C8B9D"/>
        </a:accent2>
        <a:accent3>
          <a:srgbClr val="ACACB5"/>
        </a:accent3>
        <a:accent4>
          <a:srgbClr val="D4D4D4"/>
        </a:accent4>
        <a:accent5>
          <a:srgbClr val="CACAB8"/>
        </a:accent5>
        <a:accent6>
          <a:srgbClr val="7E7D8E"/>
        </a:accent6>
        <a:hlink>
          <a:srgbClr val="465174"/>
        </a:hlink>
        <a:folHlink>
          <a:srgbClr val="C0C0C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6">
        <a:dk1>
          <a:srgbClr val="434343"/>
        </a:dk1>
        <a:lt1>
          <a:srgbClr val="FFFFFF"/>
        </a:lt1>
        <a:dk2>
          <a:srgbClr val="360404"/>
        </a:dk2>
        <a:lt2>
          <a:srgbClr val="FFFFFF"/>
        </a:lt2>
        <a:accent1>
          <a:srgbClr val="669900"/>
        </a:accent1>
        <a:accent2>
          <a:srgbClr val="CC6600"/>
        </a:accent2>
        <a:accent3>
          <a:srgbClr val="AEAAAA"/>
        </a:accent3>
        <a:accent4>
          <a:srgbClr val="DADADA"/>
        </a:accent4>
        <a:accent5>
          <a:srgbClr val="B8CAAA"/>
        </a:accent5>
        <a:accent6>
          <a:srgbClr val="B95C00"/>
        </a:accent6>
        <a:hlink>
          <a:srgbClr val="CC33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7">
        <a:dk1>
          <a:srgbClr val="434343"/>
        </a:dk1>
        <a:lt1>
          <a:srgbClr val="FFFFFF"/>
        </a:lt1>
        <a:dk2>
          <a:srgbClr val="000000"/>
        </a:dk2>
        <a:lt2>
          <a:srgbClr val="8285FE"/>
        </a:lt2>
        <a:accent1>
          <a:srgbClr val="669900"/>
        </a:accent1>
        <a:accent2>
          <a:srgbClr val="9900FF"/>
        </a:accent2>
        <a:accent3>
          <a:srgbClr val="AAAAAA"/>
        </a:accent3>
        <a:accent4>
          <a:srgbClr val="DADADA"/>
        </a:accent4>
        <a:accent5>
          <a:srgbClr val="B8CAAA"/>
        </a:accent5>
        <a:accent6>
          <a:srgbClr val="8A00E7"/>
        </a:accent6>
        <a:hlink>
          <a:srgbClr val="6600CC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8">
        <a:dk1>
          <a:srgbClr val="434343"/>
        </a:dk1>
        <a:lt1>
          <a:srgbClr val="FFFFFF"/>
        </a:lt1>
        <a:dk2>
          <a:srgbClr val="000000"/>
        </a:dk2>
        <a:lt2>
          <a:srgbClr val="0066FF"/>
        </a:lt2>
        <a:accent1>
          <a:srgbClr val="339966"/>
        </a:accent1>
        <a:accent2>
          <a:srgbClr val="FFCC00"/>
        </a:accent2>
        <a:accent3>
          <a:srgbClr val="AAAAAA"/>
        </a:accent3>
        <a:accent4>
          <a:srgbClr val="DADADA"/>
        </a:accent4>
        <a:accent5>
          <a:srgbClr val="ADCAB8"/>
        </a:accent5>
        <a:accent6>
          <a:srgbClr val="E7B900"/>
        </a:accent6>
        <a:hlink>
          <a:srgbClr val="CC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9">
        <a:dk1>
          <a:srgbClr val="333300"/>
        </a:dk1>
        <a:lt1>
          <a:srgbClr val="FFFFFF"/>
        </a:lt1>
        <a:dk2>
          <a:srgbClr val="669900"/>
        </a:dk2>
        <a:lt2>
          <a:srgbClr val="FFFFCC"/>
        </a:lt2>
        <a:accent1>
          <a:srgbClr val="CCCC00"/>
        </a:accent1>
        <a:accent2>
          <a:srgbClr val="99CC00"/>
        </a:accent2>
        <a:accent3>
          <a:srgbClr val="B8CAAA"/>
        </a:accent3>
        <a:accent4>
          <a:srgbClr val="DADADA"/>
        </a:accent4>
        <a:accent5>
          <a:srgbClr val="E2E2AA"/>
        </a:accent5>
        <a:accent6>
          <a:srgbClr val="8AB900"/>
        </a:accent6>
        <a:hlink>
          <a:srgbClr val="336600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lipse 10">
        <a:dk1>
          <a:srgbClr val="333333"/>
        </a:dk1>
        <a:lt1>
          <a:srgbClr val="FFFFCC"/>
        </a:lt1>
        <a:dk2>
          <a:srgbClr val="660000"/>
        </a:dk2>
        <a:lt2>
          <a:srgbClr val="CCCCCC"/>
        </a:lt2>
        <a:accent1>
          <a:srgbClr val="FF6600"/>
        </a:accent1>
        <a:accent2>
          <a:srgbClr val="CC3300"/>
        </a:accent2>
        <a:accent3>
          <a:srgbClr val="B8AAAA"/>
        </a:accent3>
        <a:accent4>
          <a:srgbClr val="DADAAE"/>
        </a:accent4>
        <a:accent5>
          <a:srgbClr val="FFB8AA"/>
        </a:accent5>
        <a:accent6>
          <a:srgbClr val="B92D00"/>
        </a:accent6>
        <a:hlink>
          <a:srgbClr val="9900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3433</TotalTime>
  <Words>1023</Words>
  <Application>Microsoft Office PowerPoint</Application>
  <PresentationFormat>Apresentação na tela (4:3)</PresentationFormat>
  <Paragraphs>228</Paragraphs>
  <Slides>35</Slides>
  <Notes>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Eclipse</vt:lpstr>
      <vt:lpstr>Trabalho de Conclusão de Curso</vt:lpstr>
      <vt:lpstr>Agenda</vt:lpstr>
      <vt:lpstr>Contextualização</vt:lpstr>
      <vt:lpstr>Contextualização</vt:lpstr>
      <vt:lpstr>Problema</vt:lpstr>
      <vt:lpstr>Solução</vt:lpstr>
      <vt:lpstr>Contribuições Esperadas</vt:lpstr>
      <vt:lpstr>Funcionalidades</vt:lpstr>
      <vt:lpstr>Estoque</vt:lpstr>
      <vt:lpstr>Farmácia</vt:lpstr>
      <vt:lpstr>Favoritos</vt:lpstr>
      <vt:lpstr>Medicamento Precificado</vt:lpstr>
      <vt:lpstr>Notificação</vt:lpstr>
      <vt:lpstr>Usuário</vt:lpstr>
      <vt:lpstr>Cadastrar Medicamento Precificado</vt:lpstr>
      <vt:lpstr>Slide 16</vt:lpstr>
      <vt:lpstr>Slide 17</vt:lpstr>
      <vt:lpstr>Estrutura</vt:lpstr>
      <vt:lpstr>Estrutura</vt:lpstr>
      <vt:lpstr>Slide 20</vt:lpstr>
      <vt:lpstr>Metodologia de Implementação</vt:lpstr>
      <vt:lpstr>Metodologia de Implementação</vt:lpstr>
      <vt:lpstr>Adicionar Medicamento ao Estoque</vt:lpstr>
      <vt:lpstr>Slide 24</vt:lpstr>
      <vt:lpstr>Tecnologias Utilizadas</vt:lpstr>
      <vt:lpstr>Tecnologias Utilizadas</vt:lpstr>
      <vt:lpstr>Tecnologias Utilizadas</vt:lpstr>
      <vt:lpstr>Tecnologias Utilizadas</vt:lpstr>
      <vt:lpstr>Planos Futuros</vt:lpstr>
      <vt:lpstr>Planos Futuros</vt:lpstr>
      <vt:lpstr>Planos Futuros</vt:lpstr>
      <vt:lpstr>Referências Bibliográficas</vt:lpstr>
      <vt:lpstr>Referências Bibliográficas</vt:lpstr>
      <vt:lpstr>Perguntas?</vt:lpstr>
      <vt:lpstr>Trabalho de Conclusão de Curso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Conteúdo</dc:title>
  <dc:creator>Thiago</dc:creator>
  <cp:lastModifiedBy>Irlon</cp:lastModifiedBy>
  <cp:revision>578</cp:revision>
  <dcterms:created xsi:type="dcterms:W3CDTF">2010-08-01T16:41:57Z</dcterms:created>
  <dcterms:modified xsi:type="dcterms:W3CDTF">2017-04-02T11:48:32Z</dcterms:modified>
</cp:coreProperties>
</file>