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86" r:id="rId2"/>
    <p:sldId id="361" r:id="rId3"/>
    <p:sldId id="396" r:id="rId4"/>
    <p:sldId id="362" r:id="rId5"/>
    <p:sldId id="373" r:id="rId6"/>
    <p:sldId id="364" r:id="rId7"/>
    <p:sldId id="365" r:id="rId8"/>
    <p:sldId id="375" r:id="rId9"/>
    <p:sldId id="374" r:id="rId10"/>
    <p:sldId id="376" r:id="rId11"/>
    <p:sldId id="377" r:id="rId12"/>
    <p:sldId id="378" r:id="rId13"/>
    <p:sldId id="379" r:id="rId14"/>
    <p:sldId id="380" r:id="rId15"/>
    <p:sldId id="397" r:id="rId16"/>
    <p:sldId id="381" r:id="rId17"/>
    <p:sldId id="382" r:id="rId18"/>
    <p:sldId id="383" r:id="rId19"/>
    <p:sldId id="384" r:id="rId20"/>
    <p:sldId id="385" r:id="rId21"/>
    <p:sldId id="392" r:id="rId22"/>
    <p:sldId id="371" r:id="rId23"/>
    <p:sldId id="386" r:id="rId24"/>
    <p:sldId id="387" r:id="rId25"/>
    <p:sldId id="388" r:id="rId26"/>
    <p:sldId id="352" r:id="rId27"/>
    <p:sldId id="389" r:id="rId28"/>
    <p:sldId id="390" r:id="rId29"/>
    <p:sldId id="391" r:id="rId30"/>
    <p:sldId id="393" r:id="rId31"/>
    <p:sldId id="394" r:id="rId32"/>
    <p:sldId id="395" r:id="rId33"/>
    <p:sldId id="368" r:id="rId34"/>
    <p:sldId id="369" r:id="rId35"/>
    <p:sldId id="358" r:id="rId36"/>
    <p:sldId id="372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66"/>
    <a:srgbClr val="33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1550" autoAdjust="0"/>
  </p:normalViewPr>
  <p:slideViewPr>
    <p:cSldViewPr>
      <p:cViewPr varScale="1">
        <p:scale>
          <a:sx n="62" d="100"/>
          <a:sy n="62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2BC0-79EB-4C7B-ACF1-FC057EEA6454}" type="datetimeFigureOut">
              <a:rPr lang="pt-BR"/>
              <a:pPr/>
              <a:t>08/12/2016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331F-5A7E-400F-916E-7C99988A06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54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2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</a:t>
            </a:r>
            <a:r>
              <a:rPr lang="pt-BR" dirty="0" err="1"/>
              <a:t>Jquery</a:t>
            </a:r>
            <a:r>
              <a:rPr lang="pt-BR" dirty="0"/>
              <a:t> –facilitar a escrita do código</a:t>
            </a:r>
            <a:r>
              <a:rPr lang="pt-BR" baseline="0" dirty="0"/>
              <a:t> em </a:t>
            </a:r>
            <a:r>
              <a:rPr lang="pt-BR" baseline="0" dirty="0" err="1"/>
              <a:t>javascript</a:t>
            </a:r>
            <a:r>
              <a:rPr lang="pt-BR" baseline="0" dirty="0"/>
              <a:t> e fornecer uma manipulação simples de eventos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Jquery</a:t>
            </a:r>
            <a:r>
              <a:rPr lang="pt-BR" baseline="0" dirty="0"/>
              <a:t> </a:t>
            </a:r>
            <a:r>
              <a:rPr lang="pt-BR" baseline="0" dirty="0" err="1"/>
              <a:t>Validation</a:t>
            </a:r>
            <a:r>
              <a:rPr lang="pt-BR" baseline="0" dirty="0"/>
              <a:t> – validar dados do formulário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Bootstrap</a:t>
            </a:r>
            <a:r>
              <a:rPr lang="pt-BR" baseline="0" dirty="0"/>
              <a:t> – criação de layouts de CSS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Js-signals</a:t>
            </a:r>
            <a:r>
              <a:rPr lang="pt-BR" baseline="0" dirty="0"/>
              <a:t> – distribuir eventos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crossroads</a:t>
            </a:r>
            <a:r>
              <a:rPr lang="pt-BR" baseline="0" dirty="0"/>
              <a:t> – rotas das páginas no </a:t>
            </a:r>
            <a:r>
              <a:rPr lang="pt-BR" baseline="0" dirty="0" err="1"/>
              <a:t>javascript</a:t>
            </a:r>
            <a:endParaRPr lang="pt-BR" baseline="0" dirty="0"/>
          </a:p>
          <a:p>
            <a:r>
              <a:rPr lang="pt-BR" baseline="0" dirty="0"/>
              <a:t>---</a:t>
            </a:r>
            <a:r>
              <a:rPr lang="pt-BR" baseline="0" dirty="0" err="1"/>
              <a:t>toastr</a:t>
            </a:r>
            <a:r>
              <a:rPr lang="pt-BR" baseline="0" dirty="0"/>
              <a:t> –notificações não bloqueadoras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</a:t>
            </a:r>
            <a:r>
              <a:rPr lang="pt-BR" dirty="0" err="1"/>
              <a:t>boatstrap-dialog</a:t>
            </a:r>
            <a:r>
              <a:rPr lang="pt-BR" baseline="0" dirty="0"/>
              <a:t> – </a:t>
            </a:r>
            <a:r>
              <a:rPr lang="pt-BR" baseline="0" dirty="0" err="1"/>
              <a:t>modals</a:t>
            </a:r>
            <a:endParaRPr lang="pt-BR" baseline="0" dirty="0"/>
          </a:p>
          <a:p>
            <a:r>
              <a:rPr lang="pt-BR" baseline="0" dirty="0"/>
              <a:t>---</a:t>
            </a:r>
            <a:r>
              <a:rPr lang="pt-BR" baseline="0" dirty="0" err="1"/>
              <a:t>jquery</a:t>
            </a:r>
            <a:r>
              <a:rPr lang="pt-BR" baseline="0" dirty="0"/>
              <a:t>-ui- auto complete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jquery</a:t>
            </a:r>
            <a:r>
              <a:rPr lang="pt-BR" baseline="0" dirty="0"/>
              <a:t> </a:t>
            </a:r>
            <a:r>
              <a:rPr lang="pt-BR" baseline="0" dirty="0" err="1"/>
              <a:t>maskedinput</a:t>
            </a:r>
            <a:r>
              <a:rPr lang="pt-BR" baseline="0" dirty="0"/>
              <a:t> – mascaras para inputs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bootstrap-datepicker</a:t>
            </a:r>
            <a:r>
              <a:rPr lang="pt-BR" baseline="0" dirty="0"/>
              <a:t> – calendário para selecionar data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80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 </a:t>
            </a:r>
            <a:r>
              <a:rPr lang="pt-BR" dirty="0" err="1"/>
              <a:t>php</a:t>
            </a:r>
            <a:r>
              <a:rPr lang="pt-BR" dirty="0"/>
              <a:t>-útil – bibliotecas utilitárias ( facilitar uso de </a:t>
            </a:r>
            <a:r>
              <a:rPr lang="pt-BR" dirty="0" err="1"/>
              <a:t>json</a:t>
            </a:r>
            <a:r>
              <a:rPr lang="pt-BR" dirty="0"/>
              <a:t> e </a:t>
            </a:r>
            <a:r>
              <a:rPr lang="pt-BR" dirty="0" err="1"/>
              <a:t>paramutil</a:t>
            </a:r>
            <a:r>
              <a:rPr lang="pt-BR" dirty="0"/>
              <a:t> que</a:t>
            </a:r>
            <a:r>
              <a:rPr lang="pt-BR" baseline="0" dirty="0"/>
              <a:t> facilita captação de parâmetros de </a:t>
            </a:r>
            <a:r>
              <a:rPr lang="pt-BR" baseline="0" dirty="0" err="1"/>
              <a:t>req</a:t>
            </a:r>
            <a:r>
              <a:rPr lang="pt-BR" baseline="0" dirty="0"/>
              <a:t>. HTTP </a:t>
            </a:r>
            <a:r>
              <a:rPr lang="pt-BR" dirty="0"/>
              <a:t>)</a:t>
            </a:r>
          </a:p>
          <a:p>
            <a:r>
              <a:rPr lang="pt-BR" dirty="0"/>
              <a:t>---</a:t>
            </a:r>
            <a:r>
              <a:rPr lang="pt-BR" dirty="0" err="1"/>
              <a:t>Slim</a:t>
            </a:r>
            <a:r>
              <a:rPr lang="pt-BR" dirty="0"/>
              <a:t>-</a:t>
            </a:r>
            <a:r>
              <a:rPr lang="pt-BR" baseline="0" dirty="0"/>
              <a:t> mapear rotas</a:t>
            </a:r>
            <a:endParaRPr lang="pt-BR" dirty="0"/>
          </a:p>
          <a:p>
            <a:r>
              <a:rPr lang="pt-BR" dirty="0"/>
              <a:t>--- </a:t>
            </a:r>
            <a:r>
              <a:rPr lang="pt-BR" dirty="0" err="1"/>
              <a:t>Session</a:t>
            </a:r>
            <a:r>
              <a:rPr lang="pt-BR" baseline="0" dirty="0"/>
              <a:t> – facilita utilização de sessões</a:t>
            </a:r>
          </a:p>
          <a:p>
            <a:r>
              <a:rPr lang="pt-BR" dirty="0"/>
              <a:t>----</a:t>
            </a:r>
            <a:r>
              <a:rPr lang="pt-BR" dirty="0" err="1"/>
              <a:t>Dice</a:t>
            </a:r>
            <a:r>
              <a:rPr lang="pt-BR" dirty="0"/>
              <a:t> – agilizar e facilitar uso de injeção</a:t>
            </a:r>
            <a:r>
              <a:rPr lang="pt-BR" baseline="0" dirty="0"/>
              <a:t> de dependências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603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</a:t>
            </a:r>
            <a:r>
              <a:rPr lang="pt-BR" dirty="0" err="1"/>
              <a:t>composer</a:t>
            </a:r>
            <a:r>
              <a:rPr lang="pt-BR" dirty="0"/>
              <a:t> – gerenciar dependências</a:t>
            </a:r>
            <a:r>
              <a:rPr lang="pt-BR" baseline="0" dirty="0"/>
              <a:t> do </a:t>
            </a:r>
            <a:r>
              <a:rPr lang="pt-BR" baseline="0" dirty="0" err="1"/>
              <a:t>php</a:t>
            </a:r>
            <a:endParaRPr lang="pt-BR" baseline="0" dirty="0"/>
          </a:p>
          <a:p>
            <a:r>
              <a:rPr lang="pt-BR" baseline="0" dirty="0"/>
              <a:t>---</a:t>
            </a:r>
            <a:r>
              <a:rPr lang="pt-BR" baseline="0" dirty="0" err="1"/>
              <a:t>bower</a:t>
            </a:r>
            <a:r>
              <a:rPr lang="pt-BR" baseline="0" dirty="0"/>
              <a:t> – gerenciar dependências do lado cliente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git</a:t>
            </a:r>
            <a:r>
              <a:rPr lang="pt-BR" baseline="0" dirty="0"/>
              <a:t> – controle de versão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5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346B-2ACA-45BD-916B-7FF80F7B773B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B3F23-C265-4DD6-8635-C1B79A00EA6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650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AE11F-BD5B-42BA-A824-F61506FA5086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6A9B2-6733-4660-8DC9-6779681FF9B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109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26884-0844-4B18-BAFE-66283DDCEAB4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5CC7-962E-4B85-B317-7A7E0BF93B6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891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46AC-B352-4D1E-AC88-BB0B507F6635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FE767-C87A-4738-8F9F-AFF4FC3F283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263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A2A4-83C4-4388-8869-548373236C3B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0D5D-A069-4B26-94D7-9E9F25E64A0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91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9AF4C-67FE-415E-9124-4BBAA33F69CF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9B0D3-2D67-4621-8629-43A99DE676A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6758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1C41-0063-4330-BAAC-96BFC377A57F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5BF24-6D69-4438-9C7B-2E36B0A6EFF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477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8C7A-1B22-4F7B-B8B2-F1034C7586E8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A7DDA-A9D1-4500-B14B-E253E2EA7A1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224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A4AD-040E-49B3-B7B7-CF2B5852E576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B5D6-87B7-456D-8E78-CA7AB1818AF9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31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60AFB-7C79-449A-8FFC-7D89B5BA6E91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05550-C3CF-490C-92C5-B8A9AAAFDB4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027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BD7-636F-44BA-84FE-1885CC2DF44E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7D3A-E847-4E22-AE34-9EDEF5A7CF93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2537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BC1B7-1239-4B4F-B915-A2618AFFEF77}" type="datetimeFigureOut">
              <a:rPr lang="pt-BR"/>
              <a:pPr>
                <a:defRPr/>
              </a:pPr>
              <a:t>08/12/2016</a:t>
            </a:fld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285728F9-5843-483F-98F9-EB44C4468C0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dED1FrmzLCQ/UMdKOOMm70I/AAAAAAAAAB8/h5cs6WGl7-s/s1600/incremental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less.com.br/mvc-afinal-e-o-qu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deSeven/toastr" TargetMode="External"/><Relationship Id="rId3" Type="http://schemas.openxmlformats.org/officeDocument/2006/relationships/hyperlink" Target="https://jquery.com/" TargetMode="External"/><Relationship Id="rId7" Type="http://schemas.openxmlformats.org/officeDocument/2006/relationships/hyperlink" Target="http://millermedeiros.github.io/crossroads.j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llermedeiros.github.io/js-signals/" TargetMode="External"/><Relationship Id="rId5" Type="http://schemas.openxmlformats.org/officeDocument/2006/relationships/hyperlink" Target="http://blog.getbootstrap.com/2015/06/15/bootstrap-3-3-5-released/" TargetMode="External"/><Relationship Id="rId4" Type="http://schemas.openxmlformats.org/officeDocument/2006/relationships/hyperlink" Target="https://github.com/jzaefferer/jquery-validat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upanda/bootstrap3-dialog" TargetMode="External"/><Relationship Id="rId7" Type="http://schemas.openxmlformats.org/officeDocument/2006/relationships/hyperlink" Target="https://github.com/uxsolutions/bootstrap-datepicker/releas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ables.net/" TargetMode="External"/><Relationship Id="rId5" Type="http://schemas.openxmlformats.org/officeDocument/2006/relationships/hyperlink" Target="http://digitalbush.com/projects/masked-input-plugin/" TargetMode="External"/><Relationship Id="rId4" Type="http://schemas.openxmlformats.org/officeDocument/2006/relationships/hyperlink" Target="https://jqueryui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agodp/php-uti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.je/dice.html" TargetMode="External"/><Relationship Id="rId5" Type="http://schemas.openxmlformats.org/officeDocument/2006/relationships/hyperlink" Target="https://github.com/thiagodp/session" TargetMode="External"/><Relationship Id="rId4" Type="http://schemas.openxmlformats.org/officeDocument/2006/relationships/hyperlink" Target="https://www.slimframework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bower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/>
              <a:t>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286125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Informática – CEFET – </a:t>
            </a:r>
            <a:r>
              <a:rPr lang="pt-BR" altLang="en-US" sz="1800" dirty="0" err="1"/>
              <a:t>UnED</a:t>
            </a:r>
            <a:r>
              <a:rPr lang="pt-BR" altLang="en-US" sz="1800" dirty="0"/>
              <a:t> Nova Friburgo</a:t>
            </a:r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3"/>
              </a:rPr>
              <a:t>rafaelviniciusbarros5@gmail.com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err="1"/>
              <a:t>Irlon</a:t>
            </a:r>
            <a:r>
              <a:rPr lang="pt-BR" altLang="en-US" sz="2000" dirty="0"/>
              <a:t> de Souza </a:t>
            </a:r>
            <a:r>
              <a:rPr lang="pt-BR" altLang="en-US" sz="2000" dirty="0" err="1"/>
              <a:t>Lamblet</a:t>
            </a:r>
            <a:endParaRPr lang="pt-BR" altLang="en-US" sz="2000" dirty="0"/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4"/>
              </a:rPr>
              <a:t>irloncefet@gmail.com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Orientador: Rafael </a:t>
            </a:r>
            <a:r>
              <a:rPr lang="pt-BR" altLang="en-US" sz="2000" dirty="0" err="1"/>
              <a:t>Escalfoni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78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/>
              <a:t>Pharma</a:t>
            </a:r>
            <a:r>
              <a:rPr lang="pt-BR" sz="3200" b="1" dirty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MedicamentoPrecificado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Farmác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0"/>
            <a:ext cx="8001024" cy="714003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Favorit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-1"/>
            <a:ext cx="8358214" cy="717812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3999" cy="6858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Notificaçã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0"/>
            <a:ext cx="7715304" cy="6858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68" y="-4766"/>
            <a:ext cx="7610702" cy="7034166"/>
          </a:xfrm>
        </p:spPr>
      </p:pic>
    </p:spTree>
    <p:extLst>
      <p:ext uri="{BB962C8B-B14F-4D97-AF65-F5344CB8AC3E}">
        <p14:creationId xmlns:p14="http://schemas.microsoft.com/office/powerpoint/2010/main" val="73696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Cadastrar Medicamento Precificado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370013" y="1827213"/>
          <a:ext cx="731361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Caso de Uso 14 (CDU14)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Cadastrar medicamento precificado.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Permite ao usuário registrar o preço de um medicamento em uma determinada farmácia.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Atores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Usuário.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Inclusões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[-CDU15 Listar Medicamento do Sistema] [- CDU1 – Listar Farmácia].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Extensões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Não há.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Pré-Condições (PRE)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Não há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500034" y="428604"/>
          <a:ext cx="835824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Fluxo Disparador 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Passo</a:t>
                      </a:r>
                      <a:endParaRPr lang="pt-BR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Ator</a:t>
                      </a:r>
                      <a:endParaRPr lang="pt-BR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Acessa a opção “Cadastrar”. 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Fluxo Principal (FP)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Passo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Ator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Sistema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6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Exibe formulário para cadastro de medicamentos precificados.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Informa um medicamento, laboratório e farmácia que estejam cadastrados no sistema.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2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Informa o valor do medicamento atualizado.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Submete dados.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85728"/>
          <a:ext cx="7929618" cy="632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44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Fluxo Principal (FP)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0" dirty="0">
                        <a:solidFill>
                          <a:sysClr val="windowText" lastClr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Realiza a validação dos dados. [RN1][RN2].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80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Salva os dados do medicamento precificado.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74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Exibe mensagem de sucesso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Finaliza caso de uso.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49">
                <a:tc rowSpan="2"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Pós-Condições do FP (POS)</a:t>
                      </a:r>
                      <a:endParaRPr lang="pt-BR" sz="1600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+mj-lt"/>
                          <a:ea typeface="Calibri"/>
                          <a:cs typeface="Times New Roman"/>
                        </a:rPr>
                        <a:t>Código</a:t>
                      </a:r>
                      <a:endParaRPr lang="pt-BR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j-lt"/>
                          <a:ea typeface="Calibri"/>
                          <a:cs typeface="Times New Roman"/>
                        </a:rPr>
                        <a:t>Descrição/Referência</a:t>
                      </a:r>
                      <a:endParaRPr lang="pt-BR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j-lt"/>
                          <a:ea typeface="Calibri"/>
                          <a:cs typeface="Times New Roman"/>
                        </a:rPr>
                        <a:t>Medicamento precificado cadastrado.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Fluxo de Exceção (FE)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Nenhum.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49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Arial"/>
                        </a:rPr>
                        <a:t>Regras de Negócio (RN)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Código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Todos os campos são obrigatórios.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O preço deve ser um valor maior que zero.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  <a:p>
            <a:endParaRPr lang="pt-BR" dirty="0"/>
          </a:p>
          <a:p>
            <a:r>
              <a:rPr lang="pt-BR" dirty="0"/>
              <a:t>Diagrama do banco </a:t>
            </a:r>
            <a:r>
              <a:rPr lang="pt-BR"/>
              <a:t>de dados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300" dirty="0"/>
              <a:t>Contextualização</a:t>
            </a:r>
          </a:p>
          <a:p>
            <a:r>
              <a:rPr lang="pt-BR" sz="2300" dirty="0"/>
              <a:t>Problema</a:t>
            </a:r>
          </a:p>
          <a:p>
            <a:r>
              <a:rPr lang="pt-BR" sz="2300" dirty="0"/>
              <a:t>Solução</a:t>
            </a:r>
          </a:p>
          <a:p>
            <a:r>
              <a:rPr lang="pt-BR" sz="2300" dirty="0"/>
              <a:t>Contribuições esperadas</a:t>
            </a:r>
          </a:p>
          <a:p>
            <a:r>
              <a:rPr lang="pt-BR" sz="2300" dirty="0"/>
              <a:t>Funcionalidades</a:t>
            </a:r>
          </a:p>
          <a:p>
            <a:r>
              <a:rPr lang="pt-BR" sz="2300" dirty="0"/>
              <a:t>Estrutura</a:t>
            </a:r>
          </a:p>
          <a:p>
            <a:r>
              <a:rPr lang="pt-BR" sz="2300" dirty="0"/>
              <a:t>Metodologia de implementação</a:t>
            </a:r>
          </a:p>
          <a:p>
            <a:r>
              <a:rPr lang="pt-BR" sz="2300" dirty="0"/>
              <a:t>Tecnologias utilizadas</a:t>
            </a:r>
          </a:p>
          <a:p>
            <a:r>
              <a:rPr lang="pt-BR" sz="2300" dirty="0"/>
              <a:t>Planos Futuros</a:t>
            </a:r>
          </a:p>
          <a:p>
            <a:r>
              <a:rPr lang="pt-BR" sz="2300" dirty="0"/>
              <a:t>Conclusão</a:t>
            </a:r>
          </a:p>
          <a:p>
            <a:pPr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pic>
        <p:nvPicPr>
          <p:cNvPr id="8" name="Espaço Reservado para Conteúdo 7" descr="DiagramaClassePrincip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011" y="0"/>
            <a:ext cx="9301011" cy="696991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BDpharma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0"/>
            <a:ext cx="7715304" cy="68519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Implementação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912768" cy="3529203"/>
          </a:xfrm>
        </p:spPr>
      </p:pic>
      <p:sp>
        <p:nvSpPr>
          <p:cNvPr id="11" name="CaixaDeTexto 10"/>
          <p:cNvSpPr txBox="1"/>
          <p:nvPr/>
        </p:nvSpPr>
        <p:spPr>
          <a:xfrm>
            <a:off x="513148" y="5666504"/>
            <a:ext cx="8235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Fonte: </a:t>
            </a:r>
            <a:r>
              <a:rPr lang="pt-BR" sz="800" dirty="0">
                <a:hlinkClick r:id="rId3"/>
              </a:rPr>
              <a:t>http://1.bp.blogspot.com/-dED1FrmzLCQ/UMdKOOMm70I/AAAAAAAAAB8/h5cs6WGl7-s/s1600/incremental.png</a:t>
            </a:r>
            <a:r>
              <a:rPr lang="pt-BR" sz="800" dirty="0"/>
              <a:t> em: 08 de dezembro de 2016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Model-View-Controller</a:t>
            </a:r>
            <a:r>
              <a:rPr lang="pt-BR" i="1" dirty="0"/>
              <a:t> </a:t>
            </a:r>
            <a:r>
              <a:rPr lang="pt-BR" dirty="0"/>
              <a:t>(MVC)</a:t>
            </a:r>
          </a:p>
        </p:txBody>
      </p:sp>
      <p:pic>
        <p:nvPicPr>
          <p:cNvPr id="4" name="Imagem 3" descr="http://tableless.com.br/wp-content/uploads/2015/02/laravel-introduca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571744"/>
            <a:ext cx="6753232" cy="38195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2357422" y="6215082"/>
            <a:ext cx="468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Fonte: </a:t>
            </a:r>
            <a:r>
              <a:rPr lang="pt-BR" sz="1000" dirty="0">
                <a:hlinkClick r:id="rId3"/>
              </a:rPr>
              <a:t>https://tableless.com.br/mvc-afinal-e-o-que/</a:t>
            </a:r>
            <a:endParaRPr lang="pt-BR" sz="1000" dirty="0"/>
          </a:p>
          <a:p>
            <a:pPr algn="ctr"/>
            <a:r>
              <a:rPr lang="pt-BR" sz="1000" dirty="0"/>
              <a:t>Acessado dia 07 de dezembro de 2016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313612" cy="341293"/>
          </a:xfrm>
        </p:spPr>
        <p:txBody>
          <a:bodyPr/>
          <a:lstStyle/>
          <a:p>
            <a:r>
              <a:rPr lang="pt-BR" sz="2000" dirty="0"/>
              <a:t>Adicionar Medicamento ao Estoque</a:t>
            </a:r>
          </a:p>
        </p:txBody>
      </p:sp>
      <p:pic>
        <p:nvPicPr>
          <p:cNvPr id="4" name="Espaço Reservado para Conteúdo 3" descr="DiagramaDeClasseAdicionarMedicamentoAo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043"/>
            <a:ext cx="9144000" cy="6097309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SequenciaAdicionarMedicamento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26853" cy="4643446"/>
          </a:xfrm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428596" y="214290"/>
            <a:ext cx="7313612" cy="3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Adicionar Medicamento ao Estoque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Cliente:</a:t>
            </a:r>
          </a:p>
          <a:p>
            <a:r>
              <a:rPr lang="pt-BR" sz="1800" dirty="0"/>
              <a:t>JQuery2.1.3	</a:t>
            </a:r>
          </a:p>
          <a:p>
            <a:pPr lvl="1"/>
            <a:r>
              <a:rPr lang="en-US" sz="1400" u="sng" dirty="0">
                <a:hlinkClick r:id="rId3"/>
              </a:rPr>
              <a:t>https://jquery.com/</a:t>
            </a:r>
            <a:endParaRPr lang="pt-BR" sz="1400" dirty="0"/>
          </a:p>
          <a:p>
            <a:r>
              <a:rPr lang="pt-BR" sz="1800" dirty="0" err="1"/>
              <a:t>JQuery</a:t>
            </a:r>
            <a:r>
              <a:rPr lang="pt-BR" sz="1800" dirty="0"/>
              <a:t> </a:t>
            </a:r>
            <a:r>
              <a:rPr lang="pt-BR" sz="1800" dirty="0" err="1"/>
              <a:t>Validation</a:t>
            </a:r>
            <a:r>
              <a:rPr lang="pt-BR" sz="1800" dirty="0"/>
              <a:t> </a:t>
            </a:r>
          </a:p>
          <a:p>
            <a:pPr lvl="1"/>
            <a:r>
              <a:rPr lang="pt-BR" sz="1400" u="sng" dirty="0">
                <a:hlinkClick r:id="rId4"/>
              </a:rPr>
              <a:t>https://github.com/jzaefferer/jquery-validation</a:t>
            </a:r>
            <a:endParaRPr lang="pt-BR" sz="1400" dirty="0"/>
          </a:p>
          <a:p>
            <a:r>
              <a:rPr lang="pt-BR" sz="1800" dirty="0" err="1"/>
              <a:t>Bootstrap</a:t>
            </a:r>
            <a:r>
              <a:rPr lang="pt-BR" sz="1800" dirty="0"/>
              <a:t> 3.3.5</a:t>
            </a:r>
          </a:p>
          <a:p>
            <a:pPr lvl="1"/>
            <a:r>
              <a:rPr lang="pt-BR" sz="1400" u="sng" dirty="0">
                <a:hlinkClick r:id="rId5"/>
              </a:rPr>
              <a:t>http://blog.getbootstrap.com/2015/06/15/bootstrap-3-3-5-released/</a:t>
            </a:r>
            <a:endParaRPr lang="pt-BR" sz="1300" dirty="0"/>
          </a:p>
          <a:p>
            <a:r>
              <a:rPr lang="pt-BR" sz="1800" dirty="0" err="1"/>
              <a:t>js-signals</a:t>
            </a:r>
            <a:r>
              <a:rPr lang="pt-BR" sz="1800" dirty="0"/>
              <a:t> 1.0.0</a:t>
            </a:r>
          </a:p>
          <a:p>
            <a:pPr lvl="1"/>
            <a:r>
              <a:rPr lang="pt-BR" sz="1400" u="sng" dirty="0">
                <a:hlinkClick r:id="rId6"/>
              </a:rPr>
              <a:t>https://millermedeiros.github.io/js-signals/</a:t>
            </a:r>
            <a:endParaRPr lang="pt-BR" sz="1300" dirty="0"/>
          </a:p>
          <a:p>
            <a:r>
              <a:rPr lang="pt-BR" sz="1800" dirty="0" err="1"/>
              <a:t>crossroads</a:t>
            </a:r>
            <a:r>
              <a:rPr lang="pt-BR" sz="1800" dirty="0"/>
              <a:t> 0.12.2</a:t>
            </a:r>
          </a:p>
          <a:p>
            <a:pPr lvl="1"/>
            <a:r>
              <a:rPr lang="pt-BR" sz="1400" u="sng" dirty="0">
                <a:hlinkClick r:id="rId7"/>
              </a:rPr>
              <a:t>http://millermedeiros.github.io/crossroads.</a:t>
            </a:r>
            <a:r>
              <a:rPr lang="pt-BR" sz="1400" u="sng" dirty="0" err="1">
                <a:hlinkClick r:id="rId7"/>
              </a:rPr>
              <a:t>js</a:t>
            </a:r>
            <a:r>
              <a:rPr lang="pt-BR" sz="1400" u="sng" dirty="0">
                <a:hlinkClick r:id="rId7"/>
              </a:rPr>
              <a:t>/</a:t>
            </a:r>
            <a:endParaRPr lang="pt-BR" sz="1300" dirty="0"/>
          </a:p>
          <a:p>
            <a:r>
              <a:rPr lang="pt-BR" sz="1800" dirty="0" err="1"/>
              <a:t>toastr</a:t>
            </a:r>
            <a:r>
              <a:rPr lang="pt-BR" sz="1800" dirty="0"/>
              <a:t> 2.1.2 </a:t>
            </a:r>
          </a:p>
          <a:p>
            <a:pPr lvl="1"/>
            <a:r>
              <a:rPr lang="pt-BR" sz="1400" u="sng" dirty="0">
                <a:hlinkClick r:id="rId8"/>
              </a:rPr>
              <a:t>https://github.com/CodeSeven/toastr</a:t>
            </a:r>
            <a:endParaRPr lang="pt-BR" sz="1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Cliente:</a:t>
            </a:r>
          </a:p>
          <a:p>
            <a:r>
              <a:rPr lang="pt-BR" sz="1800" dirty="0"/>
              <a:t>bootstrap3-dialog1.34.6 	</a:t>
            </a:r>
          </a:p>
          <a:p>
            <a:pPr lvl="1"/>
            <a:r>
              <a:rPr lang="pt-BR" sz="1400" u="sng" dirty="0">
                <a:hlinkClick r:id="rId3"/>
              </a:rPr>
              <a:t>https://github.com/nakupanda/bootstrap3-dialog</a:t>
            </a:r>
            <a:endParaRPr lang="pt-BR" sz="1400" dirty="0"/>
          </a:p>
          <a:p>
            <a:r>
              <a:rPr lang="pt-BR" sz="1800" dirty="0" err="1"/>
              <a:t>jquery-ui</a:t>
            </a:r>
            <a:r>
              <a:rPr lang="pt-BR" sz="1800" dirty="0"/>
              <a:t> 1.12.1 </a:t>
            </a:r>
          </a:p>
          <a:p>
            <a:pPr lvl="1"/>
            <a:r>
              <a:rPr lang="en-US" sz="1400" u="sng" dirty="0">
                <a:hlinkClick r:id="rId4"/>
              </a:rPr>
              <a:t>https://jqueryui.com/</a:t>
            </a:r>
            <a:endParaRPr lang="pt-BR" sz="1400" dirty="0"/>
          </a:p>
          <a:p>
            <a:r>
              <a:rPr lang="pt-BR" sz="1800" dirty="0" err="1"/>
              <a:t>jquery</a:t>
            </a:r>
            <a:r>
              <a:rPr lang="pt-BR" sz="1800" dirty="0"/>
              <a:t>.</a:t>
            </a:r>
            <a:r>
              <a:rPr lang="pt-BR" sz="1800" dirty="0" err="1"/>
              <a:t>maskedinput</a:t>
            </a:r>
            <a:r>
              <a:rPr lang="pt-BR" sz="1800" dirty="0"/>
              <a:t> 1.4.1</a:t>
            </a:r>
          </a:p>
          <a:p>
            <a:pPr lvl="1"/>
            <a:r>
              <a:rPr lang="en-US" sz="1400" u="sng" dirty="0">
                <a:hlinkClick r:id="rId5"/>
              </a:rPr>
              <a:t>http://digitalbush.com/projects/masked-input-plugin/</a:t>
            </a:r>
            <a:endParaRPr lang="pt-BR" sz="1300" dirty="0"/>
          </a:p>
          <a:p>
            <a:r>
              <a:rPr lang="pt-BR" sz="1800" dirty="0" err="1"/>
              <a:t>datatables</a:t>
            </a:r>
            <a:r>
              <a:rPr lang="pt-BR" sz="1800" dirty="0"/>
              <a:t>.net 1.10.12</a:t>
            </a:r>
          </a:p>
          <a:p>
            <a:pPr lvl="1"/>
            <a:r>
              <a:rPr lang="pt-BR" sz="1400" u="sng" dirty="0">
                <a:hlinkClick r:id="rId6"/>
              </a:rPr>
              <a:t>https://datatables.net/</a:t>
            </a:r>
            <a:endParaRPr lang="pt-BR" sz="1300" dirty="0"/>
          </a:p>
          <a:p>
            <a:r>
              <a:rPr lang="pt-BR" sz="1800" dirty="0" err="1"/>
              <a:t>bootstrap-datepicker</a:t>
            </a:r>
            <a:r>
              <a:rPr lang="pt-BR" sz="1800" dirty="0"/>
              <a:t> 1.6.4</a:t>
            </a:r>
          </a:p>
          <a:p>
            <a:pPr lvl="1"/>
            <a:r>
              <a:rPr lang="pt-BR" sz="1400" u="sng" dirty="0">
                <a:hlinkClick r:id="rId7"/>
              </a:rPr>
              <a:t>https://github.com/uxsolutions/bootstrap-datepicker/releases</a:t>
            </a:r>
            <a:endParaRPr lang="pt-BR" sz="13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Servidor:</a:t>
            </a:r>
          </a:p>
          <a:p>
            <a:r>
              <a:rPr lang="pt-BR" sz="1800" dirty="0" err="1"/>
              <a:t>PHP-Util</a:t>
            </a:r>
            <a:r>
              <a:rPr lang="pt-BR" sz="1800" dirty="0"/>
              <a:t> 	</a:t>
            </a:r>
          </a:p>
          <a:p>
            <a:pPr lvl="1"/>
            <a:r>
              <a:rPr lang="pt-BR" sz="1400" u="sng" dirty="0">
                <a:hlinkClick r:id="rId3"/>
              </a:rPr>
              <a:t>https://github.com/thiagodp/php-util</a:t>
            </a:r>
            <a:endParaRPr lang="pt-BR" sz="1400" dirty="0"/>
          </a:p>
          <a:p>
            <a:r>
              <a:rPr lang="pt-BR" sz="1800" dirty="0"/>
              <a:t>Slim 2.6 </a:t>
            </a:r>
          </a:p>
          <a:p>
            <a:pPr lvl="1"/>
            <a:r>
              <a:rPr lang="pt-BR" sz="1400" u="sng" dirty="0">
                <a:hlinkClick r:id="rId4"/>
              </a:rPr>
              <a:t>https://www.slimframework.com/</a:t>
            </a:r>
            <a:endParaRPr lang="pt-BR" sz="1400" dirty="0"/>
          </a:p>
          <a:p>
            <a:r>
              <a:rPr lang="pt-BR" sz="1800" dirty="0" err="1"/>
              <a:t>Session</a:t>
            </a:r>
            <a:r>
              <a:rPr lang="pt-BR" sz="1800" dirty="0"/>
              <a:t> 1.0</a:t>
            </a:r>
          </a:p>
          <a:p>
            <a:pPr lvl="1"/>
            <a:r>
              <a:rPr lang="pt-BR" sz="1400" u="sng" dirty="0">
                <a:hlinkClick r:id="rId5"/>
              </a:rPr>
              <a:t>https://github.com/thiagodp/session</a:t>
            </a:r>
            <a:endParaRPr lang="pt-BR" sz="1300" dirty="0"/>
          </a:p>
          <a:p>
            <a:r>
              <a:rPr lang="pt-BR" sz="1800" dirty="0" err="1"/>
              <a:t>Dice</a:t>
            </a:r>
            <a:r>
              <a:rPr lang="pt-BR" sz="1800" dirty="0"/>
              <a:t> 2.0</a:t>
            </a:r>
          </a:p>
          <a:p>
            <a:pPr lvl="1"/>
            <a:r>
              <a:rPr lang="pt-BR" sz="1400" u="sng" dirty="0">
                <a:hlinkClick r:id="rId6"/>
              </a:rPr>
              <a:t>https://r.je/dice.html</a:t>
            </a:r>
            <a:endParaRPr lang="pt-BR" sz="1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Desenvolvimento:</a:t>
            </a:r>
          </a:p>
          <a:p>
            <a:r>
              <a:rPr lang="pt-BR" sz="1800" dirty="0" err="1"/>
              <a:t>Composer</a:t>
            </a:r>
            <a:r>
              <a:rPr lang="pt-BR" sz="1800" dirty="0"/>
              <a:t> 1.2 	</a:t>
            </a:r>
          </a:p>
          <a:p>
            <a:pPr lvl="1"/>
            <a:r>
              <a:rPr lang="pt-BR" sz="1400" u="sng" dirty="0">
                <a:hlinkClick r:id="rId3"/>
              </a:rPr>
              <a:t>https://getcomposer.org/</a:t>
            </a:r>
            <a:endParaRPr lang="pt-BR" sz="1400" dirty="0"/>
          </a:p>
          <a:p>
            <a:r>
              <a:rPr lang="pt-BR" sz="1800" dirty="0" err="1"/>
              <a:t>Bower</a:t>
            </a:r>
            <a:r>
              <a:rPr lang="pt-BR" sz="1800" dirty="0"/>
              <a:t> 1.7.9 </a:t>
            </a:r>
          </a:p>
          <a:p>
            <a:pPr lvl="1"/>
            <a:r>
              <a:rPr lang="pt-BR" sz="1400" u="sng" dirty="0">
                <a:hlinkClick r:id="rId4"/>
              </a:rPr>
              <a:t>https://bower.io/</a:t>
            </a:r>
            <a:endParaRPr lang="pt-BR" sz="1400" dirty="0"/>
          </a:p>
          <a:p>
            <a:r>
              <a:rPr lang="pt-BR" sz="1800" dirty="0" err="1"/>
              <a:t>Git</a:t>
            </a:r>
            <a:r>
              <a:rPr lang="pt-BR" sz="1800" dirty="0"/>
              <a:t> 2.9.2</a:t>
            </a:r>
          </a:p>
          <a:p>
            <a:pPr lvl="1"/>
            <a:r>
              <a:rPr lang="pt-BR" sz="1400" u="sng" dirty="0">
                <a:hlinkClick r:id="rId5"/>
              </a:rPr>
              <a:t>https://git-scm.com/</a:t>
            </a:r>
            <a:endParaRPr lang="pt-BR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face da crise, a população tem adotado novos hábitos de consumo.</a:t>
            </a:r>
          </a:p>
          <a:p>
            <a:pPr lvl="1"/>
            <a:r>
              <a:rPr lang="pt-BR" dirty="0"/>
              <a:t>Replanejando seu orçamento.</a:t>
            </a:r>
          </a:p>
          <a:p>
            <a:pPr lvl="1"/>
            <a:r>
              <a:rPr lang="pt-BR" dirty="0"/>
              <a:t>Pesquisando preços.</a:t>
            </a:r>
          </a:p>
          <a:p>
            <a:pPr lvl="1"/>
            <a:r>
              <a:rPr lang="pt-BR" dirty="0"/>
              <a:t>Eliminando itens supérfluos.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Desenvolver um aplicativo para dispositivos móveis;</a:t>
            </a:r>
          </a:p>
          <a:p>
            <a:pPr lvl="0"/>
            <a:r>
              <a:rPr lang="pt-BR" dirty="0"/>
              <a:t>Aplicar a metodologia do </a:t>
            </a:r>
            <a:r>
              <a:rPr lang="pt-BR" dirty="0" err="1"/>
              <a:t>Lean</a:t>
            </a:r>
            <a:r>
              <a:rPr lang="pt-BR" dirty="0"/>
              <a:t> Startup, com o intuito de avaliar se a aplicação é bem aceita pelos usuários;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Desenvolver uma aplicação off-line, com sincronização online;</a:t>
            </a:r>
          </a:p>
          <a:p>
            <a:pPr lvl="0"/>
            <a:r>
              <a:rPr lang="pt-BR" dirty="0"/>
              <a:t>Aprimorar o design da aplicação;</a:t>
            </a:r>
          </a:p>
          <a:p>
            <a:pPr lvl="0"/>
            <a:r>
              <a:rPr lang="pt-BR" dirty="0"/>
              <a:t>Adicionar uma funcionalidade que permita a geração de relatórios de gastos;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Aprimorar  a estrutura do estoque, de forma que o sistema possa calcular um tempo aproximado do fim do medicamento pessoal, e assim enviar uma notificação de nova compra para o usuário automaticamente;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/>
              <a:t>CNDL e SPC (2016). </a:t>
            </a:r>
            <a:r>
              <a:rPr lang="pt-BR" sz="1400" b="1" dirty="0"/>
              <a:t>86% dos brasileiros ajustaram orçamento para enfrentar a crise, aponta pesquisa do SPC Brasil</a:t>
            </a:r>
            <a:r>
              <a:rPr lang="pt-BR" sz="1400" dirty="0"/>
              <a:t>. Disponível em:&lt; https://www.google.com.br/urlsa=t&amp;rct=j&amp;q=&amp;esrc=s&amp;source= </a:t>
            </a:r>
            <a:r>
              <a:rPr lang="pt-BR" sz="1400" dirty="0" err="1"/>
              <a:t>web&amp;cd</a:t>
            </a:r>
            <a:r>
              <a:rPr lang="pt-BR" sz="1400" dirty="0"/>
              <a:t>=1&amp;</a:t>
            </a:r>
            <a:r>
              <a:rPr lang="pt-BR" sz="1400" dirty="0" err="1"/>
              <a:t>ved</a:t>
            </a:r>
            <a:r>
              <a:rPr lang="pt-BR" sz="1400" dirty="0"/>
              <a:t>=0ahUKEwiSueKyyKDNAhWDHZAKHSv_A2sQFggeMAA&amp;url=</a:t>
            </a:r>
            <a:r>
              <a:rPr lang="pt-BR" sz="1400" dirty="0" err="1"/>
              <a:t>https</a:t>
            </a:r>
            <a:r>
              <a:rPr lang="pt-BR" sz="1400" dirty="0"/>
              <a:t>%3A%2F %2Fwww.spcbrasil.org.</a:t>
            </a:r>
            <a:r>
              <a:rPr lang="pt-BR" sz="1400" dirty="0" err="1"/>
              <a:t>br</a:t>
            </a:r>
            <a:r>
              <a:rPr lang="pt-BR" sz="1400" dirty="0"/>
              <a:t>%2Fwpimprensa%2Fwp-</a:t>
            </a:r>
            <a:r>
              <a:rPr lang="pt-BR" sz="1400" dirty="0" err="1"/>
              <a:t>content</a:t>
            </a:r>
            <a:r>
              <a:rPr lang="pt-BR" sz="1400" dirty="0"/>
              <a:t>%2Fuploads %2F2016%2F04%2Frelease_crise_economica_consumidores_v4-1.</a:t>
            </a:r>
            <a:r>
              <a:rPr lang="pt-BR" sz="1400" dirty="0" err="1"/>
              <a:t>pdf&amp;usg</a:t>
            </a:r>
            <a:r>
              <a:rPr lang="pt-BR" sz="1400" dirty="0"/>
              <a:t>=</a:t>
            </a:r>
            <a:r>
              <a:rPr lang="pt-BR" sz="1400" dirty="0" err="1"/>
              <a:t>AFQj</a:t>
            </a:r>
            <a:r>
              <a:rPr lang="pt-BR" sz="1400" dirty="0"/>
              <a:t>&gt;. Acesso em: 28 de maio, 2016.</a:t>
            </a:r>
          </a:p>
          <a:p>
            <a:r>
              <a:rPr lang="pt-BR" sz="1400" dirty="0"/>
              <a:t>G1(2015). </a:t>
            </a:r>
            <a:r>
              <a:rPr lang="pt-BR" sz="1400" b="1" dirty="0"/>
              <a:t>Preços de remédios variam quase 1000% em São Paulo, diz </a:t>
            </a:r>
            <a:r>
              <a:rPr lang="pt-BR" sz="1400" b="1" dirty="0" err="1"/>
              <a:t>Procon</a:t>
            </a:r>
            <a:r>
              <a:rPr lang="pt-BR" sz="1400" b="1" dirty="0"/>
              <a:t>.</a:t>
            </a:r>
            <a:r>
              <a:rPr lang="pt-BR" sz="1400" dirty="0"/>
              <a:t> Disponível em: . Acesso em: 28 de maio, 2016.</a:t>
            </a:r>
          </a:p>
          <a:p>
            <a:r>
              <a:rPr lang="pt-BR" sz="1400" dirty="0"/>
              <a:t>MARTINELLI, D. P. (2002). </a:t>
            </a:r>
            <a:r>
              <a:rPr lang="pt-BR" sz="1400" b="1" dirty="0"/>
              <a:t>Negociação empresarial. Editora </a:t>
            </a:r>
            <a:r>
              <a:rPr lang="pt-BR" sz="1400" b="1" dirty="0" err="1"/>
              <a:t>Manole</a:t>
            </a:r>
            <a:r>
              <a:rPr lang="pt-BR" sz="1400" b="1" dirty="0"/>
              <a:t> Ltda</a:t>
            </a:r>
            <a:r>
              <a:rPr lang="pt-BR" sz="1400" dirty="0"/>
              <a:t>.</a:t>
            </a:r>
          </a:p>
          <a:p>
            <a:r>
              <a:rPr lang="pt-BR" sz="1400" dirty="0"/>
              <a:t>MIZIARA, </a:t>
            </a:r>
            <a:r>
              <a:rPr lang="pt-BR" sz="1400" dirty="0" err="1"/>
              <a:t>Nathália</a:t>
            </a:r>
            <a:r>
              <a:rPr lang="pt-BR" sz="1400" dirty="0"/>
              <a:t> </a:t>
            </a:r>
            <a:r>
              <a:rPr lang="pt-BR" sz="1400" dirty="0" err="1"/>
              <a:t>Molleis</a:t>
            </a:r>
            <a:r>
              <a:rPr lang="pt-BR" sz="1400" dirty="0"/>
              <a:t>. </a:t>
            </a:r>
            <a:r>
              <a:rPr lang="pt-BR" sz="1400" b="1" dirty="0"/>
              <a:t>Regulação do mercado de medicamentos: a CMED e a política de controle de preços</a:t>
            </a:r>
            <a:r>
              <a:rPr lang="pt-BR" sz="1400" dirty="0"/>
              <a:t>. Dissertação Universidade de São Paulo, 2007.</a:t>
            </a:r>
          </a:p>
          <a:p>
            <a:endParaRPr lang="pt-BR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/>
              <a:t>PANIZ, V. M. V; FASSA, A. G., FACCHINI, L. A; BERTOLDI, A. D; PICCINI, R. X; TOMASI, E; Rodrigues, M. A. (2008). </a:t>
            </a:r>
            <a:r>
              <a:rPr lang="pt-BR" sz="1400" b="1" dirty="0"/>
              <a:t>Acesso a medicamentos de uso contínuo em adultos e idosos nas regiões Sul e Nordeste do Brasil Access to </a:t>
            </a:r>
            <a:r>
              <a:rPr lang="pt-BR" sz="1400" b="1" dirty="0" err="1"/>
              <a:t>continuous-use</a:t>
            </a:r>
            <a:r>
              <a:rPr lang="pt-BR" sz="1400" b="1" dirty="0"/>
              <a:t> </a:t>
            </a:r>
            <a:r>
              <a:rPr lang="pt-BR" sz="1400" b="1" dirty="0" err="1"/>
              <a:t>medication</a:t>
            </a:r>
            <a:r>
              <a:rPr lang="pt-BR" sz="1400" b="1" dirty="0"/>
              <a:t> </a:t>
            </a:r>
            <a:r>
              <a:rPr lang="pt-BR" sz="1400" b="1" dirty="0" err="1"/>
              <a:t>among</a:t>
            </a:r>
            <a:r>
              <a:rPr lang="pt-BR" sz="1400" b="1" dirty="0"/>
              <a:t> </a:t>
            </a:r>
            <a:r>
              <a:rPr lang="pt-BR" sz="1400" b="1" dirty="0" err="1"/>
              <a:t>adults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elderly</a:t>
            </a:r>
            <a:r>
              <a:rPr lang="pt-BR" sz="1400" b="1" dirty="0"/>
              <a:t> in </a:t>
            </a:r>
            <a:r>
              <a:rPr lang="pt-BR" sz="1400" b="1" dirty="0" err="1"/>
              <a:t>South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Northeast</a:t>
            </a:r>
            <a:r>
              <a:rPr lang="pt-BR" sz="1400" b="1" dirty="0"/>
              <a:t> </a:t>
            </a:r>
            <a:r>
              <a:rPr lang="pt-BR" sz="1400" b="1" dirty="0" err="1"/>
              <a:t>Brazil</a:t>
            </a:r>
            <a:r>
              <a:rPr lang="pt-BR" sz="1400" dirty="0"/>
              <a:t>. Cad. Saúde Pública, 24(2), 267-280.</a:t>
            </a:r>
          </a:p>
          <a:p>
            <a:r>
              <a:rPr lang="pt-BR" sz="1400" dirty="0"/>
              <a:t>PÚBLIO, </a:t>
            </a:r>
            <a:r>
              <a:rPr lang="pt-BR" sz="1400" dirty="0" err="1"/>
              <a:t>Rilke</a:t>
            </a:r>
            <a:r>
              <a:rPr lang="pt-BR" sz="1400" dirty="0"/>
              <a:t> Novato (2015). </a:t>
            </a:r>
            <a:r>
              <a:rPr lang="pt-BR" sz="1400" b="1" dirty="0"/>
              <a:t>O Consumo de Medicamentos no Brasil - a tênue linha entre o remédio e o veneno</a:t>
            </a:r>
            <a:r>
              <a:rPr lang="pt-BR" sz="1400" dirty="0"/>
              <a:t>. Disponível em: . Acesso em: 28 de maio, 2016</a:t>
            </a:r>
          </a:p>
          <a:p>
            <a:r>
              <a:rPr lang="pt-BR" sz="1400" dirty="0"/>
              <a:t>RUAS, Danielle (2014). </a:t>
            </a:r>
            <a:r>
              <a:rPr lang="pt-BR" sz="1400" b="1" dirty="0"/>
              <a:t>Em ano de crise, o ideal é reduzir custos. </a:t>
            </a:r>
            <a:r>
              <a:rPr lang="pt-BR" sz="1400" dirty="0"/>
              <a:t>Disponível em: . Acesso em: 09 de junho, 2016</a:t>
            </a:r>
          </a:p>
          <a:p>
            <a:r>
              <a:rPr lang="pt-BR" sz="1400" dirty="0"/>
              <a:t>SILVA, Eduardo (2014). </a:t>
            </a:r>
            <a:r>
              <a:rPr lang="pt-BR" sz="1400" b="1" dirty="0"/>
              <a:t>Tempo, informação e poder: fórmula para o sucesso?</a:t>
            </a:r>
            <a:r>
              <a:rPr lang="pt-BR" sz="1400" dirty="0"/>
              <a:t>. Disponível em: . Acesso em: 28 de maio, 2016.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/>
              <a:t>Perguntas?</a:t>
            </a:r>
          </a:p>
        </p:txBody>
      </p:sp>
      <p:pic>
        <p:nvPicPr>
          <p:cNvPr id="4" name="Imagem 3" descr="imag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904656" cy="387987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/>
              <a:t>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140968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pt-BR" altLang="en-US" sz="18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Muito Obrigado!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18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Informática – CEFET – </a:t>
            </a:r>
            <a:r>
              <a:rPr lang="pt-BR" altLang="en-US" sz="1800" dirty="0" err="1"/>
              <a:t>UnED</a:t>
            </a:r>
            <a:r>
              <a:rPr lang="pt-BR" altLang="en-US" sz="1800" dirty="0"/>
              <a:t> Nova Friburgo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2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3"/>
              </a:rPr>
              <a:t>rafaelviniciusbarros5@gmail.com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600" dirty="0" err="1"/>
              <a:t>Irlon</a:t>
            </a:r>
            <a:r>
              <a:rPr lang="pt-BR" altLang="en-US" sz="1600" dirty="0"/>
              <a:t> de Souza </a:t>
            </a:r>
            <a:r>
              <a:rPr lang="pt-BR" altLang="en-US" sz="1600" dirty="0" err="1"/>
              <a:t>Lamblet</a:t>
            </a:r>
            <a:endParaRPr lang="pt-BR" altLang="en-US" sz="1600" dirty="0"/>
          </a:p>
          <a:p>
            <a:pPr algn="ctr" eaLnBrk="1" hangingPunct="1">
              <a:lnSpc>
                <a:spcPct val="90000"/>
              </a:lnSpc>
            </a:pPr>
            <a:r>
              <a:rPr lang="pt-BR" sz="1200" dirty="0">
                <a:hlinkClick r:id="rId4"/>
              </a:rPr>
              <a:t>irloncefet@gmail.com</a:t>
            </a: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Orientador: Rafael </a:t>
            </a:r>
            <a:r>
              <a:rPr lang="pt-BR" altLang="en-US" sz="2000" dirty="0" err="1"/>
              <a:t>Escalfoni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78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/>
              <a:t>Pharma</a:t>
            </a:r>
            <a:r>
              <a:rPr lang="pt-BR" sz="3200" b="1" dirty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grande do preço de um medicamento entre farmácias</a:t>
            </a:r>
          </a:p>
          <a:p>
            <a:endParaRPr lang="pt-BR" dirty="0"/>
          </a:p>
          <a:p>
            <a:r>
              <a:rPr lang="pt-BR" dirty="0"/>
              <a:t>Doentes crônicos</a:t>
            </a:r>
          </a:p>
          <a:p>
            <a:endParaRPr lang="pt-BR" dirty="0"/>
          </a:p>
          <a:p>
            <a:r>
              <a:rPr lang="pt-BR" dirty="0"/>
              <a:t>Gasto de tempo na hora de buscar um medicamento com preço acessível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reduzir os custos na aquisição de medicamentos?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em que  as pessoas possam pesquisar e compartilhar preços e gerenciar seu estoque  de medicamentos.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Contribuições Esperadas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Informar, de maneira simples,  onde encontrar o medicamento desejado com o valor mais acessível.</a:t>
            </a:r>
          </a:p>
          <a:p>
            <a:endParaRPr lang="pt-BR" sz="2500" dirty="0"/>
          </a:p>
          <a:p>
            <a:r>
              <a:rPr lang="pt-BR" sz="2500" dirty="0"/>
              <a:t>Economia de tempo na busca por um medicamento com preço acessível.</a:t>
            </a:r>
          </a:p>
          <a:p>
            <a:endParaRPr lang="pt-BR" sz="2500" dirty="0"/>
          </a:p>
          <a:p>
            <a:r>
              <a:rPr lang="pt-BR" sz="2500" dirty="0"/>
              <a:t>Auxiliar os usuários a programarem suas compras com antecedência.</a:t>
            </a:r>
          </a:p>
          <a:p>
            <a:endParaRPr lang="pt-BR" sz="25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Medicamentos Precificados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Farmácia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Favoritos</a:t>
            </a:r>
          </a:p>
          <a:p>
            <a:endParaRPr lang="pt-BR" sz="2600" dirty="0"/>
          </a:p>
          <a:p>
            <a:r>
              <a:rPr lang="pt-BR" sz="2600" dirty="0"/>
              <a:t> Estoque</a:t>
            </a:r>
          </a:p>
          <a:p>
            <a:endParaRPr lang="pt-BR" sz="2600" dirty="0"/>
          </a:p>
          <a:p>
            <a:r>
              <a:rPr lang="pt-BR" sz="2600" dirty="0"/>
              <a:t>Notificações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MedicamentoPrecifica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92458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</TotalTime>
  <Words>1125</Words>
  <Application>Microsoft Office PowerPoint</Application>
  <PresentationFormat>Apresentação na tela (4:3)</PresentationFormat>
  <Paragraphs>223</Paragraphs>
  <Slides>36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Verdana</vt:lpstr>
      <vt:lpstr>Wingdings</vt:lpstr>
      <vt:lpstr>Eclipse</vt:lpstr>
      <vt:lpstr>Trabalho de Conclusão de Curso</vt:lpstr>
      <vt:lpstr>Agenda</vt:lpstr>
      <vt:lpstr>Contextualização</vt:lpstr>
      <vt:lpstr>Contextualização</vt:lpstr>
      <vt:lpstr>Problema</vt:lpstr>
      <vt:lpstr>Solução</vt:lpstr>
      <vt:lpstr>Contribuições Esperadas</vt:lpstr>
      <vt:lpstr>Funcionalidades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Cadastrar Medicamento Precificado</vt:lpstr>
      <vt:lpstr>Apresentação do PowerPoint</vt:lpstr>
      <vt:lpstr>Apresentação do PowerPoint</vt:lpstr>
      <vt:lpstr>Estrutura</vt:lpstr>
      <vt:lpstr>Estrutura</vt:lpstr>
      <vt:lpstr>Apresentação do PowerPoint</vt:lpstr>
      <vt:lpstr>Metodologia de Implementação</vt:lpstr>
      <vt:lpstr>Metodologia de Implementação</vt:lpstr>
      <vt:lpstr>Adicionar Medicamento ao Estoque</vt:lpstr>
      <vt:lpstr>Apresentação do PowerPoint</vt:lpstr>
      <vt:lpstr>Tecnologias Utilizadas</vt:lpstr>
      <vt:lpstr>Tecnologias Utilizadas</vt:lpstr>
      <vt:lpstr>Tecnologias Utilizadas</vt:lpstr>
      <vt:lpstr>Tecnologias Utilizadas</vt:lpstr>
      <vt:lpstr>Planos Futuros</vt:lpstr>
      <vt:lpstr>Planos Futuros</vt:lpstr>
      <vt:lpstr>Planos Futuros</vt:lpstr>
      <vt:lpstr>Referências Bibliográficas</vt:lpstr>
      <vt:lpstr>Referências Bibliográficas</vt:lpstr>
      <vt:lpstr>Perguntas?</vt:lpstr>
      <vt:lpstr>Trabalho de Conclusão de Curso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</dc:title>
  <dc:creator>Thiago</dc:creator>
  <cp:lastModifiedBy>SiteBr</cp:lastModifiedBy>
  <cp:revision>570</cp:revision>
  <dcterms:created xsi:type="dcterms:W3CDTF">2010-08-01T16:41:57Z</dcterms:created>
  <dcterms:modified xsi:type="dcterms:W3CDTF">2016-12-08T15:57:57Z</dcterms:modified>
</cp:coreProperties>
</file>