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86" r:id="rId2"/>
    <p:sldId id="361" r:id="rId3"/>
    <p:sldId id="362" r:id="rId4"/>
    <p:sldId id="363" r:id="rId5"/>
    <p:sldId id="364" r:id="rId6"/>
    <p:sldId id="365" r:id="rId7"/>
    <p:sldId id="367" r:id="rId8"/>
    <p:sldId id="366" r:id="rId9"/>
    <p:sldId id="370" r:id="rId10"/>
    <p:sldId id="371" r:id="rId11"/>
    <p:sldId id="352" r:id="rId12"/>
    <p:sldId id="353" r:id="rId13"/>
    <p:sldId id="354" r:id="rId14"/>
    <p:sldId id="355" r:id="rId15"/>
    <p:sldId id="356" r:id="rId16"/>
    <p:sldId id="368" r:id="rId17"/>
    <p:sldId id="369" r:id="rId18"/>
    <p:sldId id="358" r:id="rId19"/>
    <p:sldId id="372" r:id="rId2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006666"/>
    <a:srgbClr val="33CCCC"/>
    <a:srgbClr val="FFFF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48" d="100"/>
          <a:sy n="48" d="100"/>
        </p:scale>
        <p:origin x="-258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F2BC0-79EB-4C7B-ACF1-FC057EEA6454}" type="datetimeFigureOut">
              <a:rPr lang="pt-BR"/>
              <a:pPr/>
              <a:t>23/06/2016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3331F-5A7E-400F-916E-7C99988A06E6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51544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3331F-5A7E-400F-916E-7C99988A06E6}" type="slidenum">
              <a:rPr lang="pt-BR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1678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3331F-5A7E-400F-916E-7C99988A06E6}" type="slidenum">
              <a:rPr lang="pt-BR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167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44083 w 64000"/>
                <a:gd name="T1" fmla="*/ 2368 h 64000"/>
                <a:gd name="T2" fmla="*/ 64000 w 64000"/>
                <a:gd name="T3" fmla="*/ 32000 h 64000"/>
                <a:gd name="T4" fmla="*/ 44083 w 64000"/>
                <a:gd name="T5" fmla="*/ 61631 h 64000"/>
                <a:gd name="T6" fmla="*/ 44083 w 64000"/>
                <a:gd name="T7" fmla="*/ 61631 h 64000"/>
                <a:gd name="T8" fmla="*/ 44082 w 64000"/>
                <a:gd name="T9" fmla="*/ 61631 h 64000"/>
                <a:gd name="T10" fmla="*/ 44083 w 64000"/>
                <a:gd name="T11" fmla="*/ 61632 h 64000"/>
                <a:gd name="T12" fmla="*/ 44083 w 64000"/>
                <a:gd name="T13" fmla="*/ 2368 h 64000"/>
                <a:gd name="T14" fmla="*/ 44082 w 64000"/>
                <a:gd name="T15" fmla="*/ 2368 h 64000"/>
                <a:gd name="T16" fmla="*/ 44083 w 64000"/>
                <a:gd name="T17" fmla="*/ 2368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50994 w 64000"/>
                <a:gd name="T1" fmla="*/ 6246 h 64000"/>
                <a:gd name="T2" fmla="*/ 64000 w 64000"/>
                <a:gd name="T3" fmla="*/ 32000 h 64000"/>
                <a:gd name="T4" fmla="*/ 50994 w 64000"/>
                <a:gd name="T5" fmla="*/ 57753 h 64000"/>
                <a:gd name="T6" fmla="*/ 50994 w 64000"/>
                <a:gd name="T7" fmla="*/ 57753 h 64000"/>
                <a:gd name="T8" fmla="*/ 50993 w 64000"/>
                <a:gd name="T9" fmla="*/ 57753 h 64000"/>
                <a:gd name="T10" fmla="*/ 50994 w 64000"/>
                <a:gd name="T11" fmla="*/ 57754 h 64000"/>
                <a:gd name="T12" fmla="*/ 50994 w 64000"/>
                <a:gd name="T13" fmla="*/ 6246 h 64000"/>
                <a:gd name="T14" fmla="*/ 50993 w 64000"/>
                <a:gd name="T15" fmla="*/ 6246 h 64000"/>
                <a:gd name="T16" fmla="*/ 50994 w 64000"/>
                <a:gd name="T17" fmla="*/ 6246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B346B-2ACA-45BD-916B-7FF80F7B773B}" type="datetimeFigureOut">
              <a:rPr lang="pt-BR"/>
              <a:pPr>
                <a:defRPr/>
              </a:pPr>
              <a:t>23/06/2016</a:t>
            </a:fld>
            <a:endParaRPr lang="pt-B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B3F23-C265-4DD6-8635-C1B79A00EA6B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="" xmlns:p14="http://schemas.microsoft.com/office/powerpoint/2010/main" val="66504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AE11F-BD5B-42BA-A824-F61506FA5086}" type="datetimeFigureOut">
              <a:rPr lang="pt-BR"/>
              <a:pPr>
                <a:defRPr/>
              </a:pPr>
              <a:t>23/06/2016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46A9B2-6733-4660-8DC9-6779681FF9B8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="" xmlns:p14="http://schemas.microsoft.com/office/powerpoint/2010/main" val="401097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26884-0844-4B18-BAFE-66283DDCEAB4}" type="datetimeFigureOut">
              <a:rPr lang="pt-BR"/>
              <a:pPr>
                <a:defRPr/>
              </a:pPr>
              <a:t>23/06/2016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DC5CC7-962E-4B85-B317-7A7E0BF93B6C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="" xmlns:p14="http://schemas.microsoft.com/office/powerpoint/2010/main" val="348913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646AC-B352-4D1E-AC88-BB0B507F6635}" type="datetimeFigureOut">
              <a:rPr lang="pt-BR"/>
              <a:pPr>
                <a:defRPr/>
              </a:pPr>
              <a:t>23/06/2016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5FE767-C87A-4738-8F9F-AFF4FC3F2836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="" xmlns:p14="http://schemas.microsoft.com/office/powerpoint/2010/main" val="102638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7A2A4-83C4-4388-8869-548373236C3B}" type="datetimeFigureOut">
              <a:rPr lang="pt-BR"/>
              <a:pPr>
                <a:defRPr/>
              </a:pPr>
              <a:t>23/06/2016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020D5D-A069-4B26-94D7-9E9F25E64A0A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="" xmlns:p14="http://schemas.microsoft.com/office/powerpoint/2010/main" val="399147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9AF4C-67FE-415E-9124-4BBAA33F69CF}" type="datetimeFigureOut">
              <a:rPr lang="pt-BR"/>
              <a:pPr>
                <a:defRPr/>
              </a:pPr>
              <a:t>23/06/2016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79B0D3-2D67-4621-8629-43A99DE676A4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="" xmlns:p14="http://schemas.microsoft.com/office/powerpoint/2010/main" val="267580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21C41-0063-4330-BAAC-96BFC377A57F}" type="datetimeFigureOut">
              <a:rPr lang="pt-BR"/>
              <a:pPr>
                <a:defRPr/>
              </a:pPr>
              <a:t>23/06/2016</a:t>
            </a:fld>
            <a:endParaRPr lang="pt-B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25BF24-6D69-4438-9C7B-2E36B0A6EFFB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="" xmlns:p14="http://schemas.microsoft.com/office/powerpoint/2010/main" val="394775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A8C7A-1B22-4F7B-B8B2-F1034C7586E8}" type="datetimeFigureOut">
              <a:rPr lang="pt-BR"/>
              <a:pPr>
                <a:defRPr/>
              </a:pPr>
              <a:t>23/06/2016</a:t>
            </a:fld>
            <a:endParaRPr lang="pt-B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FA7DDA-A9D1-4500-B14B-E253E2EA7A17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="" xmlns:p14="http://schemas.microsoft.com/office/powerpoint/2010/main" val="232246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6A4AD-040E-49B3-B7B7-CF2B5852E576}" type="datetimeFigureOut">
              <a:rPr lang="pt-BR"/>
              <a:pPr>
                <a:defRPr/>
              </a:pPr>
              <a:t>23/06/2016</a:t>
            </a:fld>
            <a:endParaRPr lang="pt-B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94B5D6-87B7-456D-8E78-CA7AB1818AF9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="" xmlns:p14="http://schemas.microsoft.com/office/powerpoint/2010/main" val="391315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60AFB-7C79-449A-8FFC-7D89B5BA6E91}" type="datetimeFigureOut">
              <a:rPr lang="pt-BR"/>
              <a:pPr>
                <a:defRPr/>
              </a:pPr>
              <a:t>23/06/2016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305550-C3CF-490C-92C5-B8A9AAAFDB45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="" xmlns:p14="http://schemas.microsoft.com/office/powerpoint/2010/main" val="140272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38BD7-636F-44BA-84FE-1885CC2DF44E}" type="datetimeFigureOut">
              <a:rPr lang="pt-BR"/>
              <a:pPr>
                <a:defRPr/>
              </a:pPr>
              <a:t>23/06/2016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047D3A-E847-4E22-AE34-9EDEF5A7CF93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="" xmlns:p14="http://schemas.microsoft.com/office/powerpoint/2010/main" val="425370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50296 w 64000"/>
                <a:gd name="T1" fmla="*/ 5746 h 64000"/>
                <a:gd name="T2" fmla="*/ 64000 w 64000"/>
                <a:gd name="T3" fmla="*/ 32000 h 64000"/>
                <a:gd name="T4" fmla="*/ 50296 w 64000"/>
                <a:gd name="T5" fmla="*/ 58253 h 64000"/>
                <a:gd name="T6" fmla="*/ 50296 w 64000"/>
                <a:gd name="T7" fmla="*/ 58253 h 64000"/>
                <a:gd name="T8" fmla="*/ 50295 w 64000"/>
                <a:gd name="T9" fmla="*/ 58253 h 64000"/>
                <a:gd name="T10" fmla="*/ 50296 w 64000"/>
                <a:gd name="T11" fmla="*/ 58254 h 64000"/>
                <a:gd name="T12" fmla="*/ 50296 w 64000"/>
                <a:gd name="T13" fmla="*/ 5746 h 64000"/>
                <a:gd name="T14" fmla="*/ 50295 w 64000"/>
                <a:gd name="T15" fmla="*/ 5746 h 64000"/>
                <a:gd name="T16" fmla="*/ 50296 w 64000"/>
                <a:gd name="T17" fmla="*/ 5746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50077 w 64000"/>
                <a:gd name="T1" fmla="*/ 5595 h 64000"/>
                <a:gd name="T2" fmla="*/ 64000 w 64000"/>
                <a:gd name="T3" fmla="*/ 32000 h 64000"/>
                <a:gd name="T4" fmla="*/ 50077 w 64000"/>
                <a:gd name="T5" fmla="*/ 58404 h 64000"/>
                <a:gd name="T6" fmla="*/ 50077 w 64000"/>
                <a:gd name="T7" fmla="*/ 58404 h 64000"/>
                <a:gd name="T8" fmla="*/ 50076 w 64000"/>
                <a:gd name="T9" fmla="*/ 58404 h 64000"/>
                <a:gd name="T10" fmla="*/ 50077 w 64000"/>
                <a:gd name="T11" fmla="*/ 58405 h 64000"/>
                <a:gd name="T12" fmla="*/ 50077 w 64000"/>
                <a:gd name="T13" fmla="*/ 5595 h 64000"/>
                <a:gd name="T14" fmla="*/ 50076 w 64000"/>
                <a:gd name="T15" fmla="*/ 5595 h 64000"/>
                <a:gd name="T16" fmla="*/ 50077 w 64000"/>
                <a:gd name="T17" fmla="*/ 5595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smtClean="0"/>
              <a:t>Clique para editar o estilo do título mestre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smtClean="0"/>
              <a:t>Clique para editar os estilos do texto mestre</a:t>
            </a:r>
          </a:p>
          <a:p>
            <a:pPr lvl="1"/>
            <a:r>
              <a:rPr lang="pt-BR" altLang="en-US" smtClean="0"/>
              <a:t>Segundo nível</a:t>
            </a:r>
          </a:p>
          <a:p>
            <a:pPr lvl="2"/>
            <a:r>
              <a:rPr lang="pt-BR" altLang="en-US" smtClean="0"/>
              <a:t>Terceiro nível</a:t>
            </a:r>
          </a:p>
          <a:p>
            <a:pPr lvl="3"/>
            <a:r>
              <a:rPr lang="pt-BR" altLang="en-US" smtClean="0"/>
              <a:t>Quarto nível</a:t>
            </a:r>
          </a:p>
          <a:p>
            <a:pPr lvl="4"/>
            <a:r>
              <a:rPr lang="pt-BR" altLang="en-US" smtClean="0"/>
              <a:t>Quinto nível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82BC1B7-1239-4B4F-B915-A2618AFFEF77}" type="datetimeFigureOut">
              <a:rPr lang="pt-BR"/>
              <a:pPr>
                <a:defRPr/>
              </a:pPr>
              <a:t>23/06/2016</a:t>
            </a:fld>
            <a:endParaRPr lang="pt-BR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fld id="{285728F9-5843-483F-98F9-EB44C4468C03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faelviniciusbarros5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irloncefet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rafaelviniciusbarros5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irloncefet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3038" y="333375"/>
            <a:ext cx="7239000" cy="2097088"/>
          </a:xfrm>
        </p:spPr>
        <p:txBody>
          <a:bodyPr/>
          <a:lstStyle/>
          <a:p>
            <a:pPr algn="ctr" eaLnBrk="1" hangingPunct="1"/>
            <a:r>
              <a:rPr lang="pt-BR" altLang="en-US" dirty="0" smtClean="0"/>
              <a:t>Proposta de Trabalho de Conclusão de Curso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286125"/>
            <a:ext cx="7239000" cy="2951164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pt-BR" altLang="en-US" sz="1800" dirty="0" smtClean="0"/>
              <a:t>Informática – CEFET – </a:t>
            </a:r>
            <a:r>
              <a:rPr lang="pt-BR" altLang="en-US" sz="1800" dirty="0" err="1" smtClean="0"/>
              <a:t>UnED</a:t>
            </a:r>
            <a:r>
              <a:rPr lang="pt-BR" altLang="en-US" sz="1800" dirty="0" smtClean="0"/>
              <a:t> Nova Friburgo</a:t>
            </a:r>
          </a:p>
          <a:p>
            <a:pPr eaLnBrk="1" hangingPunct="1">
              <a:lnSpc>
                <a:spcPct val="90000"/>
              </a:lnSpc>
            </a:pPr>
            <a:endParaRPr lang="pt-BR" altLang="en-US" sz="2500" dirty="0" smtClean="0"/>
          </a:p>
          <a:p>
            <a:pPr algn="ctr" eaLnBrk="1" hangingPunct="1">
              <a:lnSpc>
                <a:spcPct val="90000"/>
              </a:lnSpc>
            </a:pPr>
            <a:r>
              <a:rPr lang="pt-BR" altLang="en-US" sz="2000" dirty="0" smtClean="0"/>
              <a:t>Rafael Vinicius Barros</a:t>
            </a:r>
          </a:p>
          <a:p>
            <a:pPr algn="ctr" eaLnBrk="1" hangingPunct="1">
              <a:lnSpc>
                <a:spcPct val="90000"/>
              </a:lnSpc>
            </a:pPr>
            <a:r>
              <a:rPr lang="pt-BR" sz="1500" dirty="0" smtClean="0">
                <a:hlinkClick r:id="rId3"/>
              </a:rPr>
              <a:t>rafaelviniciusbarros5@gmail.com</a:t>
            </a:r>
            <a:endParaRPr lang="pt-BR" sz="1500" dirty="0" smtClean="0"/>
          </a:p>
          <a:p>
            <a:pPr algn="ctr" eaLnBrk="1" hangingPunct="1">
              <a:lnSpc>
                <a:spcPct val="90000"/>
              </a:lnSpc>
            </a:pPr>
            <a:r>
              <a:rPr lang="pt-BR" altLang="en-US" sz="2000" dirty="0" err="1" smtClean="0"/>
              <a:t>Irlon</a:t>
            </a:r>
            <a:r>
              <a:rPr lang="pt-BR" altLang="en-US" sz="2000" dirty="0" smtClean="0"/>
              <a:t> de Souza </a:t>
            </a:r>
            <a:r>
              <a:rPr lang="pt-BR" altLang="en-US" sz="2000" dirty="0" err="1" smtClean="0"/>
              <a:t>Lamblet</a:t>
            </a:r>
            <a:endParaRPr lang="pt-BR" altLang="en-US" sz="2000" dirty="0" smtClean="0"/>
          </a:p>
          <a:p>
            <a:pPr algn="ctr" eaLnBrk="1" hangingPunct="1">
              <a:lnSpc>
                <a:spcPct val="90000"/>
              </a:lnSpc>
            </a:pPr>
            <a:r>
              <a:rPr lang="pt-BR" sz="1500" dirty="0" smtClean="0">
                <a:hlinkClick r:id="rId4"/>
              </a:rPr>
              <a:t>irloncefet@gmail.com</a:t>
            </a:r>
            <a:endParaRPr lang="pt-BR" sz="1500" dirty="0" smtClean="0"/>
          </a:p>
          <a:p>
            <a:pPr algn="ctr" eaLnBrk="1" hangingPunct="1">
              <a:lnSpc>
                <a:spcPct val="90000"/>
              </a:lnSpc>
            </a:pPr>
            <a:endParaRPr lang="pt-BR" altLang="en-US" sz="1500" dirty="0" smtClean="0"/>
          </a:p>
          <a:p>
            <a:pPr algn="ctr" eaLnBrk="1" hangingPunct="1">
              <a:lnSpc>
                <a:spcPct val="90000"/>
              </a:lnSpc>
            </a:pPr>
            <a:endParaRPr lang="pt-BR" altLang="en-US" sz="1500" dirty="0" smtClean="0"/>
          </a:p>
          <a:p>
            <a:pPr algn="ctr" eaLnBrk="1" hangingPunct="1">
              <a:lnSpc>
                <a:spcPct val="90000"/>
              </a:lnSpc>
            </a:pPr>
            <a:r>
              <a:rPr lang="pt-BR" altLang="en-US" sz="2000" dirty="0" smtClean="0"/>
              <a:t>Orientador: Rafael </a:t>
            </a:r>
            <a:r>
              <a:rPr lang="pt-BR" altLang="en-US" sz="2000" dirty="0" err="1" smtClean="0"/>
              <a:t>Escalfoni</a:t>
            </a:r>
            <a:endParaRPr lang="pt-BR" altLang="en-US" sz="2000" dirty="0" smtClean="0"/>
          </a:p>
          <a:p>
            <a:pPr eaLnBrk="1" hangingPunct="1">
              <a:lnSpc>
                <a:spcPct val="90000"/>
              </a:lnSpc>
            </a:pPr>
            <a:endParaRPr lang="pt-BR" altLang="en-US" sz="2500" dirty="0" smtClean="0"/>
          </a:p>
        </p:txBody>
      </p:sp>
      <p:sp>
        <p:nvSpPr>
          <p:cNvPr id="3076" name="CaixaDeTexto 5"/>
          <p:cNvSpPr txBox="1">
            <a:spLocks noChangeArrowheads="1"/>
          </p:cNvSpPr>
          <p:nvPr/>
        </p:nvSpPr>
        <p:spPr bwMode="auto">
          <a:xfrm>
            <a:off x="3500430" y="2643182"/>
            <a:ext cx="24609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sz="3200" b="1" dirty="0" err="1" smtClean="0"/>
              <a:t>Drugs</a:t>
            </a:r>
            <a:r>
              <a:rPr lang="pt-BR" sz="3200" b="1" dirty="0" smtClean="0"/>
              <a:t> book</a:t>
            </a:r>
            <a:endParaRPr lang="pt-BR" altLang="en-US" sz="3200" dirty="0">
              <a:solidFill>
                <a:srgbClr val="00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Lean</a:t>
            </a:r>
            <a:r>
              <a:rPr lang="pt-BR" dirty="0" smtClean="0"/>
              <a:t> Startup:</a:t>
            </a:r>
          </a:p>
          <a:p>
            <a:pPr lvl="1"/>
            <a:r>
              <a:rPr lang="pt-BR" dirty="0" smtClean="0"/>
              <a:t>Especificar</a:t>
            </a:r>
          </a:p>
          <a:p>
            <a:pPr lvl="1"/>
            <a:r>
              <a:rPr lang="pt-BR" dirty="0" smtClean="0"/>
              <a:t>Testar Hipóteses</a:t>
            </a:r>
          </a:p>
          <a:p>
            <a:pPr lvl="1"/>
            <a:r>
              <a:rPr lang="pt-BR" dirty="0" smtClean="0"/>
              <a:t>Desenvolvimento iterativo e incremental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Ambiente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500" dirty="0" smtClean="0"/>
              <a:t>Ferramentas para edição de código:</a:t>
            </a:r>
          </a:p>
          <a:p>
            <a:pPr lvl="1"/>
            <a:r>
              <a:rPr lang="pt-BR" dirty="0" smtClean="0"/>
              <a:t>Sublime </a:t>
            </a:r>
            <a:r>
              <a:rPr lang="pt-BR" dirty="0" err="1" smtClean="0"/>
              <a:t>Text</a:t>
            </a:r>
            <a:r>
              <a:rPr lang="pt-BR" dirty="0" smtClean="0"/>
              <a:t> 3</a:t>
            </a:r>
          </a:p>
          <a:p>
            <a:r>
              <a:rPr lang="pt-BR" sz="2500" dirty="0" err="1" smtClean="0"/>
              <a:t>Repósitorio</a:t>
            </a:r>
            <a:endParaRPr lang="pt-BR" sz="2500" dirty="0" smtClean="0"/>
          </a:p>
          <a:p>
            <a:pPr lvl="1"/>
            <a:r>
              <a:rPr lang="pt-BR" dirty="0" err="1" smtClean="0"/>
              <a:t>Git</a:t>
            </a:r>
            <a:endParaRPr lang="pt-BR" dirty="0" smtClean="0"/>
          </a:p>
          <a:p>
            <a:r>
              <a:rPr lang="pt-BR" sz="2500" dirty="0" smtClean="0"/>
              <a:t>Ferramenta para construção de diagramas:</a:t>
            </a:r>
          </a:p>
          <a:p>
            <a:pPr lvl="1"/>
            <a:r>
              <a:rPr lang="pt-BR" dirty="0" err="1" smtClean="0"/>
              <a:t>Astha</a:t>
            </a:r>
            <a:r>
              <a:rPr lang="pt-BR" dirty="0" smtClean="0"/>
              <a:t> </a:t>
            </a:r>
            <a:r>
              <a:rPr lang="pt-BR" dirty="0" err="1" smtClean="0"/>
              <a:t>Community</a:t>
            </a:r>
            <a:endParaRPr lang="pt-BR" dirty="0" smtClean="0"/>
          </a:p>
          <a:p>
            <a:r>
              <a:rPr lang="pt-BR" sz="2500" dirty="0" smtClean="0"/>
              <a:t>Padrão de Projeto</a:t>
            </a:r>
          </a:p>
          <a:p>
            <a:pPr lvl="1"/>
            <a:r>
              <a:rPr lang="pt-BR" dirty="0" smtClean="0"/>
              <a:t>MVC</a:t>
            </a:r>
          </a:p>
          <a:p>
            <a:pPr lvl="1">
              <a:buNone/>
            </a:pPr>
            <a:endParaRPr lang="pt-BR" dirty="0" smtClean="0"/>
          </a:p>
          <a:p>
            <a:endParaRPr lang="pt-BR" sz="1700" dirty="0" smtClean="0"/>
          </a:p>
          <a:p>
            <a:pPr lvl="1"/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Ambiente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31640" y="1628800"/>
            <a:ext cx="7313612" cy="4114800"/>
          </a:xfrm>
        </p:spPr>
        <p:txBody>
          <a:bodyPr/>
          <a:lstStyle/>
          <a:p>
            <a:r>
              <a:rPr lang="pt-BR" sz="2500" dirty="0" smtClean="0"/>
              <a:t>Linguagem de Programação</a:t>
            </a:r>
          </a:p>
          <a:p>
            <a:pPr lvl="1"/>
            <a:r>
              <a:rPr lang="pt-BR" dirty="0" smtClean="0"/>
              <a:t>PHP</a:t>
            </a:r>
          </a:p>
          <a:p>
            <a:pPr lvl="1"/>
            <a:r>
              <a:rPr lang="pt-BR" dirty="0" err="1" smtClean="0"/>
              <a:t>JavaScript</a:t>
            </a:r>
            <a:endParaRPr lang="pt-BR" dirty="0" smtClean="0"/>
          </a:p>
          <a:p>
            <a:r>
              <a:rPr lang="pt-BR" sz="2500" dirty="0" smtClean="0"/>
              <a:t>Interface Visual</a:t>
            </a:r>
          </a:p>
          <a:p>
            <a:pPr lvl="1"/>
            <a:r>
              <a:rPr lang="pt-BR" sz="2100" dirty="0" smtClean="0"/>
              <a:t>HTML</a:t>
            </a:r>
          </a:p>
          <a:p>
            <a:pPr lvl="1"/>
            <a:r>
              <a:rPr lang="pt-BR" sz="2100" dirty="0" smtClean="0"/>
              <a:t>CSS</a:t>
            </a:r>
          </a:p>
          <a:p>
            <a:pPr lvl="1"/>
            <a:r>
              <a:rPr lang="pt-BR" sz="2400" dirty="0" smtClean="0"/>
              <a:t>Data </a:t>
            </a:r>
            <a:r>
              <a:rPr lang="pt-BR" sz="2400" dirty="0" err="1" smtClean="0"/>
              <a:t>Tables</a:t>
            </a:r>
            <a:endParaRPr lang="pt-BR" sz="2100" dirty="0" smtClean="0"/>
          </a:p>
          <a:p>
            <a:pPr lvl="1"/>
            <a:r>
              <a:rPr lang="pt-BR" sz="2400" dirty="0" err="1" smtClean="0"/>
              <a:t>Bootsrap</a:t>
            </a:r>
            <a:endParaRPr lang="pt-BR" sz="2400" dirty="0" smtClean="0"/>
          </a:p>
          <a:p>
            <a:r>
              <a:rPr lang="pt-BR" sz="2500" dirty="0" smtClean="0"/>
              <a:t>Base de dados</a:t>
            </a:r>
          </a:p>
          <a:p>
            <a:pPr lvl="1"/>
            <a:r>
              <a:rPr lang="pt-BR" sz="2100" dirty="0" smtClean="0"/>
              <a:t>MYSQL relacional</a:t>
            </a:r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Ambiente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31640" y="1628800"/>
            <a:ext cx="7313612" cy="4114800"/>
          </a:xfrm>
        </p:spPr>
        <p:txBody>
          <a:bodyPr/>
          <a:lstStyle/>
          <a:p>
            <a:r>
              <a:rPr lang="pt-BR" dirty="0" smtClean="0"/>
              <a:t>Framework de desenvolvimento</a:t>
            </a:r>
          </a:p>
          <a:p>
            <a:pPr lvl="1"/>
            <a:r>
              <a:rPr lang="pt-BR" sz="2800" dirty="0" err="1" smtClean="0"/>
              <a:t>Laravel</a:t>
            </a:r>
            <a:endParaRPr lang="pt-BR" sz="2800" dirty="0" smtClean="0"/>
          </a:p>
          <a:p>
            <a:pPr lvl="1">
              <a:buNone/>
            </a:pPr>
            <a:endParaRPr lang="pt-BR" sz="2800" dirty="0" smtClean="0"/>
          </a:p>
          <a:p>
            <a:r>
              <a:rPr lang="pt-BR" dirty="0" smtClean="0"/>
              <a:t>Bibliotecas </a:t>
            </a:r>
            <a:r>
              <a:rPr lang="pt-BR" dirty="0" err="1" smtClean="0"/>
              <a:t>JavaScript</a:t>
            </a:r>
            <a:endParaRPr lang="pt-BR" dirty="0" smtClean="0"/>
          </a:p>
          <a:p>
            <a:pPr lvl="1"/>
            <a:r>
              <a:rPr lang="pt-BR" sz="2800" dirty="0" err="1" smtClean="0"/>
              <a:t>jQuery</a:t>
            </a:r>
            <a:endParaRPr lang="pt-BR" sz="2800" dirty="0" smtClean="0"/>
          </a:p>
          <a:p>
            <a:pPr lvl="1"/>
            <a:r>
              <a:rPr lang="pt-BR" sz="2800" dirty="0" err="1" smtClean="0"/>
              <a:t>jQuery</a:t>
            </a:r>
            <a:r>
              <a:rPr lang="pt-BR" sz="2800" dirty="0" smtClean="0"/>
              <a:t> </a:t>
            </a:r>
            <a:r>
              <a:rPr lang="pt-BR" sz="2800" dirty="0" err="1" smtClean="0"/>
              <a:t>Mobile</a:t>
            </a:r>
            <a:r>
              <a:rPr lang="pt-BR" sz="2800" dirty="0" smtClean="0"/>
              <a:t> </a:t>
            </a:r>
          </a:p>
          <a:p>
            <a:pPr lvl="1">
              <a:buNone/>
            </a:pPr>
            <a:endParaRPr lang="pt-BR" sz="2100" dirty="0" smtClean="0"/>
          </a:p>
          <a:p>
            <a:pPr lvl="1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1331640" y="1772815"/>
          <a:ext cx="7369179" cy="4485701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329779"/>
                <a:gridCol w="2232248"/>
                <a:gridCol w="504056"/>
                <a:gridCol w="432048"/>
                <a:gridCol w="648072"/>
                <a:gridCol w="504056"/>
                <a:gridCol w="576064"/>
                <a:gridCol w="576064"/>
                <a:gridCol w="566792"/>
              </a:tblGrid>
              <a:tr h="286125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Incremento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Funcionalidade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Jun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Jul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Ago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Set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Out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Nov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Dez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7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Estudo de Tecnologias e Frameworks 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7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Construção de Diagramas principais do Sistema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750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Implementação da Pesquisa de preços de medicamentos e farmácias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839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4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Implementação da Listagem de preços e medicamentos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750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5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Implementação da Gerência pessoal de medicamentos dos usuários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917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6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Implementação</a:t>
                      </a:r>
                      <a:r>
                        <a:rPr lang="pt-BR" sz="1200" baseline="0" dirty="0" smtClean="0"/>
                        <a:t>  da interface de cadastro edição de dados do usuário no sistema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1331640" y="1772815"/>
          <a:ext cx="7369179" cy="4228577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329779"/>
                <a:gridCol w="2232248"/>
                <a:gridCol w="504056"/>
                <a:gridCol w="432048"/>
                <a:gridCol w="648072"/>
                <a:gridCol w="504056"/>
                <a:gridCol w="576064"/>
                <a:gridCol w="576064"/>
                <a:gridCol w="566792"/>
              </a:tblGrid>
              <a:tr h="286125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Incremento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Funcionalidade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Jun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Jul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Ago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Set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Out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Nov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Dez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7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7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Implementação da Gerência de gastos com medicamentos em estabelecimentos farmacêuticos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7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8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Implementação da sessão e </a:t>
                      </a:r>
                      <a:r>
                        <a:rPr lang="pt-BR" sz="1200" dirty="0" err="1" smtClean="0"/>
                        <a:t>login</a:t>
                      </a:r>
                      <a:r>
                        <a:rPr lang="pt-BR" sz="1200" dirty="0" smtClean="0"/>
                        <a:t> no sistema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750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Implementação da integração com o </a:t>
                      </a:r>
                      <a:r>
                        <a:rPr lang="pt-BR" sz="1200" dirty="0" err="1" smtClean="0"/>
                        <a:t>google</a:t>
                      </a:r>
                      <a:r>
                        <a:rPr lang="pt-BR" sz="1200" dirty="0" smtClean="0"/>
                        <a:t> </a:t>
                      </a:r>
                      <a:r>
                        <a:rPr lang="pt-BR" sz="1200" dirty="0" err="1" smtClean="0"/>
                        <a:t>maps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66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10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Implementação da</a:t>
                      </a:r>
                      <a:r>
                        <a:rPr lang="pt-BR" sz="1200" baseline="0" dirty="0" smtClean="0"/>
                        <a:t> funcionalidade de traçar rotas até  as farmácias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87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11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Teste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752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12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Documentação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752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13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Correções e Apresentação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X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400" dirty="0" smtClean="0"/>
              <a:t>Agência Brasil (2012). </a:t>
            </a:r>
            <a:r>
              <a:rPr lang="pt-BR" sz="1400" b="1" dirty="0" smtClean="0"/>
              <a:t>Brasileiro gasta 7% do orçamento familiar com saúde</a:t>
            </a:r>
            <a:r>
              <a:rPr lang="pt-BR" sz="1400" dirty="0" smtClean="0"/>
              <a:t>. Disponível em: . Acesso em: 28 de maio, 2016</a:t>
            </a:r>
          </a:p>
          <a:p>
            <a:r>
              <a:rPr lang="pt-BR" sz="1400" dirty="0" smtClean="0"/>
              <a:t>CARVALHO, Gilson (2012). </a:t>
            </a:r>
            <a:r>
              <a:rPr lang="pt-BR" sz="1400" b="1" dirty="0" smtClean="0"/>
              <a:t>Gasto com Saúde no Brasil em 2009</a:t>
            </a:r>
            <a:r>
              <a:rPr lang="pt-BR" sz="1400" dirty="0" smtClean="0"/>
              <a:t>. Disponível em: . Acesso em: 09 de junho, 2016.</a:t>
            </a:r>
          </a:p>
          <a:p>
            <a:r>
              <a:rPr lang="pt-BR" sz="1400" dirty="0" smtClean="0"/>
              <a:t>CNDL e SPC (2016). </a:t>
            </a:r>
            <a:r>
              <a:rPr lang="pt-BR" sz="1400" b="1" dirty="0" smtClean="0"/>
              <a:t>86% dos brasileiros ajustaram orçamento para enfrentar a crise, aponta pesquisa do SPC Brasil</a:t>
            </a:r>
            <a:r>
              <a:rPr lang="pt-BR" sz="1400" dirty="0" smtClean="0"/>
              <a:t>. Disponível em:&lt; https://www.google.com.br/urlsa=t&amp;rct=j&amp;q=&amp;esrc=s&amp;source= </a:t>
            </a:r>
            <a:r>
              <a:rPr lang="pt-BR" sz="1400" dirty="0" err="1" smtClean="0"/>
              <a:t>web&amp;cd</a:t>
            </a:r>
            <a:r>
              <a:rPr lang="pt-BR" sz="1400" dirty="0" smtClean="0"/>
              <a:t>=1&amp;</a:t>
            </a:r>
            <a:r>
              <a:rPr lang="pt-BR" sz="1400" dirty="0" err="1" smtClean="0"/>
              <a:t>ved</a:t>
            </a:r>
            <a:r>
              <a:rPr lang="pt-BR" sz="1400" dirty="0" smtClean="0"/>
              <a:t>=0ahUKEwiSueKyyKDNAhWDHZAKHSv_A2sQFggeMAA&amp;url=</a:t>
            </a:r>
            <a:r>
              <a:rPr lang="pt-BR" sz="1400" dirty="0" err="1" smtClean="0"/>
              <a:t>https</a:t>
            </a:r>
            <a:r>
              <a:rPr lang="pt-BR" sz="1400" dirty="0" smtClean="0"/>
              <a:t>%3A%2F %2Fwww.spcbrasil.org.</a:t>
            </a:r>
            <a:r>
              <a:rPr lang="pt-BR" sz="1400" dirty="0" err="1" smtClean="0"/>
              <a:t>br</a:t>
            </a:r>
            <a:r>
              <a:rPr lang="pt-BR" sz="1400" dirty="0" smtClean="0"/>
              <a:t>%2Fwpimprensa%2Fwp-</a:t>
            </a:r>
            <a:r>
              <a:rPr lang="pt-BR" sz="1400" dirty="0" err="1" smtClean="0"/>
              <a:t>content</a:t>
            </a:r>
            <a:r>
              <a:rPr lang="pt-BR" sz="1400" dirty="0" smtClean="0"/>
              <a:t>%2Fuploads %2F2016%2F04%2Frelease_crise_economica_consumidores_v4-1.</a:t>
            </a:r>
            <a:r>
              <a:rPr lang="pt-BR" sz="1400" dirty="0" err="1" smtClean="0"/>
              <a:t>pdf&amp;usg</a:t>
            </a:r>
            <a:r>
              <a:rPr lang="pt-BR" sz="1400" dirty="0" smtClean="0"/>
              <a:t>=</a:t>
            </a:r>
            <a:r>
              <a:rPr lang="pt-BR" sz="1400" dirty="0" err="1" smtClean="0"/>
              <a:t>AFQj</a:t>
            </a:r>
            <a:r>
              <a:rPr lang="pt-BR" sz="1400" dirty="0" smtClean="0"/>
              <a:t>&gt;. Acesso em: 28 de maio, 2016.</a:t>
            </a:r>
          </a:p>
          <a:p>
            <a:r>
              <a:rPr lang="pt-BR" sz="1400" dirty="0" smtClean="0"/>
              <a:t>G1(2015). </a:t>
            </a:r>
            <a:r>
              <a:rPr lang="pt-BR" sz="1400" b="1" dirty="0" smtClean="0"/>
              <a:t>Preços de remédios variam quase 1000% em São Paulo, diz </a:t>
            </a:r>
            <a:r>
              <a:rPr lang="pt-BR" sz="1400" b="1" dirty="0" err="1" smtClean="0"/>
              <a:t>Procon</a:t>
            </a:r>
            <a:r>
              <a:rPr lang="pt-BR" sz="1400" b="1" dirty="0" smtClean="0"/>
              <a:t>.</a:t>
            </a:r>
            <a:r>
              <a:rPr lang="pt-BR" sz="1400" dirty="0" smtClean="0"/>
              <a:t> Disponível em: . Acesso em: 28 de maio, 2016.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400" dirty="0" smtClean="0"/>
              <a:t>MARTINELLI, D. P. (2002). </a:t>
            </a:r>
            <a:r>
              <a:rPr lang="pt-BR" sz="1400" b="1" dirty="0" smtClean="0"/>
              <a:t>Negociação empresarial. Editora </a:t>
            </a:r>
            <a:r>
              <a:rPr lang="pt-BR" sz="1400" b="1" dirty="0" err="1" smtClean="0"/>
              <a:t>Manole</a:t>
            </a:r>
            <a:r>
              <a:rPr lang="pt-BR" sz="1400" b="1" dirty="0" smtClean="0"/>
              <a:t> Ltda</a:t>
            </a:r>
            <a:r>
              <a:rPr lang="pt-BR" sz="1400" dirty="0" smtClean="0"/>
              <a:t>.</a:t>
            </a:r>
          </a:p>
          <a:p>
            <a:r>
              <a:rPr lang="pt-BR" sz="1400" dirty="0" smtClean="0"/>
              <a:t>MIZIARA, </a:t>
            </a:r>
            <a:r>
              <a:rPr lang="pt-BR" sz="1400" dirty="0" err="1" smtClean="0"/>
              <a:t>Nathália</a:t>
            </a:r>
            <a:r>
              <a:rPr lang="pt-BR" sz="1400" dirty="0" smtClean="0"/>
              <a:t> </a:t>
            </a:r>
            <a:r>
              <a:rPr lang="pt-BR" sz="1400" dirty="0" err="1" smtClean="0"/>
              <a:t>Molleis</a:t>
            </a:r>
            <a:r>
              <a:rPr lang="pt-BR" sz="1400" dirty="0" smtClean="0"/>
              <a:t>. </a:t>
            </a:r>
            <a:r>
              <a:rPr lang="pt-BR" sz="1400" b="1" dirty="0" smtClean="0"/>
              <a:t>Regulação do mercado de medicamentos: a CMED e a política de controle de preços</a:t>
            </a:r>
            <a:r>
              <a:rPr lang="pt-BR" sz="1400" dirty="0" smtClean="0"/>
              <a:t>. Dissertação Universidade de São Paulo, 2007.</a:t>
            </a:r>
          </a:p>
          <a:p>
            <a:r>
              <a:rPr lang="pt-BR" sz="1400" dirty="0" smtClean="0"/>
              <a:t>PANIZ, V. M. V; FASSA, A. G., FACCHINI, L. A; BERTOLDI, A. D; PICCINI, R. X; TOMASI, E; Rodrigues, M. A. (2008). </a:t>
            </a:r>
            <a:r>
              <a:rPr lang="pt-BR" sz="1400" b="1" dirty="0" smtClean="0"/>
              <a:t>Acesso a medicamentos de uso contínuo em adultos e idosos nas regiões Sul e Nordeste do Brasil Access to </a:t>
            </a:r>
            <a:r>
              <a:rPr lang="pt-BR" sz="1400" b="1" dirty="0" err="1" smtClean="0"/>
              <a:t>continuous-use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medication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among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adults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and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the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elderly</a:t>
            </a:r>
            <a:r>
              <a:rPr lang="pt-BR" sz="1400" b="1" dirty="0" smtClean="0"/>
              <a:t> in </a:t>
            </a:r>
            <a:r>
              <a:rPr lang="pt-BR" sz="1400" b="1" dirty="0" err="1" smtClean="0"/>
              <a:t>South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and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Northeast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Brazil</a:t>
            </a:r>
            <a:r>
              <a:rPr lang="pt-BR" sz="1400" dirty="0" smtClean="0"/>
              <a:t>. Cad. Saúde Pública, 24(2), 267-280.</a:t>
            </a:r>
          </a:p>
          <a:p>
            <a:r>
              <a:rPr lang="pt-BR" sz="1400" dirty="0" smtClean="0"/>
              <a:t>PÚBLIO, </a:t>
            </a:r>
            <a:r>
              <a:rPr lang="pt-BR" sz="1400" dirty="0" err="1" smtClean="0"/>
              <a:t>Rilke</a:t>
            </a:r>
            <a:r>
              <a:rPr lang="pt-BR" sz="1400" dirty="0" smtClean="0"/>
              <a:t> Novato (2015). </a:t>
            </a:r>
            <a:r>
              <a:rPr lang="pt-BR" sz="1400" b="1" dirty="0" smtClean="0"/>
              <a:t>O Consumo de Medicamentos no Brasil - a tênue linha entre o remédio e o veneno</a:t>
            </a:r>
            <a:r>
              <a:rPr lang="pt-BR" sz="1400" dirty="0" smtClean="0"/>
              <a:t>. Disponível em: . Acesso em: 28 de maio, 2016</a:t>
            </a:r>
          </a:p>
          <a:p>
            <a:r>
              <a:rPr lang="pt-BR" sz="1400" dirty="0" smtClean="0"/>
              <a:t>RUAS, Danielle (2014). </a:t>
            </a:r>
            <a:r>
              <a:rPr lang="pt-BR" sz="1400" b="1" dirty="0" smtClean="0"/>
              <a:t>Em ano de crise, o ideal é reduzir custos. </a:t>
            </a:r>
            <a:r>
              <a:rPr lang="pt-BR" sz="1400" dirty="0" smtClean="0"/>
              <a:t>Disponível em: . Acesso em: 09 de junho, 2016</a:t>
            </a:r>
          </a:p>
          <a:p>
            <a:r>
              <a:rPr lang="pt-BR" sz="1400" dirty="0" smtClean="0"/>
              <a:t>SILVA, Eduardo (2014). </a:t>
            </a:r>
            <a:r>
              <a:rPr lang="pt-BR" sz="1400" b="1" dirty="0" smtClean="0"/>
              <a:t>Tempo, informação e poder: fórmula para o sucesso?</a:t>
            </a:r>
            <a:r>
              <a:rPr lang="pt-BR" sz="1400" dirty="0" smtClean="0"/>
              <a:t>. Disponível em: . Acesso em: 28 de maio, 2016.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dirty="0" smtClean="0"/>
              <a:t>Perguntas?</a:t>
            </a:r>
            <a:endParaRPr lang="pt-BR" sz="4800" dirty="0"/>
          </a:p>
        </p:txBody>
      </p:sp>
      <p:pic>
        <p:nvPicPr>
          <p:cNvPr id="4" name="Imagem 3" descr="images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2060848"/>
            <a:ext cx="5904656" cy="38798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3038" y="333375"/>
            <a:ext cx="7239000" cy="2097088"/>
          </a:xfrm>
        </p:spPr>
        <p:txBody>
          <a:bodyPr/>
          <a:lstStyle/>
          <a:p>
            <a:pPr algn="ctr" eaLnBrk="1" hangingPunct="1"/>
            <a:r>
              <a:rPr lang="pt-BR" altLang="en-US" dirty="0" smtClean="0"/>
              <a:t>Proposta de Trabalho de Conclusão de Curso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640" y="3140968"/>
            <a:ext cx="7239000" cy="2951164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endParaRPr lang="pt-BR" altLang="en-US" sz="1800" dirty="0" smtClean="0"/>
          </a:p>
          <a:p>
            <a:pPr algn="ctr" eaLnBrk="1" hangingPunct="1">
              <a:lnSpc>
                <a:spcPct val="90000"/>
              </a:lnSpc>
            </a:pPr>
            <a:r>
              <a:rPr lang="pt-BR" altLang="en-US" sz="1800" dirty="0" smtClean="0"/>
              <a:t>Muito Obrigado!</a:t>
            </a:r>
          </a:p>
          <a:p>
            <a:pPr algn="ctr" eaLnBrk="1" hangingPunct="1">
              <a:lnSpc>
                <a:spcPct val="90000"/>
              </a:lnSpc>
            </a:pPr>
            <a:endParaRPr lang="pt-BR" altLang="en-US" sz="1800" dirty="0" smtClean="0"/>
          </a:p>
          <a:p>
            <a:pPr algn="ctr" eaLnBrk="1" hangingPunct="1">
              <a:lnSpc>
                <a:spcPct val="90000"/>
              </a:lnSpc>
            </a:pPr>
            <a:r>
              <a:rPr lang="pt-BR" altLang="en-US" sz="1800" dirty="0" smtClean="0"/>
              <a:t>Informática – CEFET – </a:t>
            </a:r>
            <a:r>
              <a:rPr lang="pt-BR" altLang="en-US" sz="1800" dirty="0" err="1" smtClean="0"/>
              <a:t>UnED</a:t>
            </a:r>
            <a:r>
              <a:rPr lang="pt-BR" altLang="en-US" sz="1800" dirty="0" smtClean="0"/>
              <a:t> Nova Friburgo</a:t>
            </a:r>
          </a:p>
          <a:p>
            <a:pPr algn="ctr" eaLnBrk="1" hangingPunct="1">
              <a:lnSpc>
                <a:spcPct val="90000"/>
              </a:lnSpc>
            </a:pPr>
            <a:endParaRPr lang="pt-BR" altLang="en-US" sz="2500" dirty="0" smtClean="0"/>
          </a:p>
          <a:p>
            <a:pPr algn="ctr" eaLnBrk="1" hangingPunct="1">
              <a:lnSpc>
                <a:spcPct val="90000"/>
              </a:lnSpc>
            </a:pPr>
            <a:r>
              <a:rPr lang="pt-BR" altLang="en-US" sz="2000" dirty="0" smtClean="0"/>
              <a:t>Rafael Vinicius Barros</a:t>
            </a:r>
          </a:p>
          <a:p>
            <a:pPr algn="ctr" eaLnBrk="1" hangingPunct="1">
              <a:lnSpc>
                <a:spcPct val="90000"/>
              </a:lnSpc>
            </a:pPr>
            <a:r>
              <a:rPr lang="pt-BR" sz="1500" dirty="0" smtClean="0">
                <a:hlinkClick r:id="rId3"/>
              </a:rPr>
              <a:t>rafaelviniciusbarros5@gmail.com</a:t>
            </a:r>
            <a:endParaRPr lang="pt-BR" sz="1500" dirty="0" smtClean="0"/>
          </a:p>
          <a:p>
            <a:pPr algn="ctr" eaLnBrk="1" hangingPunct="1">
              <a:lnSpc>
                <a:spcPct val="90000"/>
              </a:lnSpc>
            </a:pPr>
            <a:r>
              <a:rPr lang="pt-BR" altLang="en-US" sz="1600" dirty="0" err="1" smtClean="0"/>
              <a:t>Irlon</a:t>
            </a:r>
            <a:r>
              <a:rPr lang="pt-BR" altLang="en-US" sz="1600" dirty="0" smtClean="0"/>
              <a:t> de Souza </a:t>
            </a:r>
            <a:r>
              <a:rPr lang="pt-BR" altLang="en-US" sz="1600" dirty="0" err="1" smtClean="0"/>
              <a:t>Lamblet</a:t>
            </a:r>
            <a:endParaRPr lang="pt-BR" altLang="en-US" sz="1600" dirty="0" smtClean="0"/>
          </a:p>
          <a:p>
            <a:pPr algn="ctr" eaLnBrk="1" hangingPunct="1">
              <a:lnSpc>
                <a:spcPct val="90000"/>
              </a:lnSpc>
            </a:pPr>
            <a:r>
              <a:rPr lang="pt-BR" sz="1200" dirty="0" smtClean="0">
                <a:hlinkClick r:id="rId4"/>
              </a:rPr>
              <a:t>irloncefet@gmail.com</a:t>
            </a:r>
            <a:endParaRPr lang="pt-BR" altLang="en-US" sz="1500" dirty="0" smtClean="0"/>
          </a:p>
          <a:p>
            <a:pPr algn="ctr" eaLnBrk="1" hangingPunct="1">
              <a:lnSpc>
                <a:spcPct val="90000"/>
              </a:lnSpc>
            </a:pPr>
            <a:r>
              <a:rPr lang="pt-BR" altLang="en-US" sz="2000" dirty="0" smtClean="0"/>
              <a:t>Orientador: Rafael </a:t>
            </a:r>
            <a:r>
              <a:rPr lang="pt-BR" altLang="en-US" sz="2000" dirty="0" err="1" smtClean="0"/>
              <a:t>Escalfoni</a:t>
            </a:r>
            <a:endParaRPr lang="pt-BR" altLang="en-US" sz="2000" dirty="0" smtClean="0"/>
          </a:p>
          <a:p>
            <a:pPr eaLnBrk="1" hangingPunct="1">
              <a:lnSpc>
                <a:spcPct val="90000"/>
              </a:lnSpc>
            </a:pPr>
            <a:endParaRPr lang="pt-BR" altLang="en-US" sz="2500" dirty="0" smtClean="0"/>
          </a:p>
        </p:txBody>
      </p:sp>
      <p:sp>
        <p:nvSpPr>
          <p:cNvPr id="3076" name="CaixaDeTexto 5"/>
          <p:cNvSpPr txBox="1">
            <a:spLocks noChangeArrowheads="1"/>
          </p:cNvSpPr>
          <p:nvPr/>
        </p:nvSpPr>
        <p:spPr bwMode="auto">
          <a:xfrm>
            <a:off x="3500430" y="2643182"/>
            <a:ext cx="24609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sz="3200" b="1" dirty="0" err="1" smtClean="0"/>
              <a:t>Drugs</a:t>
            </a:r>
            <a:r>
              <a:rPr lang="pt-BR" sz="3200" b="1" dirty="0" smtClean="0"/>
              <a:t> book</a:t>
            </a:r>
            <a:endParaRPr lang="pt-BR" altLang="en-US" sz="3200" dirty="0">
              <a:solidFill>
                <a:srgbClr val="00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Contextualização</a:t>
            </a:r>
          </a:p>
          <a:p>
            <a:r>
              <a:rPr lang="pt-BR" dirty="0" smtClean="0"/>
              <a:t>Problema</a:t>
            </a:r>
          </a:p>
          <a:p>
            <a:r>
              <a:rPr lang="pt-BR" dirty="0" smtClean="0"/>
              <a:t>Solução</a:t>
            </a:r>
          </a:p>
          <a:p>
            <a:r>
              <a:rPr lang="pt-BR" dirty="0" smtClean="0"/>
              <a:t>Objetivos</a:t>
            </a:r>
          </a:p>
          <a:p>
            <a:r>
              <a:rPr lang="pt-BR" dirty="0" smtClean="0"/>
              <a:t>Sistemas similares</a:t>
            </a:r>
          </a:p>
          <a:p>
            <a:r>
              <a:rPr lang="pt-BR" dirty="0" smtClean="0"/>
              <a:t>Metodologia</a:t>
            </a:r>
          </a:p>
          <a:p>
            <a:r>
              <a:rPr lang="pt-BR" dirty="0" smtClean="0"/>
              <a:t>Ambiente de desenvolvimento</a:t>
            </a:r>
          </a:p>
          <a:p>
            <a:r>
              <a:rPr lang="pt-BR" dirty="0" smtClean="0"/>
              <a:t>Cronograma</a:t>
            </a:r>
          </a:p>
          <a:p>
            <a:pPr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Contextualização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face da crise, a população tem adotado novos hábitos de consumo.</a:t>
            </a:r>
          </a:p>
          <a:p>
            <a:pPr lvl="1"/>
            <a:r>
              <a:rPr lang="pt-BR" dirty="0" smtClean="0"/>
              <a:t>Replanejando seu orçamento.</a:t>
            </a:r>
          </a:p>
          <a:p>
            <a:pPr lvl="1"/>
            <a:r>
              <a:rPr lang="pt-BR" dirty="0" smtClean="0"/>
              <a:t>Pesquisando preços.</a:t>
            </a:r>
          </a:p>
          <a:p>
            <a:pPr lvl="1"/>
            <a:r>
              <a:rPr lang="pt-BR" dirty="0" smtClean="0"/>
              <a:t>Eliminando itens supérfluos.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Contextualização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Gastos com medicamentos tem um impacto significativo no orçamento familiar.</a:t>
            </a:r>
          </a:p>
          <a:p>
            <a:pPr lvl="1"/>
            <a:r>
              <a:rPr lang="pt-BR" dirty="0" smtClean="0"/>
              <a:t>Gastos mensais R$74,74 ( R$897,00 anuais) (Carvalho 2012). </a:t>
            </a:r>
          </a:p>
          <a:p>
            <a:r>
              <a:rPr lang="pt-BR" dirty="0" smtClean="0"/>
              <a:t>Doentes crônicos.</a:t>
            </a:r>
          </a:p>
          <a:p>
            <a:r>
              <a:rPr lang="pt-BR" dirty="0" smtClean="0"/>
              <a:t>Alta variabilidade de preços.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reduzir os custos na aquisição de medicamentos?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de 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Ambiente em que </a:t>
            </a:r>
            <a:r>
              <a:rPr lang="pt-BR" dirty="0" smtClean="0"/>
              <a:t> </a:t>
            </a:r>
            <a:r>
              <a:rPr lang="pt-BR" dirty="0" smtClean="0"/>
              <a:t>as pessoas possam pesquisar preços e gerenciar seu estoque  de medicamentos.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1357290" y="1571612"/>
            <a:ext cx="7313612" cy="4357718"/>
          </a:xfrm>
        </p:spPr>
        <p:txBody>
          <a:bodyPr/>
          <a:lstStyle/>
          <a:p>
            <a:r>
              <a:rPr lang="pt-BR" dirty="0" smtClean="0"/>
              <a:t>Informar preços de medicamentos e localização de farmácias. </a:t>
            </a:r>
          </a:p>
          <a:p>
            <a:r>
              <a:rPr lang="pt-BR" dirty="0" smtClean="0"/>
              <a:t> Fornecer uma controle do estoque de medicamentos. </a:t>
            </a:r>
          </a:p>
          <a:p>
            <a:endParaRPr lang="pt-BR" sz="2000" dirty="0" smtClean="0"/>
          </a:p>
          <a:p>
            <a:pPr>
              <a:buNone/>
            </a:pP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1357290" y="1571612"/>
            <a:ext cx="7313612" cy="4357718"/>
          </a:xfrm>
        </p:spPr>
        <p:txBody>
          <a:bodyPr/>
          <a:lstStyle/>
          <a:p>
            <a:r>
              <a:rPr lang="pt-BR" dirty="0" smtClean="0"/>
              <a:t> Fazer orçamentos de gastos.</a:t>
            </a:r>
          </a:p>
          <a:p>
            <a:r>
              <a:rPr lang="pt-BR" dirty="0" smtClean="0"/>
              <a:t>Exibir notificações quando os remédios dos usuários estiverem acabando.</a:t>
            </a:r>
          </a:p>
          <a:p>
            <a:endParaRPr lang="pt-BR" sz="2000" dirty="0" smtClean="0"/>
          </a:p>
          <a:p>
            <a:pPr>
              <a:buNone/>
            </a:pP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1640" y="404664"/>
            <a:ext cx="7313612" cy="1143000"/>
          </a:xfrm>
        </p:spPr>
        <p:txBody>
          <a:bodyPr/>
          <a:lstStyle/>
          <a:p>
            <a:r>
              <a:rPr lang="pt-BR" dirty="0" smtClean="0"/>
              <a:t>Sistemas Similares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1763688" y="1772816"/>
          <a:ext cx="5400600" cy="4208512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592129"/>
                <a:gridCol w="1041008"/>
                <a:gridCol w="1285950"/>
                <a:gridCol w="1481513"/>
              </a:tblGrid>
              <a:tr h="432048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Funcionalidade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err="1" smtClean="0"/>
                        <a:t>Drogs</a:t>
                      </a:r>
                      <a:r>
                        <a:rPr lang="pt-BR" sz="1200" dirty="0" smtClean="0"/>
                        <a:t> Book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Farmácia</a:t>
                      </a:r>
                      <a:r>
                        <a:rPr lang="pt-BR" sz="1200" baseline="0" dirty="0" smtClean="0"/>
                        <a:t> agora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CR: Consulta</a:t>
                      </a:r>
                      <a:r>
                        <a:rPr lang="pt-BR" sz="1200" baseline="0" dirty="0" smtClean="0"/>
                        <a:t> de Remédios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912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Informar preços de medicamentos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 Informar a localização de farmácias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0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Controle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dirty="0" smtClean="0"/>
                        <a:t>pessoal de </a:t>
                      </a:r>
                    </a:p>
                    <a:p>
                      <a:pPr algn="ctr"/>
                      <a:r>
                        <a:rPr lang="pt-BR" sz="1200" dirty="0" smtClean="0"/>
                        <a:t>medicamentos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34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Traçar rota até farmácias</a:t>
                      </a:r>
                      <a:r>
                        <a:rPr lang="pt-BR" sz="1200" baseline="0" dirty="0" smtClean="0"/>
                        <a:t> através de um mapa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87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Orçamento</a:t>
                      </a:r>
                      <a:r>
                        <a:rPr lang="pt-BR" sz="1200" baseline="0" dirty="0" smtClean="0"/>
                        <a:t> de medicamentos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752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Notifica quando o remédio</a:t>
                      </a:r>
                      <a:r>
                        <a:rPr lang="pt-BR" sz="1200" baseline="0" dirty="0" smtClean="0"/>
                        <a:t> do usuário estiver acabando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" name="Imagem 19" descr="Certo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2348880"/>
            <a:ext cx="368040" cy="331237"/>
          </a:xfrm>
          <a:prstGeom prst="rect">
            <a:avLst/>
          </a:prstGeom>
        </p:spPr>
      </p:pic>
      <p:pic>
        <p:nvPicPr>
          <p:cNvPr id="21" name="Imagem 20" descr="Certo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2924944"/>
            <a:ext cx="368040" cy="331237"/>
          </a:xfrm>
          <a:prstGeom prst="rect">
            <a:avLst/>
          </a:prstGeom>
        </p:spPr>
      </p:pic>
      <p:pic>
        <p:nvPicPr>
          <p:cNvPr id="22" name="Imagem 21" descr="Certo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3573016"/>
            <a:ext cx="368040" cy="331237"/>
          </a:xfrm>
          <a:prstGeom prst="rect">
            <a:avLst/>
          </a:prstGeom>
        </p:spPr>
      </p:pic>
      <p:pic>
        <p:nvPicPr>
          <p:cNvPr id="23" name="Imagem 22" descr="Certo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3888" y="4221088"/>
            <a:ext cx="360040" cy="331237"/>
          </a:xfrm>
          <a:prstGeom prst="rect">
            <a:avLst/>
          </a:prstGeom>
        </p:spPr>
      </p:pic>
      <p:pic>
        <p:nvPicPr>
          <p:cNvPr id="24" name="Imagem 23" descr="Certo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3888" y="4725144"/>
            <a:ext cx="368040" cy="331237"/>
          </a:xfrm>
          <a:prstGeom prst="rect">
            <a:avLst/>
          </a:prstGeom>
        </p:spPr>
      </p:pic>
      <p:pic>
        <p:nvPicPr>
          <p:cNvPr id="25" name="Imagem 24" descr="Certo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3888" y="5445224"/>
            <a:ext cx="368040" cy="331237"/>
          </a:xfrm>
          <a:prstGeom prst="rect">
            <a:avLst/>
          </a:prstGeom>
        </p:spPr>
      </p:pic>
      <p:pic>
        <p:nvPicPr>
          <p:cNvPr id="11" name="Imagem 10" descr="imag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2276872"/>
            <a:ext cx="361950" cy="385762"/>
          </a:xfrm>
          <a:prstGeom prst="rect">
            <a:avLst/>
          </a:prstGeom>
        </p:spPr>
      </p:pic>
      <p:pic>
        <p:nvPicPr>
          <p:cNvPr id="12" name="Imagem 11" descr="Certo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2996952"/>
            <a:ext cx="368040" cy="331237"/>
          </a:xfrm>
          <a:prstGeom prst="rect">
            <a:avLst/>
          </a:prstGeom>
        </p:spPr>
      </p:pic>
      <p:pic>
        <p:nvPicPr>
          <p:cNvPr id="13" name="Imagem 12" descr="imag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3573016"/>
            <a:ext cx="361950" cy="385762"/>
          </a:xfrm>
          <a:prstGeom prst="rect">
            <a:avLst/>
          </a:prstGeom>
        </p:spPr>
      </p:pic>
      <p:pic>
        <p:nvPicPr>
          <p:cNvPr id="15" name="Imagem 14" descr="imag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4725144"/>
            <a:ext cx="361950" cy="385762"/>
          </a:xfrm>
          <a:prstGeom prst="rect">
            <a:avLst/>
          </a:prstGeom>
        </p:spPr>
      </p:pic>
      <p:pic>
        <p:nvPicPr>
          <p:cNvPr id="16" name="Imagem 15" descr="imag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5373216"/>
            <a:ext cx="361950" cy="385762"/>
          </a:xfrm>
          <a:prstGeom prst="rect">
            <a:avLst/>
          </a:prstGeom>
        </p:spPr>
      </p:pic>
      <p:pic>
        <p:nvPicPr>
          <p:cNvPr id="18" name="Imagem 17" descr="Certo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4221088"/>
            <a:ext cx="368040" cy="331237"/>
          </a:xfrm>
          <a:prstGeom prst="rect">
            <a:avLst/>
          </a:prstGeom>
        </p:spPr>
      </p:pic>
      <p:pic>
        <p:nvPicPr>
          <p:cNvPr id="19" name="Imagem 18" descr="Certo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6176" y="2420888"/>
            <a:ext cx="368040" cy="331237"/>
          </a:xfrm>
          <a:prstGeom prst="rect">
            <a:avLst/>
          </a:prstGeom>
        </p:spPr>
      </p:pic>
      <p:pic>
        <p:nvPicPr>
          <p:cNvPr id="28" name="Imagem 27" descr="imag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4168" y="3573016"/>
            <a:ext cx="331788" cy="360040"/>
          </a:xfrm>
          <a:prstGeom prst="rect">
            <a:avLst/>
          </a:prstGeom>
        </p:spPr>
      </p:pic>
      <p:pic>
        <p:nvPicPr>
          <p:cNvPr id="29" name="Imagem 28" descr="Certo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84168" y="2996952"/>
            <a:ext cx="368040" cy="331237"/>
          </a:xfrm>
          <a:prstGeom prst="rect">
            <a:avLst/>
          </a:prstGeom>
        </p:spPr>
      </p:pic>
      <p:pic>
        <p:nvPicPr>
          <p:cNvPr id="30" name="Imagem 29" descr="imag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4168" y="4149080"/>
            <a:ext cx="331788" cy="385762"/>
          </a:xfrm>
          <a:prstGeom prst="rect">
            <a:avLst/>
          </a:prstGeom>
        </p:spPr>
      </p:pic>
      <p:pic>
        <p:nvPicPr>
          <p:cNvPr id="31" name="Imagem 30" descr="imag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4168" y="5373216"/>
            <a:ext cx="331788" cy="432048"/>
          </a:xfrm>
          <a:prstGeom prst="rect">
            <a:avLst/>
          </a:prstGeom>
        </p:spPr>
      </p:pic>
      <p:pic>
        <p:nvPicPr>
          <p:cNvPr id="32" name="Imagem 31" descr="imag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4168" y="4725144"/>
            <a:ext cx="331788" cy="385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3193</TotalTime>
  <Words>812</Words>
  <Application>Microsoft Office PowerPoint</Application>
  <PresentationFormat>Apresentação na tela (4:3)</PresentationFormat>
  <Paragraphs>180</Paragraphs>
  <Slides>19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Eclipse</vt:lpstr>
      <vt:lpstr>Proposta de Trabalho de Conclusão de Curso</vt:lpstr>
      <vt:lpstr>Agenda</vt:lpstr>
      <vt:lpstr>Contextualização</vt:lpstr>
      <vt:lpstr>Contextualização</vt:lpstr>
      <vt:lpstr>Problema</vt:lpstr>
      <vt:lpstr>Proposta de Solução</vt:lpstr>
      <vt:lpstr>Objetivos</vt:lpstr>
      <vt:lpstr>Objetivos</vt:lpstr>
      <vt:lpstr>Sistemas Similares</vt:lpstr>
      <vt:lpstr>Metodologia</vt:lpstr>
      <vt:lpstr>Ambiente de desenvolvimento</vt:lpstr>
      <vt:lpstr>Ambiente de desenvolvimento</vt:lpstr>
      <vt:lpstr>Ambiente de desenvolvimento</vt:lpstr>
      <vt:lpstr>Cronograma</vt:lpstr>
      <vt:lpstr>Cronograma</vt:lpstr>
      <vt:lpstr>Referências Bibliográficas</vt:lpstr>
      <vt:lpstr>Referências Bibliográficas</vt:lpstr>
      <vt:lpstr>Perguntas?</vt:lpstr>
      <vt:lpstr>Proposta de Trabalho de Conclusão de Curso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Conteúdo</dc:title>
  <dc:creator>Thiago</dc:creator>
  <cp:lastModifiedBy>rafael vinicius barros</cp:lastModifiedBy>
  <cp:revision>445</cp:revision>
  <dcterms:created xsi:type="dcterms:W3CDTF">2010-08-01T16:41:57Z</dcterms:created>
  <dcterms:modified xsi:type="dcterms:W3CDTF">2016-06-23T21:22:56Z</dcterms:modified>
</cp:coreProperties>
</file>