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Amatic SC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AmaticSC-bold.fntdata"/><Relationship Id="rId6" Type="http://schemas.openxmlformats.org/officeDocument/2006/relationships/slide" Target="slides/slide1.xml"/><Relationship Id="rId18" Type="http://schemas.openxmlformats.org/officeDocument/2006/relationships/font" Target="fonts/AmaticSC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976fcac12f_2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976fcac12f_2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976fcac12f_2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976fcac12f_2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976fcac12f_2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976fcac12f_2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955e946f4d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955e946f4d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976fcac12f_2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976fcac12f_2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976fcac12f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976fcac12f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955e946f4d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955e946f4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976fcac12f_2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976fcac12f_2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976fcac12f_2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976fcac12f_2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976fcac12f_2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976fcac12f_2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976fcac12f_2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976fcac12f_2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2810952" y="1457213"/>
            <a:ext cx="60213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latin typeface="Amatic SC"/>
                <a:ea typeface="Amatic SC"/>
                <a:cs typeface="Amatic SC"/>
                <a:sym typeface="Amatic SC"/>
              </a:rPr>
              <a:t>Structures de données linéaires</a:t>
            </a:r>
            <a:endParaRPr sz="7200"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6450" y="1457224"/>
            <a:ext cx="1994503" cy="205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D0E0E3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>
                <a:latin typeface="Amatic SC"/>
                <a:ea typeface="Amatic SC"/>
                <a:cs typeface="Amatic SC"/>
                <a:sym typeface="Amatic SC"/>
              </a:rPr>
              <a:t>Structures de données linéaires</a:t>
            </a:r>
            <a:endParaRPr sz="3600"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18" name="Google Shape;118;p22"/>
          <p:cNvSpPr txBox="1"/>
          <p:nvPr>
            <p:ph idx="1" type="body"/>
          </p:nvPr>
        </p:nvSpPr>
        <p:spPr>
          <a:xfrm>
            <a:off x="311700" y="1017725"/>
            <a:ext cx="8520600" cy="8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Les listes dans Python</a:t>
            </a:r>
            <a:endParaRPr sz="50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l">
              <a:spcBef>
                <a:spcPts val="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2"/>
          <p:cNvSpPr txBox="1"/>
          <p:nvPr>
            <p:ph idx="1" type="body"/>
          </p:nvPr>
        </p:nvSpPr>
        <p:spPr>
          <a:xfrm>
            <a:off x="2137475" y="2037275"/>
            <a:ext cx="6406200" cy="242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Char char="●"/>
            </a:pPr>
            <a:r>
              <a:rPr lang="en" sz="30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Tableaux dynamiques</a:t>
            </a:r>
            <a:endParaRPr sz="30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Char char="●"/>
            </a:pPr>
            <a:r>
              <a:rPr lang="en" sz="30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Temps d’accès à une donnée à temps constant (O(1))</a:t>
            </a:r>
            <a:endParaRPr sz="30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Char char="●"/>
            </a:pPr>
            <a:r>
              <a:rPr lang="en" sz="30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Nécessiter de recopier les données lors d’une allocation d’espace supérieure</a:t>
            </a:r>
            <a:endParaRPr sz="30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l">
              <a:spcBef>
                <a:spcPts val="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0" name="Google Shape;12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333388"/>
            <a:ext cx="1832675" cy="183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D0E0E3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>
                <a:latin typeface="Amatic SC"/>
                <a:ea typeface="Amatic SC"/>
                <a:cs typeface="Amatic SC"/>
                <a:sym typeface="Amatic SC"/>
              </a:rPr>
              <a:t>Structures de données linéaires</a:t>
            </a:r>
            <a:endParaRPr sz="3600"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26" name="Google Shape;126;p23"/>
          <p:cNvSpPr txBox="1"/>
          <p:nvPr>
            <p:ph idx="1" type="body"/>
          </p:nvPr>
        </p:nvSpPr>
        <p:spPr>
          <a:xfrm>
            <a:off x="311700" y="1017725"/>
            <a:ext cx="8520600" cy="8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Les dictionnaires</a:t>
            </a:r>
            <a:endParaRPr sz="50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l">
              <a:spcBef>
                <a:spcPts val="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23"/>
          <p:cNvSpPr txBox="1"/>
          <p:nvPr>
            <p:ph idx="1" type="body"/>
          </p:nvPr>
        </p:nvSpPr>
        <p:spPr>
          <a:xfrm>
            <a:off x="208375" y="2037275"/>
            <a:ext cx="8335200" cy="242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Char char="●"/>
            </a:pPr>
            <a:r>
              <a:rPr lang="en" sz="30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Accès par un nom et pas par indice (association clé : valeur)</a:t>
            </a:r>
            <a:endParaRPr sz="30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Char char="●"/>
            </a:pPr>
            <a:r>
              <a:rPr lang="en" sz="30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Temps d’accès constant</a:t>
            </a:r>
            <a:endParaRPr sz="30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l">
              <a:spcBef>
                <a:spcPts val="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D0E0E3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>
                <a:latin typeface="Amatic SC"/>
                <a:ea typeface="Amatic SC"/>
                <a:cs typeface="Amatic SC"/>
                <a:sym typeface="Amatic SC"/>
              </a:rPr>
              <a:t>Structures de données linéaires</a:t>
            </a:r>
            <a:endParaRPr sz="3600"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33" name="Google Shape;133;p24"/>
          <p:cNvSpPr txBox="1"/>
          <p:nvPr>
            <p:ph idx="1" type="body"/>
          </p:nvPr>
        </p:nvSpPr>
        <p:spPr>
          <a:xfrm>
            <a:off x="311700" y="1017725"/>
            <a:ext cx="8520600" cy="8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" sz="50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Les dictionnaires - Interface</a:t>
            </a:r>
            <a:endParaRPr/>
          </a:p>
        </p:txBody>
      </p:sp>
      <p:pic>
        <p:nvPicPr>
          <p:cNvPr id="134" name="Google Shape;13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4825" y="2140100"/>
            <a:ext cx="7372350" cy="220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D0E0E3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Amatic SC"/>
                <a:ea typeface="Amatic SC"/>
                <a:cs typeface="Amatic SC"/>
                <a:sym typeface="Amatic SC"/>
              </a:rPr>
              <a:t>Structures de données linéaires</a:t>
            </a:r>
            <a:endParaRPr sz="3600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418250"/>
            <a:ext cx="8520600" cy="32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Char char="●"/>
            </a:pPr>
            <a:r>
              <a:rPr i="1" lang="en" sz="30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Façon d’organiser les données pour faciliter leur traitement</a:t>
            </a:r>
            <a:endParaRPr sz="30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Char char="●"/>
            </a:pPr>
            <a:r>
              <a:rPr i="1" lang="en" sz="30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Nom de ces structures :</a:t>
            </a:r>
            <a:r>
              <a:rPr b="1" i="1" lang="en" sz="38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 Type Abstrait de Données (TAD)</a:t>
            </a:r>
            <a:endParaRPr b="1" i="1" sz="38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Char char="●"/>
            </a:pPr>
            <a:r>
              <a:rPr i="1" lang="en" sz="30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But : réduire la complexité / diminuer les erreurs</a:t>
            </a:r>
            <a:r>
              <a:rPr b="1" i="1" lang="en" sz="38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 </a:t>
            </a:r>
            <a:endParaRPr b="1" i="1" sz="38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l">
              <a:spcBef>
                <a:spcPts val="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D0E0E3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>
                <a:latin typeface="Amatic SC"/>
                <a:ea typeface="Amatic SC"/>
                <a:cs typeface="Amatic SC"/>
                <a:sym typeface="Amatic SC"/>
              </a:rPr>
              <a:t>Structures de données linéaires</a:t>
            </a:r>
            <a:endParaRPr sz="3600"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017725"/>
            <a:ext cx="8520600" cy="8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Les Piles</a:t>
            </a:r>
            <a:endParaRPr sz="50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l">
              <a:spcBef>
                <a:spcPts val="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208375" y="2037263"/>
            <a:ext cx="4474200" cy="230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Char char="●"/>
            </a:pPr>
            <a:r>
              <a:rPr lang="en" sz="30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Principe : Denier élément entré est le premier sorti.</a:t>
            </a:r>
            <a:endParaRPr sz="30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Char char="●"/>
            </a:pPr>
            <a:r>
              <a:rPr lang="en" sz="30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Autre nom : LIFO (last In First Out)</a:t>
            </a:r>
            <a:endParaRPr sz="30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Char char="●"/>
            </a:pPr>
            <a:r>
              <a:rPr lang="en" sz="30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Analogie avec une Pile d’assiettes</a:t>
            </a:r>
            <a:endParaRPr sz="30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Char char="●"/>
            </a:pPr>
            <a:r>
              <a:rPr lang="en" sz="30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Implémentation simplifiée : Zone mémoire contigüe</a:t>
            </a:r>
            <a:endParaRPr sz="30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l">
              <a:spcBef>
                <a:spcPts val="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9000" y="2463875"/>
            <a:ext cx="4053299" cy="202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D0E0E3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>
                <a:latin typeface="Amatic SC"/>
                <a:ea typeface="Amatic SC"/>
                <a:cs typeface="Amatic SC"/>
                <a:sym typeface="Amatic SC"/>
              </a:rPr>
              <a:t>Structures de données linéaires</a:t>
            </a:r>
            <a:endParaRPr sz="3600"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017725"/>
            <a:ext cx="8520600" cy="8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Les Piles - Interface de manipulation</a:t>
            </a:r>
            <a:endParaRPr sz="50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l">
              <a:spcBef>
                <a:spcPts val="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2450" y="2227675"/>
            <a:ext cx="8039100" cy="180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D0E0E3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>
                <a:latin typeface="Amatic SC"/>
                <a:ea typeface="Amatic SC"/>
                <a:cs typeface="Amatic SC"/>
                <a:sym typeface="Amatic SC"/>
              </a:rPr>
              <a:t>Structures de données linéaires</a:t>
            </a:r>
            <a:endParaRPr sz="3600"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017725"/>
            <a:ext cx="8520600" cy="8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Les Files</a:t>
            </a:r>
            <a:endParaRPr sz="50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l">
              <a:spcBef>
                <a:spcPts val="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208375" y="2037275"/>
            <a:ext cx="4570500" cy="230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Char char="●"/>
            </a:pPr>
            <a:r>
              <a:rPr lang="en" sz="30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Principe : Premier élément entré est le premier sorti.</a:t>
            </a:r>
            <a:endParaRPr sz="30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Char char="●"/>
            </a:pPr>
            <a:r>
              <a:rPr lang="en" sz="30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Autre nom : FIFO (First In First Out)</a:t>
            </a:r>
            <a:endParaRPr sz="30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Char char="●"/>
            </a:pPr>
            <a:r>
              <a:rPr lang="en" sz="30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Analogie avec une file d’attente</a:t>
            </a:r>
            <a:endParaRPr sz="30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l">
              <a:spcBef>
                <a:spcPts val="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77075" y="2292200"/>
            <a:ext cx="3736050" cy="162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D0E0E3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>
                <a:latin typeface="Amatic SC"/>
                <a:ea typeface="Amatic SC"/>
                <a:cs typeface="Amatic SC"/>
                <a:sym typeface="Amatic SC"/>
              </a:rPr>
              <a:t>Structures de données linéaires</a:t>
            </a:r>
            <a:endParaRPr sz="3600"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017725"/>
            <a:ext cx="8520600" cy="8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Les Files - Interface de manipulation</a:t>
            </a:r>
            <a:endParaRPr sz="50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l">
              <a:spcBef>
                <a:spcPts val="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401000"/>
            <a:ext cx="8520599" cy="18900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D0E0E3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>
                <a:latin typeface="Amatic SC"/>
                <a:ea typeface="Amatic SC"/>
                <a:cs typeface="Amatic SC"/>
                <a:sym typeface="Amatic SC"/>
              </a:rPr>
              <a:t>Structures de données linéaires</a:t>
            </a:r>
            <a:endParaRPr sz="3600"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1017725"/>
            <a:ext cx="8520600" cy="8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Les listes</a:t>
            </a:r>
            <a:endParaRPr sz="50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l">
              <a:spcBef>
                <a:spcPts val="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208375" y="2037275"/>
            <a:ext cx="8335200" cy="242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Char char="●"/>
            </a:pPr>
            <a:r>
              <a:rPr lang="en" sz="30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Regroupement de données avec accès séquentiel</a:t>
            </a:r>
            <a:endParaRPr sz="30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Char char="●"/>
            </a:pPr>
            <a:r>
              <a:rPr lang="en" sz="30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Eléments repérés par un index (indice)</a:t>
            </a:r>
            <a:endParaRPr sz="30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Char char="●"/>
            </a:pPr>
            <a:r>
              <a:rPr lang="en" sz="30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Une liste est évolutive (ajout / suppression de données)</a:t>
            </a:r>
            <a:endParaRPr sz="30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l">
              <a:spcBef>
                <a:spcPts val="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D0E0E3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>
                <a:latin typeface="Amatic SC"/>
                <a:ea typeface="Amatic SC"/>
                <a:cs typeface="Amatic SC"/>
                <a:sym typeface="Amatic SC"/>
              </a:rPr>
              <a:t>Structures de données linéaires</a:t>
            </a:r>
            <a:endParaRPr sz="3600"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311700" y="1017725"/>
            <a:ext cx="8520600" cy="8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Les listes - Notion de tableaux</a:t>
            </a:r>
            <a:endParaRPr sz="50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l">
              <a:spcBef>
                <a:spcPts val="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208375" y="2037275"/>
            <a:ext cx="8335200" cy="242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Char char="●"/>
            </a:pPr>
            <a:r>
              <a:rPr lang="en" sz="30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Taille fixe</a:t>
            </a:r>
            <a:endParaRPr sz="30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Char char="●"/>
            </a:pPr>
            <a:r>
              <a:rPr lang="en" sz="30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Implémentation en mémoire dans des zones contigües</a:t>
            </a:r>
            <a:endParaRPr sz="30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Char char="●"/>
            </a:pPr>
            <a:r>
              <a:rPr lang="en" sz="30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Temps d’accès constant par calcul d’adresse mémoire (Adresse début + indice)</a:t>
            </a:r>
            <a:endParaRPr sz="30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l">
              <a:spcBef>
                <a:spcPts val="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D0E0E3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>
                <a:latin typeface="Amatic SC"/>
                <a:ea typeface="Amatic SC"/>
                <a:cs typeface="Amatic SC"/>
                <a:sym typeface="Amatic SC"/>
              </a:rPr>
              <a:t>Structures de données linéaires</a:t>
            </a:r>
            <a:endParaRPr sz="3600"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11" name="Google Shape;111;p21"/>
          <p:cNvSpPr txBox="1"/>
          <p:nvPr>
            <p:ph idx="1" type="body"/>
          </p:nvPr>
        </p:nvSpPr>
        <p:spPr>
          <a:xfrm>
            <a:off x="311700" y="1017725"/>
            <a:ext cx="8520600" cy="8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Les Listes - Interface de manipulation</a:t>
            </a:r>
            <a:endParaRPr sz="50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l">
              <a:spcBef>
                <a:spcPts val="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2" name="Google Shape;11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3950" y="2114300"/>
            <a:ext cx="7362825" cy="238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