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  <p:embeddedFont>
      <p:font typeface="Source Code Pro"/>
      <p:regular r:id="rId44"/>
      <p:bold r:id="rId45"/>
      <p:italic r:id="rId46"/>
      <p:boldItalic r:id="rId47"/>
    </p:embeddedFont>
    <p:embeddedFont>
      <p:font typeface="Oswald"/>
      <p:regular r:id="rId48"/>
      <p:bold r:id="rId49"/>
    </p:embeddedFont>
    <p:embeddedFont>
      <p:font typeface="Merriweath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SourceCodePro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SourceCodePro-italic.fntdata"/><Relationship Id="rId45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font" Target="fonts/SourceCodePro-boldItalic.fntdata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8886d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8886d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28886de54_1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28886de5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28886de54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28886de54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28886de54_1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28886de54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28886de54_1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28886de5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28886de54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28886de54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28886de54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28886de5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2c0e6ec6e_8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2c0e6ec6e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28886de54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28886de5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28886de54_1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28886de5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28886de54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28886de54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8886de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8886de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2c0e6ec6e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2c0e6ec6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2c0e6ec6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2c0e6ec6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28886de5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28886de5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2c0e6ec6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2c0e6ec6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2c0e6ec6e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2c0e6ec6e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28886de54_1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28886de5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28886de54_1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28886de54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8886de54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28886de54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28886de54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28886de5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28886de54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28886de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8886de5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8886de5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28886de54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28886de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28886de54_1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28886de54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28886de54_1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28886de54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28886de54_1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28886de5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8886de54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8886de5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2c0e6ec6e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2c0e6ec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8886de54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8886de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c0e6ec6e_6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2c0e6ec6e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28886de54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28886de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006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2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0" name="Google Shape;60;p1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2">
  <p:cSld name="TITLE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>
            <a:off x="4226075" y="212440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006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25" y="0"/>
            <a:ext cx="9144000" cy="2170200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430800" y="158550"/>
            <a:ext cx="8282400" cy="18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10800000">
            <a:off x="4226100" y="1102775"/>
            <a:ext cx="691800" cy="388500"/>
          </a:xfrm>
          <a:prstGeom prst="triangle">
            <a:avLst>
              <a:gd fmla="val 50000" name="adj"/>
            </a:avLst>
          </a:prstGeom>
          <a:solidFill>
            <a:srgbClr val="006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29150" y="-72850"/>
            <a:ext cx="9347100" cy="1216800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411175" y="180997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411175" y="19780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 1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29150" y="-72850"/>
            <a:ext cx="9347100" cy="1216800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ctrTitle"/>
          </p:nvPr>
        </p:nvSpPr>
        <p:spPr>
          <a:xfrm>
            <a:off x="411175" y="180997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10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1" name="Google Shape;51;p1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11175" y="34824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000000"/>
                </a:solidFill>
              </a:rPr>
              <a:t>Cielos del Norte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430800" y="0"/>
            <a:ext cx="8282400" cy="3105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200">
                <a:solidFill>
                  <a:schemeClr val="lt1"/>
                </a:solidFill>
              </a:rPr>
              <a:t>Análisis de la Información</a:t>
            </a:r>
            <a:endParaRPr sz="6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lt1"/>
                </a:solidFill>
              </a:rPr>
              <a:t>TP INTEGRADOR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09/02/2022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REALIZAR PAGO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2353"/>
          <a:stretch/>
        </p:blipFill>
        <p:spPr>
          <a:xfrm>
            <a:off x="2951251" y="1176400"/>
            <a:ext cx="3241510" cy="39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49" y="1793174"/>
            <a:ext cx="2697675" cy="2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CONSULTAR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286" y="1793174"/>
            <a:ext cx="2697675" cy="244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3723" y="1793173"/>
            <a:ext cx="2697669" cy="24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CANCELAR RESERVA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2714"/>
          <a:stretch/>
        </p:blipFill>
        <p:spPr>
          <a:xfrm>
            <a:off x="3188600" y="1165050"/>
            <a:ext cx="2766800" cy="39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411175" y="1216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SOLICITAR REEMBOLSO POR CANCELACIÓN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38" y="1840450"/>
            <a:ext cx="3891925" cy="22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411175" y="1216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PAGAR NUEVA RESERVA POR CANCELACIÓN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850" y="1217625"/>
            <a:ext cx="2771050" cy="37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CASOS DE USO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ACTORES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30"/>
          <p:cNvGrpSpPr/>
          <p:nvPr/>
        </p:nvGrpSpPr>
        <p:grpSpPr>
          <a:xfrm rot="-398494">
            <a:off x="3482850" y="1335075"/>
            <a:ext cx="2409193" cy="3304430"/>
            <a:chOff x="-573492" y="630575"/>
            <a:chExt cx="2613900" cy="3542400"/>
          </a:xfrm>
        </p:grpSpPr>
        <p:sp>
          <p:nvSpPr>
            <p:cNvPr id="203" name="Google Shape;203;p30"/>
            <p:cNvSpPr/>
            <p:nvPr/>
          </p:nvSpPr>
          <p:spPr>
            <a:xfrm rot="-5089800">
              <a:off x="-954459" y="1243411"/>
              <a:ext cx="3375834" cy="2316727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 txBox="1"/>
            <p:nvPr/>
          </p:nvSpPr>
          <p:spPr>
            <a:xfrm rot="267045">
              <a:off x="-497990" y="3609525"/>
              <a:ext cx="2203545" cy="448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Dirección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5" name="Google Shape;205;p30"/>
          <p:cNvGrpSpPr/>
          <p:nvPr/>
        </p:nvGrpSpPr>
        <p:grpSpPr>
          <a:xfrm rot="380864">
            <a:off x="6248982" y="1453256"/>
            <a:ext cx="1950724" cy="3068048"/>
            <a:chOff x="460392" y="925184"/>
            <a:chExt cx="2324100" cy="3378900"/>
          </a:xfrm>
        </p:grpSpPr>
        <p:sp>
          <p:nvSpPr>
            <p:cNvPr id="206" name="Google Shape;206;p30"/>
            <p:cNvSpPr/>
            <p:nvPr/>
          </p:nvSpPr>
          <p:spPr>
            <a:xfrm rot="-5393276">
              <a:off x="-64761" y="1455882"/>
              <a:ext cx="3374406" cy="2317504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 txBox="1"/>
            <p:nvPr/>
          </p:nvSpPr>
          <p:spPr>
            <a:xfrm rot="-7018">
              <a:off x="544626" y="3694360"/>
              <a:ext cx="2204405" cy="448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Empresa tarjeta de crédito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325" y="1812535"/>
            <a:ext cx="1718225" cy="17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13833">
            <a:off x="1587735" y="2151810"/>
            <a:ext cx="1619650" cy="16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09" y="2141863"/>
            <a:ext cx="1490506" cy="175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30"/>
          <p:cNvGrpSpPr/>
          <p:nvPr/>
        </p:nvGrpSpPr>
        <p:grpSpPr>
          <a:xfrm rot="233880">
            <a:off x="996252" y="1574711"/>
            <a:ext cx="2184595" cy="3122339"/>
            <a:chOff x="460392" y="925184"/>
            <a:chExt cx="2324100" cy="3378900"/>
          </a:xfrm>
        </p:grpSpPr>
        <p:sp>
          <p:nvSpPr>
            <p:cNvPr id="212" name="Google Shape;212;p30"/>
            <p:cNvSpPr/>
            <p:nvPr/>
          </p:nvSpPr>
          <p:spPr>
            <a:xfrm rot="-5393276">
              <a:off x="-64761" y="1455882"/>
              <a:ext cx="3374406" cy="2317504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0"/>
            <p:cNvSpPr txBox="1"/>
            <p:nvPr/>
          </p:nvSpPr>
          <p:spPr>
            <a:xfrm rot="-7018">
              <a:off x="517400" y="3827854"/>
              <a:ext cx="2204405" cy="448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Cliente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13833">
            <a:off x="1347010" y="2267360"/>
            <a:ext cx="1619650" cy="16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CASOS DE USO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DIAGRAMA DE CASOS DE USO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26559" l="0" r="0" t="-272"/>
          <a:stretch/>
        </p:blipFill>
        <p:spPr>
          <a:xfrm>
            <a:off x="411175" y="1431525"/>
            <a:ext cx="4065275" cy="33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b="0" l="0" r="31195" t="73433"/>
          <a:stretch/>
        </p:blipFill>
        <p:spPr>
          <a:xfrm>
            <a:off x="5476375" y="2405100"/>
            <a:ext cx="3284775" cy="14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1846675" y="2323800"/>
            <a:ext cx="954300" cy="564000"/>
          </a:xfrm>
          <a:prstGeom prst="ellipse">
            <a:avLst/>
          </a:prstGeom>
          <a:solidFill>
            <a:srgbClr val="0060B0">
              <a:alpha val="33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1846675" y="3619050"/>
            <a:ext cx="954300" cy="495900"/>
          </a:xfrm>
          <a:prstGeom prst="ellipse">
            <a:avLst/>
          </a:prstGeom>
          <a:solidFill>
            <a:srgbClr val="0060B0">
              <a:alpha val="33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1"/>
          <p:cNvCxnSpPr/>
          <p:nvPr/>
        </p:nvCxnSpPr>
        <p:spPr>
          <a:xfrm>
            <a:off x="4999000" y="1441075"/>
            <a:ext cx="0" cy="3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608100" y="4343325"/>
            <a:ext cx="713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Source Code Pro"/>
                <a:ea typeface="Source Code Pro"/>
                <a:cs typeface="Source Code Pro"/>
                <a:sym typeface="Source Code Pro"/>
              </a:rPr>
              <a:t>POSTCONDICIÓN</a:t>
            </a: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CASOS DE USO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CASO DE USO: REALIZAR RESERVA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99150" y="1067125"/>
            <a:ext cx="892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Describe cómo el cliente registra una reserva</a:t>
            </a:r>
            <a:r>
              <a:rPr lang="es" sz="1500"/>
              <a:t> </a:t>
            </a:r>
            <a:endParaRPr sz="1500"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600" y="3026875"/>
            <a:ext cx="1496000" cy="1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6495300" y="2266950"/>
            <a:ext cx="89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ACTOR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32"/>
          <p:cNvSpPr/>
          <p:nvPr/>
        </p:nvSpPr>
        <p:spPr>
          <a:xfrm flipH="1" rot="-1179857">
            <a:off x="7504740" y="2445258"/>
            <a:ext cx="331641" cy="763013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60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6413850" y="2550475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Cliente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729850" y="1991425"/>
            <a:ext cx="61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→ </a:t>
            </a:r>
            <a:r>
              <a:rPr lang="es"/>
              <a:t>Los precios deben estar actualizados.</a:t>
            </a:r>
            <a:endParaRPr sz="2000"/>
          </a:p>
        </p:txBody>
      </p:sp>
      <p:sp>
        <p:nvSpPr>
          <p:cNvPr id="237" name="Google Shape;237;p32"/>
          <p:cNvSpPr txBox="1"/>
          <p:nvPr/>
        </p:nvSpPr>
        <p:spPr>
          <a:xfrm>
            <a:off x="608100" y="1667425"/>
            <a:ext cx="713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Source Code Pro"/>
                <a:ea typeface="Source Code Pro"/>
                <a:cs typeface="Source Code Pro"/>
                <a:sym typeface="Source Code Pro"/>
              </a:rPr>
              <a:t>PRECONDICIÓN</a:t>
            </a: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608100" y="2790275"/>
            <a:ext cx="713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Source Code Pro"/>
                <a:ea typeface="Source Code Pro"/>
                <a:cs typeface="Source Code Pro"/>
                <a:sym typeface="Source Code Pro"/>
              </a:rPr>
              <a:t>FLUJO</a:t>
            </a: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791382" y="3102350"/>
            <a:ext cx="61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→ Información de vuelo</a:t>
            </a:r>
            <a:endParaRPr sz="1600"/>
          </a:p>
        </p:txBody>
      </p:sp>
      <p:sp>
        <p:nvSpPr>
          <p:cNvPr id="240" name="Google Shape;240;p32"/>
          <p:cNvSpPr txBox="1"/>
          <p:nvPr/>
        </p:nvSpPr>
        <p:spPr>
          <a:xfrm>
            <a:off x="729850" y="2339688"/>
            <a:ext cx="61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→ </a:t>
            </a:r>
            <a:r>
              <a:rPr lang="es"/>
              <a:t>Hay vuelos posibles</a:t>
            </a:r>
            <a:r>
              <a:rPr lang="es"/>
              <a:t>.</a:t>
            </a:r>
            <a:endParaRPr sz="2000"/>
          </a:p>
        </p:txBody>
      </p:sp>
      <p:sp>
        <p:nvSpPr>
          <p:cNvPr id="241" name="Google Shape;241;p32"/>
          <p:cNvSpPr txBox="1"/>
          <p:nvPr/>
        </p:nvSpPr>
        <p:spPr>
          <a:xfrm>
            <a:off x="729850" y="3442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→ Pasajeros</a:t>
            </a: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715175" y="3781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→ Realiza pago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729850" y="4606425"/>
            <a:ext cx="61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→ </a:t>
            </a:r>
            <a:r>
              <a:rPr lang="es"/>
              <a:t>Se registra una reserva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CASOS DE USO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CASO DE USO: CONSULTAR LISTA DE ESPERA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9150" y="1219525"/>
            <a:ext cx="892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Describe cómo el cliente consulta su vacante en la lista de espera.</a:t>
            </a:r>
            <a:r>
              <a:rPr lang="es" sz="1500"/>
              <a:t> </a:t>
            </a:r>
            <a:endParaRPr sz="150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800" y="3026875"/>
            <a:ext cx="1496000" cy="1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6952500" y="2266950"/>
            <a:ext cx="89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Source Code Pro"/>
                <a:ea typeface="Source Code Pro"/>
                <a:cs typeface="Source Code Pro"/>
                <a:sym typeface="Source Code Pro"/>
              </a:rPr>
              <a:t>ACTOR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33"/>
          <p:cNvSpPr/>
          <p:nvPr/>
        </p:nvSpPr>
        <p:spPr>
          <a:xfrm flipH="1" rot="-1179857">
            <a:off x="7961940" y="2445258"/>
            <a:ext cx="331641" cy="763013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60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6871050" y="2550475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Cliente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411175" y="226695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Source Code Pro"/>
                <a:ea typeface="Source Code Pro"/>
                <a:cs typeface="Source Code Pro"/>
                <a:sym typeface="Source Code Pro"/>
              </a:rPr>
              <a:t>FLUJO</a:t>
            </a:r>
            <a:r>
              <a:rPr lang="es" sz="16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748000" y="3763125"/>
            <a:ext cx="247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E1: Identificador inválido</a:t>
            </a:r>
            <a:endParaRPr sz="1700"/>
          </a:p>
        </p:txBody>
      </p:sp>
      <p:sp>
        <p:nvSpPr>
          <p:cNvPr id="256" name="Google Shape;256;p33"/>
          <p:cNvSpPr txBox="1"/>
          <p:nvPr/>
        </p:nvSpPr>
        <p:spPr>
          <a:xfrm>
            <a:off x="594457" y="2731425"/>
            <a:ext cx="61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→ </a:t>
            </a:r>
            <a:r>
              <a:rPr lang="es" sz="1600"/>
              <a:t>Identificador de inscripción en lista de espera.</a:t>
            </a:r>
            <a:endParaRPr sz="1800"/>
          </a:p>
        </p:txBody>
      </p:sp>
      <p:sp>
        <p:nvSpPr>
          <p:cNvPr id="257" name="Google Shape;257;p33"/>
          <p:cNvSpPr/>
          <p:nvPr/>
        </p:nvSpPr>
        <p:spPr>
          <a:xfrm>
            <a:off x="1462525" y="3278175"/>
            <a:ext cx="161100" cy="369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60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idx="1" type="subTitle"/>
          </p:nvPr>
        </p:nvSpPr>
        <p:spPr>
          <a:xfrm>
            <a:off x="411175" y="-63150"/>
            <a:ext cx="8282400" cy="1473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CASOS DE USO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HISTORIAS DE USUARIO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 rot="-797332">
            <a:off x="238408" y="1756375"/>
            <a:ext cx="1913332" cy="1660792"/>
          </a:xfrm>
          <a:prstGeom prst="rect">
            <a:avLst/>
          </a:prstGeom>
          <a:solidFill>
            <a:srgbClr val="A8F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/>
        </p:nvSpPr>
        <p:spPr>
          <a:xfrm rot="-796925">
            <a:off x="235970" y="1832879"/>
            <a:ext cx="1918211" cy="1477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Reservar un vuelo</a:t>
            </a:r>
            <a:br>
              <a:rPr lang="es" sz="1200"/>
            </a:br>
            <a:r>
              <a:rPr lang="es" sz="1200"/>
              <a:t> </a:t>
            </a:r>
            <a:r>
              <a:rPr b="1" lang="es" sz="1200"/>
              <a:t>PARA </a:t>
            </a:r>
            <a:r>
              <a:rPr lang="es" sz="1200"/>
              <a:t>movilizarme en avión, en cierta fecha desde cierto origen y hasta cierto destino.</a:t>
            </a:r>
            <a:endParaRPr sz="11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265" name="Google Shape;265;p34"/>
          <p:cNvSpPr/>
          <p:nvPr/>
        </p:nvSpPr>
        <p:spPr>
          <a:xfrm rot="74527">
            <a:off x="4918896" y="3144407"/>
            <a:ext cx="1951359" cy="1682485"/>
          </a:xfrm>
          <a:prstGeom prst="rect">
            <a:avLst/>
          </a:prstGeom>
          <a:gradFill>
            <a:gsLst>
              <a:gs pos="0">
                <a:srgbClr val="6FA8DC">
                  <a:alpha val="45090"/>
                </a:srgbClr>
              </a:gs>
              <a:gs pos="100000">
                <a:srgbClr val="3D85C6">
                  <a:alpha val="45090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 rot="74637">
            <a:off x="4697622" y="3107797"/>
            <a:ext cx="2114298" cy="1754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Cancelar una reserva existente y aplicar dicho pago a otra reserva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PARA</a:t>
            </a:r>
            <a:r>
              <a:rPr lang="es" sz="1200"/>
              <a:t> no hacer uso de la misma y pagar una nueva reserva.</a:t>
            </a:r>
            <a:endParaRPr sz="15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267" name="Google Shape;267;p34"/>
          <p:cNvSpPr/>
          <p:nvPr/>
        </p:nvSpPr>
        <p:spPr>
          <a:xfrm rot="351080">
            <a:off x="6716077" y="1638828"/>
            <a:ext cx="2248214" cy="123249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 rot="350724">
            <a:off x="6530040" y="1647457"/>
            <a:ext cx="2436067" cy="1200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Cancelar una reserva existente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PARA</a:t>
            </a:r>
            <a:r>
              <a:rPr lang="es" sz="1200"/>
              <a:t> no hacer uso de la misma.</a:t>
            </a:r>
            <a:endParaRPr sz="15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269" name="Google Shape;269;p34"/>
          <p:cNvSpPr/>
          <p:nvPr/>
        </p:nvSpPr>
        <p:spPr>
          <a:xfrm rot="-797332">
            <a:off x="2205358" y="3154813"/>
            <a:ext cx="1913332" cy="1660792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/>
        </p:nvSpPr>
        <p:spPr>
          <a:xfrm rot="-797262">
            <a:off x="1860091" y="3155951"/>
            <a:ext cx="2378168" cy="2031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Cancelar una reserva existente y solicitar reembolso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PARA</a:t>
            </a:r>
            <a:r>
              <a:rPr lang="es" sz="1200"/>
              <a:t> no hacer uso de la misma y recuperar el dinero.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3049350" y="1236350"/>
            <a:ext cx="304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COMO cliente QUIERO…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528425" y="1986175"/>
            <a:ext cx="39510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🖉"/>
            </a:pPr>
            <a:r>
              <a:rPr lang="es" sz="2400"/>
              <a:t>Agustín Tardá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🖉"/>
            </a:pPr>
            <a:r>
              <a:rPr lang="es" sz="2400"/>
              <a:t>Agustina Schmidt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🖉"/>
            </a:pPr>
            <a:r>
              <a:rPr lang="es" sz="2400"/>
              <a:t>Joaquín </a:t>
            </a:r>
            <a:r>
              <a:rPr lang="es" sz="2400"/>
              <a:t>Hojman de la Rosa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🖉"/>
            </a:pPr>
            <a:r>
              <a:rPr lang="es" sz="2400"/>
              <a:t>Julián Cassi</a:t>
            </a:r>
            <a:endParaRPr sz="2000"/>
          </a:p>
        </p:txBody>
      </p:sp>
      <p:sp>
        <p:nvSpPr>
          <p:cNvPr id="85" name="Google Shape;85;p17"/>
          <p:cNvSpPr txBox="1"/>
          <p:nvPr/>
        </p:nvSpPr>
        <p:spPr>
          <a:xfrm>
            <a:off x="4961925" y="1371025"/>
            <a:ext cx="38019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🖉"/>
            </a:pPr>
            <a:r>
              <a:rPr lang="es" sz="2400">
                <a:latin typeface="Oswald"/>
                <a:ea typeface="Oswald"/>
                <a:cs typeface="Oswald"/>
                <a:sym typeface="Oswald"/>
              </a:rPr>
              <a:t>Matías Ignacio González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🖉"/>
            </a:pPr>
            <a:r>
              <a:rPr lang="es" sz="2400">
                <a:latin typeface="Oswald"/>
                <a:ea typeface="Oswald"/>
                <a:cs typeface="Oswald"/>
                <a:sym typeface="Oswald"/>
              </a:rPr>
              <a:t>Nicolás Hazan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🖉"/>
            </a:pPr>
            <a:r>
              <a:rPr lang="es" sz="2400">
                <a:latin typeface="Oswald"/>
                <a:ea typeface="Oswald"/>
                <a:cs typeface="Oswald"/>
                <a:sym typeface="Oswald"/>
              </a:rPr>
              <a:t>Rocío Tardá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🖉"/>
            </a:pPr>
            <a:r>
              <a:rPr lang="es" sz="2400">
                <a:latin typeface="Oswald"/>
                <a:ea typeface="Oswald"/>
                <a:cs typeface="Oswald"/>
                <a:sym typeface="Oswald"/>
              </a:rPr>
              <a:t>Román Vázquez Lareu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30800" y="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INTEGRANTES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idx="1" type="subTitle"/>
          </p:nvPr>
        </p:nvSpPr>
        <p:spPr>
          <a:xfrm>
            <a:off x="411175" y="-63150"/>
            <a:ext cx="8282400" cy="1473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CASOS DE USO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HISTORIAS DE USUARIO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 rot="-797332">
            <a:off x="273508" y="1510800"/>
            <a:ext cx="1913332" cy="1660792"/>
          </a:xfrm>
          <a:prstGeom prst="rect">
            <a:avLst/>
          </a:prstGeom>
          <a:solidFill>
            <a:srgbClr val="A8F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 rot="-797007">
            <a:off x="87027" y="1500180"/>
            <a:ext cx="2132145" cy="20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Consultar mi posición en la lista de espera de un vuelo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PARA</a:t>
            </a:r>
            <a:r>
              <a:rPr lang="es" sz="1200"/>
              <a:t> saber si se liberó y se me asignó una vacante en el vuelo </a:t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9" name="Google Shape;279;p35"/>
          <p:cNvSpPr/>
          <p:nvPr/>
        </p:nvSpPr>
        <p:spPr>
          <a:xfrm rot="74527">
            <a:off x="4060446" y="2056782"/>
            <a:ext cx="1951359" cy="1682485"/>
          </a:xfrm>
          <a:prstGeom prst="rect">
            <a:avLst/>
          </a:prstGeom>
          <a:gradFill>
            <a:gsLst>
              <a:gs pos="0">
                <a:srgbClr val="6FA8DC">
                  <a:alpha val="45090"/>
                </a:srgbClr>
              </a:gs>
              <a:gs pos="100000">
                <a:srgbClr val="3D85C6">
                  <a:alpha val="45090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 rot="74808">
            <a:off x="3732173" y="2146771"/>
            <a:ext cx="2343855" cy="1754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Modificar los datos personales asociados a una reserva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PARA</a:t>
            </a:r>
            <a:r>
              <a:rPr lang="es" sz="1200"/>
              <a:t> actualizar los datos personales.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1" name="Google Shape;281;p35"/>
          <p:cNvSpPr/>
          <p:nvPr/>
        </p:nvSpPr>
        <p:spPr>
          <a:xfrm rot="351080">
            <a:off x="6716077" y="1638828"/>
            <a:ext cx="2248214" cy="123249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 rot="350724">
            <a:off x="6544149" y="1793351"/>
            <a:ext cx="2436067" cy="923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Pagar la reserva del pasaje en efectivo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PARA</a:t>
            </a:r>
            <a:r>
              <a:rPr lang="es" sz="1200"/>
              <a:t> confirmar la misma.</a:t>
            </a:r>
            <a:endParaRPr sz="1200"/>
          </a:p>
        </p:txBody>
      </p:sp>
      <p:sp>
        <p:nvSpPr>
          <p:cNvPr id="283" name="Google Shape;283;p35"/>
          <p:cNvSpPr/>
          <p:nvPr/>
        </p:nvSpPr>
        <p:spPr>
          <a:xfrm rot="-797332">
            <a:off x="1504159" y="3036486"/>
            <a:ext cx="1913332" cy="1728182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 rot="-797408">
            <a:off x="1230250" y="3079210"/>
            <a:ext cx="2341201" cy="2308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Consultar vuelos disponibles 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PARA</a:t>
            </a:r>
            <a:r>
              <a:rPr lang="es" sz="1200"/>
              <a:t> saber si puedo viajar desde determinado origen hacia cierto destino en cierta fecha.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3049350" y="1236350"/>
            <a:ext cx="304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COMO cliente QUIERO…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Google Shape;286;p35"/>
          <p:cNvSpPr/>
          <p:nvPr/>
        </p:nvSpPr>
        <p:spPr>
          <a:xfrm rot="351080">
            <a:off x="6648527" y="3211103"/>
            <a:ext cx="2248214" cy="1232496"/>
          </a:xfrm>
          <a:prstGeom prst="rect">
            <a:avLst/>
          </a:prstGeom>
          <a:solidFill>
            <a:srgbClr val="0060B0">
              <a:alpha val="339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/>
        </p:nvSpPr>
        <p:spPr>
          <a:xfrm rot="350724">
            <a:off x="6476449" y="3365610"/>
            <a:ext cx="2436067" cy="923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Pagar la reserva del pasaje con tarjeta de crédito</a:t>
            </a:r>
            <a:endParaRPr sz="12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PARA</a:t>
            </a:r>
            <a:r>
              <a:rPr lang="es" sz="1200"/>
              <a:t> confirmar la misma.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1" type="subTitle"/>
          </p:nvPr>
        </p:nvSpPr>
        <p:spPr>
          <a:xfrm>
            <a:off x="411175" y="-63150"/>
            <a:ext cx="8282400" cy="1473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CASOS DE USO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HISTORIAS DE USUARIO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 rot="-501116">
            <a:off x="1617915" y="2010679"/>
            <a:ext cx="1972418" cy="2224086"/>
          </a:xfrm>
          <a:prstGeom prst="rect">
            <a:avLst/>
          </a:prstGeom>
          <a:solidFill>
            <a:srgbClr val="A8F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 rot="-500689">
            <a:off x="1375788" y="1952958"/>
            <a:ext cx="2207674" cy="23395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Consultar los informes generados sobre las reservas de vuelos</a:t>
            </a:r>
            <a:endParaRPr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PARA</a:t>
            </a:r>
            <a:r>
              <a:rPr lang="es"/>
              <a:t> conocer información sobre las reservas de vuelos</a:t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 rot="184422">
            <a:off x="5468263" y="2143652"/>
            <a:ext cx="1913453" cy="2065338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96" name="Google Shape;296;p36"/>
          <p:cNvSpPr txBox="1"/>
          <p:nvPr/>
        </p:nvSpPr>
        <p:spPr>
          <a:xfrm rot="184158">
            <a:off x="5093589" y="2275895"/>
            <a:ext cx="2398040" cy="1800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Mantener actualizada la información de los vuelos</a:t>
            </a:r>
            <a:endParaRPr sz="1500"/>
          </a:p>
          <a:p>
            <a:pPr indent="0" lvl="0" marL="269999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PARA</a:t>
            </a:r>
            <a:r>
              <a:rPr lang="es" sz="1500"/>
              <a:t> llevar registro de los mismos.</a:t>
            </a:r>
            <a:endParaRPr sz="15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3049350" y="1236350"/>
            <a:ext cx="304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COMO dirección QUIERO…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CLASES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DIAGRAMA DE CLASES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460" y="1176400"/>
            <a:ext cx="3167840" cy="39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875" y="3010625"/>
            <a:ext cx="1703175" cy="213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450" y="1249037"/>
            <a:ext cx="5250301" cy="38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CLASES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DIAGRAMA DE CLASES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8"/>
          <p:cNvCxnSpPr>
            <a:stCxn id="312" idx="2"/>
          </p:cNvCxnSpPr>
          <p:nvPr/>
        </p:nvCxnSpPr>
        <p:spPr>
          <a:xfrm flipH="1">
            <a:off x="6146400" y="4316525"/>
            <a:ext cx="2020800" cy="78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8"/>
          <p:cNvSpPr/>
          <p:nvPr/>
        </p:nvSpPr>
        <p:spPr>
          <a:xfrm>
            <a:off x="816900" y="1206900"/>
            <a:ext cx="5717400" cy="39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7190400" y="3010625"/>
            <a:ext cx="1953600" cy="1305900"/>
          </a:xfrm>
          <a:prstGeom prst="roundRect">
            <a:avLst>
              <a:gd fmla="val 16667" name="adj"/>
            </a:avLst>
          </a:prstGeom>
          <a:solidFill>
            <a:srgbClr val="FF0000">
              <a:alpha val="2768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38"/>
          <p:cNvCxnSpPr>
            <a:endCxn id="312" idx="0"/>
          </p:cNvCxnSpPr>
          <p:nvPr/>
        </p:nvCxnSpPr>
        <p:spPr>
          <a:xfrm>
            <a:off x="6273600" y="1344425"/>
            <a:ext cx="1893600" cy="166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875" y="3010625"/>
            <a:ext cx="1703175" cy="213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775" y="1285025"/>
            <a:ext cx="3680375" cy="38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/>
          <p:nvPr/>
        </p:nvSpPr>
        <p:spPr>
          <a:xfrm>
            <a:off x="834650" y="1232500"/>
            <a:ext cx="5717400" cy="3936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CLASES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DIAGRAMA DE CLASES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9"/>
          <p:cNvCxnSpPr>
            <a:stCxn id="324" idx="2"/>
          </p:cNvCxnSpPr>
          <p:nvPr/>
        </p:nvCxnSpPr>
        <p:spPr>
          <a:xfrm rot="10800000">
            <a:off x="6130200" y="5136475"/>
            <a:ext cx="20370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9"/>
          <p:cNvSpPr/>
          <p:nvPr/>
        </p:nvSpPr>
        <p:spPr>
          <a:xfrm>
            <a:off x="7190400" y="3744475"/>
            <a:ext cx="1953600" cy="1399200"/>
          </a:xfrm>
          <a:prstGeom prst="roundRect">
            <a:avLst>
              <a:gd fmla="val 16667" name="adj"/>
            </a:avLst>
          </a:prstGeom>
          <a:solidFill>
            <a:srgbClr val="FF0000">
              <a:alpha val="2768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39"/>
          <p:cNvCxnSpPr>
            <a:endCxn id="324" idx="0"/>
          </p:cNvCxnSpPr>
          <p:nvPr/>
        </p:nvCxnSpPr>
        <p:spPr>
          <a:xfrm>
            <a:off x="6389100" y="1407175"/>
            <a:ext cx="1778100" cy="233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LEAN UX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SCOPE CANVAS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76400"/>
            <a:ext cx="5534026" cy="38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idx="1" type="subTitle"/>
          </p:nvPr>
        </p:nvSpPr>
        <p:spPr>
          <a:xfrm>
            <a:off x="430800" y="184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LEAN UX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SCOPE CANVAS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5" y="1126350"/>
            <a:ext cx="8480849" cy="39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idx="1" type="subTitle"/>
          </p:nvPr>
        </p:nvSpPr>
        <p:spPr>
          <a:xfrm>
            <a:off x="430800" y="184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LEAN UX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SCOPE CANVAS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3250"/>
            <a:ext cx="8839202" cy="215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idx="1" type="subTitle"/>
          </p:nvPr>
        </p:nvSpPr>
        <p:spPr>
          <a:xfrm>
            <a:off x="411175" y="184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LEAN UX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STORYTELLING: CONTEXTO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3"/>
          <p:cNvPicPr preferRelativeResize="0"/>
          <p:nvPr/>
        </p:nvPicPr>
        <p:blipFill rotWithShape="1">
          <a:blip r:embed="rId3">
            <a:alphaModFix/>
          </a:blip>
          <a:srcRect b="4191" l="2472" r="1677" t="3693"/>
          <a:stretch/>
        </p:blipFill>
        <p:spPr>
          <a:xfrm>
            <a:off x="669250" y="1143000"/>
            <a:ext cx="7805501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idx="1" type="subTitle"/>
          </p:nvPr>
        </p:nvSpPr>
        <p:spPr>
          <a:xfrm>
            <a:off x="411175" y="184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LEAN UX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STORYTELLING: PROBLEMA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900" y="1138800"/>
            <a:ext cx="7127201" cy="40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577200" y="1691925"/>
            <a:ext cx="3994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nux Libertine G"/>
              <a:buAutoNum type="arabicPeriod"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Objetivo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nux Libertine G"/>
              <a:buAutoNum type="arabicPeriod"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Hipótesis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nux Libertine G"/>
              <a:buAutoNum type="arabicPeriod"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Macroprocesos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nux Libertine G"/>
              <a:buAutoNum type="arabicPeriod"/>
            </a:pPr>
            <a:r>
              <a:rPr b="1" lang="es" sz="1700">
                <a:latin typeface="Linux Libertine G"/>
                <a:ea typeface="Linux Libertine G"/>
                <a:cs typeface="Linux Libertine G"/>
                <a:sym typeface="Linux Libertine G"/>
              </a:rPr>
              <a:t>Diagrama de actividades</a:t>
            </a:r>
            <a:endParaRPr b="1" sz="17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nux Libertine G"/>
              <a:buAutoNum type="arabicPeriod"/>
            </a:pPr>
            <a:r>
              <a:rPr b="1" lang="es" sz="1700">
                <a:latin typeface="Linux Libertine G"/>
                <a:ea typeface="Linux Libertine G"/>
                <a:cs typeface="Linux Libertine G"/>
                <a:sym typeface="Linux Libertine G"/>
              </a:rPr>
              <a:t>Actores</a:t>
            </a:r>
            <a:endParaRPr b="1" sz="17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nux Libertine G"/>
              <a:buAutoNum type="arabicPeriod"/>
            </a:pPr>
            <a:r>
              <a:rPr b="1" lang="es" sz="1700">
                <a:latin typeface="Linux Libertine G"/>
                <a:ea typeface="Linux Libertine G"/>
                <a:cs typeface="Linux Libertine G"/>
                <a:sym typeface="Linux Libertine G"/>
              </a:rPr>
              <a:t>Diagrama de casos de uso</a:t>
            </a:r>
            <a:endParaRPr b="1" sz="17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486400" y="1897575"/>
            <a:ext cx="300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7.	</a:t>
            </a: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Casos de uso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8. 	Historias de usuario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9.	Diagrama de clases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10.	</a:t>
            </a: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Scope Canvas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11.	Storytelling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430800" y="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AGENDA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idx="1" type="subTitle"/>
          </p:nvPr>
        </p:nvSpPr>
        <p:spPr>
          <a:xfrm>
            <a:off x="411175" y="184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LEAN UX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STORYTELLING: SOLUCIÓN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75" y="1139075"/>
            <a:ext cx="7098252" cy="40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LEAN UX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STORYTELLING: DESENLACE FELIZ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87" y="1137163"/>
            <a:ext cx="7068826" cy="398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/>
          <p:nvPr/>
        </p:nvSpPr>
        <p:spPr>
          <a:xfrm>
            <a:off x="4210325" y="1147775"/>
            <a:ext cx="752400" cy="7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7"/>
          <p:cNvSpPr txBox="1"/>
          <p:nvPr>
            <p:ph idx="1" type="subTitle"/>
          </p:nvPr>
        </p:nvSpPr>
        <p:spPr>
          <a:xfrm>
            <a:off x="430800" y="209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LEAN UX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STORYTELLING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47"/>
          <p:cNvGrpSpPr/>
          <p:nvPr/>
        </p:nvGrpSpPr>
        <p:grpSpPr>
          <a:xfrm>
            <a:off x="958925" y="1223475"/>
            <a:ext cx="7085801" cy="3807724"/>
            <a:chOff x="958925" y="1223475"/>
            <a:chExt cx="7085801" cy="3807724"/>
          </a:xfrm>
        </p:grpSpPr>
        <p:pic>
          <p:nvPicPr>
            <p:cNvPr id="375" name="Google Shape;375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58925" y="1223475"/>
              <a:ext cx="3708765" cy="1902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76" name="Google Shape;376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67700" y="1223475"/>
              <a:ext cx="3377026" cy="1897518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77" name="Google Shape;377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8925" y="3126075"/>
              <a:ext cx="3708776" cy="190512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378" name="Google Shape;378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67700" y="3126075"/>
              <a:ext cx="3377026" cy="1902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000" y="3005624"/>
            <a:ext cx="1690000" cy="21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8"/>
          <p:cNvSpPr txBox="1"/>
          <p:nvPr/>
        </p:nvSpPr>
        <p:spPr>
          <a:xfrm>
            <a:off x="134550" y="1740600"/>
            <a:ext cx="8874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latin typeface="Source Code Pro"/>
                <a:ea typeface="Source Code Pro"/>
                <a:cs typeface="Source Code Pro"/>
                <a:sym typeface="Source Code Pro"/>
              </a:rPr>
              <a:t>¿Consultas?</a:t>
            </a:r>
            <a:endParaRPr b="1" sz="9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Google Shape;385;p48"/>
          <p:cNvSpPr/>
          <p:nvPr/>
        </p:nvSpPr>
        <p:spPr>
          <a:xfrm>
            <a:off x="248675" y="1281700"/>
            <a:ext cx="1138200" cy="45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/>
        </p:nvSpPr>
        <p:spPr>
          <a:xfrm>
            <a:off x="134550" y="1740600"/>
            <a:ext cx="887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0">
                <a:latin typeface="Source Code Pro"/>
                <a:ea typeface="Source Code Pro"/>
                <a:cs typeface="Source Code Pro"/>
                <a:sym typeface="Source Code Pro"/>
              </a:rPr>
              <a:t>¡Muchas gracias!</a:t>
            </a:r>
            <a:endParaRPr b="1" sz="7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91" name="Google Shape;3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55872">
            <a:off x="-358439" y="3555704"/>
            <a:ext cx="2356475" cy="145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716547">
            <a:off x="1320085" y="3656878"/>
            <a:ext cx="2356475" cy="145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14">
            <a:off x="3177812" y="3609079"/>
            <a:ext cx="2356473" cy="145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4971265">
            <a:off x="5344812" y="3717654"/>
            <a:ext cx="2356473" cy="145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2961595">
            <a:off x="7280087" y="3609065"/>
            <a:ext cx="2356474" cy="145603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9"/>
          <p:cNvSpPr/>
          <p:nvPr/>
        </p:nvSpPr>
        <p:spPr>
          <a:xfrm>
            <a:off x="248675" y="1281700"/>
            <a:ext cx="1138200" cy="45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 rot="-5400000">
            <a:off x="3949700" y="1354025"/>
            <a:ext cx="985800" cy="26067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4200000" dist="104775">
              <a:srgbClr val="000000">
                <a:alpha val="8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 rot="-5493261">
            <a:off x="3009312" y="3556881"/>
            <a:ext cx="1050687" cy="153535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4200000" dist="104775">
              <a:srgbClr val="000000">
                <a:alpha val="8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 rot="-5668960">
            <a:off x="7172627" y="1510932"/>
            <a:ext cx="690913" cy="288521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4200000" dist="104775">
              <a:srgbClr val="000000">
                <a:alpha val="8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 rot="-4774959">
            <a:off x="6604010" y="961355"/>
            <a:ext cx="751589" cy="175945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4200000" dist="104775">
              <a:srgbClr val="000000">
                <a:alpha val="8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 rot="-5400000">
            <a:off x="5830891" y="3301950"/>
            <a:ext cx="766200" cy="2064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4200000" dist="104775">
              <a:srgbClr val="000000">
                <a:alpha val="8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 rot="-6002011">
            <a:off x="1115524" y="706582"/>
            <a:ext cx="662939" cy="253801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4200000" dist="104775">
              <a:srgbClr val="000000">
                <a:alpha val="8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 rot="-5474934">
            <a:off x="984700" y="2498196"/>
            <a:ext cx="949726" cy="203718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4200000" dist="104775">
              <a:srgbClr val="000000">
                <a:alpha val="8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411175" y="184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OBJETIVOS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128100" y="2215600"/>
            <a:ext cx="265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Source Code Pro"/>
                <a:ea typeface="Source Code Pro"/>
                <a:cs typeface="Source Code Pro"/>
                <a:sym typeface="Source Code Pro"/>
              </a:rPr>
              <a:t>Reservas</a:t>
            </a:r>
            <a:endParaRPr b="1" sz="4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-625212">
            <a:off x="221671" y="1676468"/>
            <a:ext cx="2678779" cy="538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Source Code Pro"/>
                <a:ea typeface="Source Code Pro"/>
                <a:cs typeface="Source Code Pro"/>
                <a:sym typeface="Source Code Pro"/>
              </a:rPr>
              <a:t>Cancelaciones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 rot="185182">
            <a:off x="2779205" y="4018639"/>
            <a:ext cx="2652247" cy="6309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latin typeface="Source Code Pro"/>
                <a:ea typeface="Source Code Pro"/>
                <a:cs typeface="Source Code Pro"/>
                <a:sym typeface="Source Code Pro"/>
              </a:rPr>
              <a:t>Cobros</a:t>
            </a:r>
            <a:endParaRPr b="1" sz="2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300000" y="4066225"/>
            <a:ext cx="231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latin typeface="Source Code Pro"/>
                <a:ea typeface="Source Code Pro"/>
                <a:cs typeface="Source Code Pro"/>
                <a:sym typeface="Source Code Pro"/>
              </a:rPr>
              <a:t>Reembolsos</a:t>
            </a:r>
            <a:endParaRPr b="1"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 rot="-295620">
            <a:off x="6119705" y="2694310"/>
            <a:ext cx="2822329" cy="523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latin typeface="Source Code Pro"/>
                <a:ea typeface="Source Code Pro"/>
                <a:cs typeface="Source Code Pro"/>
                <a:sym typeface="Source Code Pro"/>
              </a:rPr>
              <a:t>Lista de espera</a:t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 rot="362090">
            <a:off x="6149826" y="1574950"/>
            <a:ext cx="2822140" cy="646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Informes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 rot="22379">
            <a:off x="658002" y="3201628"/>
            <a:ext cx="2027743" cy="61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Merriweather"/>
                <a:ea typeface="Merriweather"/>
                <a:cs typeface="Merriweather"/>
                <a:sym typeface="Merriweather"/>
              </a:rPr>
              <a:t>Pasajes</a:t>
            </a:r>
            <a:endParaRPr b="1"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 rot="-22638">
            <a:off x="1050058" y="3349637"/>
            <a:ext cx="1913441" cy="1660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60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-52299">
            <a:off x="3587764" y="2146673"/>
            <a:ext cx="2248160" cy="1397562"/>
          </a:xfrm>
          <a:prstGeom prst="rect">
            <a:avLst/>
          </a:prstGeom>
          <a:gradFill>
            <a:gsLst>
              <a:gs pos="0">
                <a:srgbClr val="6FA8DC">
                  <a:alpha val="45090"/>
                </a:srgbClr>
              </a:gs>
              <a:gs pos="100000">
                <a:srgbClr val="3D85C6">
                  <a:alpha val="45090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 rot="-51706">
            <a:off x="3655001" y="2297296"/>
            <a:ext cx="2114339" cy="110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inux Libertine G"/>
                <a:ea typeface="Linux Libertine G"/>
                <a:cs typeface="Linux Libertine G"/>
                <a:sym typeface="Linux Libertine G"/>
              </a:rPr>
              <a:t>La </a:t>
            </a:r>
            <a:r>
              <a:rPr b="1" lang="es" sz="1500" u="sng">
                <a:latin typeface="Linux Libertine G"/>
                <a:ea typeface="Linux Libertine G"/>
                <a:cs typeface="Linux Libertine G"/>
                <a:sym typeface="Linux Libertine G"/>
              </a:rPr>
              <a:t>lista de espera</a:t>
            </a:r>
            <a:r>
              <a:rPr lang="es" sz="1500">
                <a:latin typeface="Linux Libertine G"/>
                <a:ea typeface="Linux Libertine G"/>
                <a:cs typeface="Linux Libertine G"/>
                <a:sym typeface="Linux Libertine G"/>
              </a:rPr>
              <a:t> no tiene límite de cantidad</a:t>
            </a:r>
            <a:r>
              <a:rPr lang="es" sz="1500">
                <a:latin typeface="Linux Libertine G"/>
                <a:ea typeface="Linux Libertine G"/>
                <a:cs typeface="Linux Libertine G"/>
                <a:sym typeface="Linux Libertine G"/>
              </a:rPr>
              <a:t> </a:t>
            </a:r>
            <a:r>
              <a:rPr lang="es" sz="1500">
                <a:latin typeface="Linux Libertine G"/>
                <a:ea typeface="Linux Libertine G"/>
                <a:cs typeface="Linux Libertine G"/>
                <a:sym typeface="Linux Libertine G"/>
              </a:rPr>
              <a:t>de personas.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411175" y="184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HIPÓTESIS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26487" y="3495125"/>
            <a:ext cx="2337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lang="es" u="sng"/>
              <a:t>costos de los pasajes </a:t>
            </a:r>
            <a:r>
              <a:rPr lang="es"/>
              <a:t>no varían según el cliente ni método de pago.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0"/>
          <p:cNvSpPr/>
          <p:nvPr/>
        </p:nvSpPr>
        <p:spPr>
          <a:xfrm rot="-314105">
            <a:off x="692833" y="1366778"/>
            <a:ext cx="1913582" cy="1660745"/>
          </a:xfrm>
          <a:prstGeom prst="rect">
            <a:avLst/>
          </a:prstGeom>
          <a:solidFill>
            <a:srgbClr val="A8F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 rot="-313430">
            <a:off x="739352" y="1416518"/>
            <a:ext cx="1799072" cy="147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Confirmación de reservas</a:t>
            </a:r>
            <a:r>
              <a:rPr lang="es" sz="1200"/>
              <a:t> dentro de las siguientes 72 hs hábiles o hasta 24 horas antes del vuelo.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20"/>
          <p:cNvSpPr/>
          <p:nvPr/>
        </p:nvSpPr>
        <p:spPr>
          <a:xfrm rot="632416">
            <a:off x="6880610" y="1402894"/>
            <a:ext cx="1822044" cy="158851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 rot="591809">
            <a:off x="6802853" y="1437868"/>
            <a:ext cx="1901913" cy="14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inux Libertine G"/>
                <a:ea typeface="Linux Libertine G"/>
                <a:cs typeface="Linux Libertine G"/>
                <a:sym typeface="Linux Libertine G"/>
              </a:rPr>
              <a:t>Se puede obtener un </a:t>
            </a:r>
            <a:r>
              <a:rPr b="1" lang="es" sz="1200" u="sng">
                <a:latin typeface="Linux Libertine G"/>
                <a:ea typeface="Linux Libertine G"/>
                <a:cs typeface="Linux Libertine G"/>
                <a:sym typeface="Linux Libertine G"/>
              </a:rPr>
              <a:t>reembolso</a:t>
            </a:r>
            <a:r>
              <a:rPr lang="es" sz="1200">
                <a:latin typeface="Linux Libertine G"/>
                <a:ea typeface="Linux Libertine G"/>
                <a:cs typeface="Linux Libertine G"/>
                <a:sym typeface="Linux Libertine G"/>
              </a:rPr>
              <a:t> si se </a:t>
            </a:r>
            <a:r>
              <a:rPr b="1" lang="es" sz="1200" u="sng">
                <a:latin typeface="Linux Libertine G"/>
                <a:ea typeface="Linux Libertine G"/>
                <a:cs typeface="Linux Libertine G"/>
                <a:sym typeface="Linux Libertine G"/>
              </a:rPr>
              <a:t>cancela</a:t>
            </a:r>
            <a:r>
              <a:rPr lang="es" sz="1200">
                <a:latin typeface="Linux Libertine G"/>
                <a:ea typeface="Linux Libertine G"/>
                <a:cs typeface="Linux Libertine G"/>
                <a:sym typeface="Linux Libertine G"/>
              </a:rPr>
              <a:t> la reserva abonada hasta 48hs antes del vuelo.</a:t>
            </a:r>
            <a:endParaRPr sz="12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126" name="Google Shape;126;p20"/>
          <p:cNvSpPr/>
          <p:nvPr/>
        </p:nvSpPr>
        <p:spPr>
          <a:xfrm rot="-338506">
            <a:off x="6293006" y="3349573"/>
            <a:ext cx="1913368" cy="1660907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 rot="-327290">
            <a:off x="6354378" y="3368503"/>
            <a:ext cx="1798846" cy="1623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Linux Libertine G"/>
                <a:ea typeface="Linux Libertine G"/>
                <a:cs typeface="Linux Libertine G"/>
                <a:sym typeface="Linux Libertine G"/>
              </a:rPr>
              <a:t>La </a:t>
            </a:r>
            <a:r>
              <a:rPr b="1" lang="es" sz="1100" u="sng">
                <a:latin typeface="Linux Libertine G"/>
                <a:ea typeface="Linux Libertine G"/>
                <a:cs typeface="Linux Libertine G"/>
                <a:sym typeface="Linux Libertine G"/>
              </a:rPr>
              <a:t>cancelación</a:t>
            </a:r>
            <a:r>
              <a:rPr lang="es" sz="1100">
                <a:latin typeface="Linux Libertine G"/>
                <a:ea typeface="Linux Libertine G"/>
                <a:cs typeface="Linux Libertine G"/>
                <a:sym typeface="Linux Libertine G"/>
              </a:rPr>
              <a:t> de reservas por parte de la empresa le da la posibilidad al cliente de elegir un </a:t>
            </a:r>
            <a:r>
              <a:rPr b="1" lang="es" sz="1100">
                <a:latin typeface="Linux Libertine G"/>
                <a:ea typeface="Linux Libertine G"/>
                <a:cs typeface="Linux Libertine G"/>
                <a:sym typeface="Linux Libertine G"/>
              </a:rPr>
              <a:t>reembolso</a:t>
            </a:r>
            <a:r>
              <a:rPr lang="es" sz="1100">
                <a:latin typeface="Linux Libertine G"/>
                <a:ea typeface="Linux Libertine G"/>
                <a:cs typeface="Linux Libertine G"/>
                <a:sym typeface="Linux Libertine G"/>
              </a:rPr>
              <a:t> o un </a:t>
            </a:r>
            <a:r>
              <a:rPr b="1" lang="es" sz="1100">
                <a:latin typeface="Linux Libertine G"/>
                <a:ea typeface="Linux Libertine G"/>
                <a:cs typeface="Linux Libertine G"/>
                <a:sym typeface="Linux Libertine G"/>
              </a:rPr>
              <a:t>cambio de pasaje</a:t>
            </a:r>
            <a:r>
              <a:rPr lang="es" sz="1100">
                <a:latin typeface="Linux Libertine G"/>
                <a:ea typeface="Linux Libertine G"/>
                <a:cs typeface="Linux Libertine G"/>
                <a:sym typeface="Linux Libertine G"/>
              </a:rPr>
              <a:t>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 rot="145557">
            <a:off x="6181921" y="3496498"/>
            <a:ext cx="1913615" cy="1217949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60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 rot="-330356">
            <a:off x="247917" y="1282548"/>
            <a:ext cx="2248072" cy="1682418"/>
          </a:xfrm>
          <a:prstGeom prst="rect">
            <a:avLst/>
          </a:prstGeom>
          <a:gradFill>
            <a:gsLst>
              <a:gs pos="0">
                <a:srgbClr val="6FA8DC">
                  <a:alpha val="45090"/>
                </a:srgbClr>
              </a:gs>
              <a:gs pos="100000">
                <a:srgbClr val="3D85C6">
                  <a:alpha val="45090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 rot="-330744">
            <a:off x="334979" y="1392714"/>
            <a:ext cx="2114278" cy="1800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inux Libertine G"/>
                <a:ea typeface="Linux Libertine G"/>
                <a:cs typeface="Linux Libertine G"/>
                <a:sym typeface="Linux Libertine G"/>
              </a:rPr>
              <a:t>Al </a:t>
            </a:r>
            <a:r>
              <a:rPr b="1" lang="es" sz="1200" u="sng">
                <a:latin typeface="Linux Libertine G"/>
                <a:ea typeface="Linux Libertine G"/>
                <a:cs typeface="Linux Libertine G"/>
                <a:sym typeface="Linux Libertine G"/>
              </a:rPr>
              <a:t>asignarle una vacante</a:t>
            </a:r>
            <a:r>
              <a:rPr lang="es" sz="1200">
                <a:latin typeface="Linux Libertine G"/>
                <a:ea typeface="Linux Libertine G"/>
                <a:cs typeface="Linux Libertine G"/>
                <a:sym typeface="Linux Libertine G"/>
              </a:rPr>
              <a:t> a un cliente que se encontraba en lista de espera, tiene tres días para realizar el pago.</a:t>
            </a:r>
            <a:endParaRPr sz="12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411175" y="184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HIPÓTESIS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 rot="168218">
            <a:off x="5757192" y="3631602"/>
            <a:ext cx="2336797" cy="985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Linux Libertine G"/>
                <a:ea typeface="Linux Libertine G"/>
                <a:cs typeface="Linux Libertine G"/>
                <a:sym typeface="Linux Libertine G"/>
              </a:rPr>
              <a:t>No</a:t>
            </a:r>
            <a:r>
              <a:rPr lang="es" sz="1300">
                <a:latin typeface="Linux Libertine G"/>
                <a:ea typeface="Linux Libertine G"/>
                <a:cs typeface="Linux Libertine G"/>
                <a:sym typeface="Linux Libertine G"/>
              </a:rPr>
              <a:t> hay otros </a:t>
            </a:r>
            <a:r>
              <a:rPr b="1" lang="es" sz="1300" u="sng">
                <a:latin typeface="Linux Libertine G"/>
                <a:ea typeface="Linux Libertine G"/>
                <a:cs typeface="Linux Libertine G"/>
                <a:sym typeface="Linux Libertine G"/>
              </a:rPr>
              <a:t>medios de pago</a:t>
            </a:r>
            <a:r>
              <a:rPr lang="es" sz="1300">
                <a:latin typeface="Linux Libertine G"/>
                <a:ea typeface="Linux Libertine G"/>
                <a:cs typeface="Linux Libertine G"/>
                <a:sym typeface="Linux Libertine G"/>
              </a:rPr>
              <a:t> que no estén mencionados.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rot="351080">
            <a:off x="6298528" y="1406333"/>
            <a:ext cx="2248214" cy="139745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 rot="350838">
            <a:off x="6322358" y="1554485"/>
            <a:ext cx="2114301" cy="1939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Linux Libertine G"/>
                <a:ea typeface="Linux Libertine G"/>
                <a:cs typeface="Linux Libertine G"/>
                <a:sym typeface="Linux Libertine G"/>
              </a:rPr>
              <a:t>No</a:t>
            </a:r>
            <a:r>
              <a:rPr lang="es" sz="1300">
                <a:latin typeface="Linux Libertine G"/>
                <a:ea typeface="Linux Libertine G"/>
                <a:cs typeface="Linux Libertine G"/>
                <a:sym typeface="Linux Libertine G"/>
              </a:rPr>
              <a:t> hay otros </a:t>
            </a:r>
            <a:r>
              <a:rPr b="1" lang="es" sz="1300" u="sng">
                <a:latin typeface="Linux Libertine G"/>
                <a:ea typeface="Linux Libertine G"/>
                <a:cs typeface="Linux Libertine G"/>
                <a:sym typeface="Linux Libertine G"/>
              </a:rPr>
              <a:t>medios para realizar las reservas</a:t>
            </a:r>
            <a:r>
              <a:rPr lang="es" sz="1300">
                <a:latin typeface="Linux Libertine G"/>
                <a:ea typeface="Linux Libertine G"/>
                <a:cs typeface="Linux Libertine G"/>
                <a:sym typeface="Linux Libertine G"/>
              </a:rPr>
              <a:t> que no estén mencionados.</a:t>
            </a:r>
            <a:endParaRPr sz="13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139" name="Google Shape;139;p21"/>
          <p:cNvSpPr/>
          <p:nvPr/>
        </p:nvSpPr>
        <p:spPr>
          <a:xfrm rot="-193600">
            <a:off x="1248138" y="3211377"/>
            <a:ext cx="1913433" cy="1660765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 rot="-186609">
            <a:off x="1253841" y="3195347"/>
            <a:ext cx="1902102" cy="1693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Confección de todos los  </a:t>
            </a:r>
            <a:r>
              <a:rPr b="1" lang="es" u="sng">
                <a:latin typeface="Linux Libertine G"/>
                <a:ea typeface="Linux Libertine G"/>
                <a:cs typeface="Linux Libertine G"/>
                <a:sym typeface="Linux Libertine G"/>
              </a:rPr>
              <a:t>contratos con tarjetas</a:t>
            </a: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 de crédito están fuera del alcance.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1"/>
          <p:cNvSpPr/>
          <p:nvPr/>
        </p:nvSpPr>
        <p:spPr>
          <a:xfrm rot="-23128">
            <a:off x="3628483" y="2137715"/>
            <a:ext cx="2229650" cy="1432200"/>
          </a:xfrm>
          <a:prstGeom prst="rect">
            <a:avLst/>
          </a:prstGeom>
          <a:solidFill>
            <a:srgbClr val="A8FF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1460000" dist="7620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 rot="-488">
            <a:off x="3686095" y="2206576"/>
            <a:ext cx="2114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</a:t>
            </a:r>
            <a:r>
              <a:rPr lang="es"/>
              <a:t> hay </a:t>
            </a:r>
            <a:r>
              <a:rPr b="1" lang="es" u="sng"/>
              <a:t>otros reportes o informes</a:t>
            </a:r>
            <a:r>
              <a:rPr lang="es" u="sng"/>
              <a:t> </a:t>
            </a:r>
            <a:r>
              <a:rPr lang="es"/>
              <a:t>para hacer que no estén enumerados.</a:t>
            </a:r>
            <a:endParaRPr sz="15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411175" y="184550"/>
            <a:ext cx="8282400" cy="16563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MACROPROCESOS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508650" y="1348250"/>
            <a:ext cx="296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highlight>
                  <a:srgbClr val="2DC42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DENTRO DEL ALCANCE</a:t>
            </a:r>
            <a:endParaRPr b="1" sz="2000">
              <a:highlight>
                <a:srgbClr val="2DC42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541625" y="1348250"/>
            <a:ext cx="296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highlight>
                  <a:srgbClr val="CB0D0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FUERA </a:t>
            </a:r>
            <a:r>
              <a:rPr b="1" lang="es" sz="2000">
                <a:highlight>
                  <a:srgbClr val="CB0D0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DEL ALCANCE</a:t>
            </a:r>
            <a:endParaRPr b="1" sz="2000">
              <a:highlight>
                <a:srgbClr val="CB0D0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0" y="1796875"/>
            <a:ext cx="4819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Ingresar reserva de un cliente</a:t>
            </a:r>
            <a:endParaRPr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Modificar los datos personales de una reserva</a:t>
            </a:r>
            <a:endParaRPr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Cancelar reserva de un cliente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Cobrar reserva de pasaje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Realizar reembolso de pasaje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Ingresar cliente en lista de espera para un vuelo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Eliminar cliente de una lista de espera para un vuelo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Armar estadísticas de reservas efectuadas</a:t>
            </a:r>
            <a:endParaRPr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Armar estadísticas de reservas canceladas</a:t>
            </a:r>
            <a:endParaRPr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656925" y="1840850"/>
            <a:ext cx="4734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Modificar origen, destino y fecha de viaje de una reserva</a:t>
            </a:r>
            <a:endParaRPr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Informar a un cliente si le fue asignada una </a:t>
            </a:r>
            <a:endParaRPr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vacante</a:t>
            </a:r>
            <a:endParaRPr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nux Libertine G"/>
              <a:buChar char="●"/>
            </a:pPr>
            <a:r>
              <a:rPr lang="es">
                <a:latin typeface="Linux Libertine G"/>
                <a:ea typeface="Linux Libertine G"/>
                <a:cs typeface="Linux Libertine G"/>
                <a:sym typeface="Linux Libertine G"/>
              </a:rPr>
              <a:t>Armar estadísticas de facturación</a:t>
            </a:r>
            <a:endParaRPr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411175" y="197800"/>
            <a:ext cx="8282400" cy="17604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MODELO DE NEGOCIO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lt1"/>
                </a:solidFill>
              </a:rPr>
              <a:t>DIAGRAMA DE ACTIVIDADES</a:t>
            </a:r>
            <a:endParaRPr sz="4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1350950" y="30737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653400" y="2418125"/>
            <a:ext cx="63633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nux Libertine G"/>
              <a:buChar char="●"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Realizar Reserva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nux Libertine G"/>
              <a:buChar char="●"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Realizar Pago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nux Libertine G"/>
              <a:buChar char="●"/>
            </a:pPr>
            <a:r>
              <a:rPr b="1" lang="es" sz="1700">
                <a:latin typeface="Linux Libertine G"/>
                <a:ea typeface="Linux Libertine G"/>
                <a:cs typeface="Linux Libertine G"/>
                <a:sym typeface="Linux Libertine G"/>
              </a:rPr>
              <a:t>Consultar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nux Libertine G"/>
              <a:buChar char="●"/>
            </a:pPr>
            <a:r>
              <a:rPr b="1" lang="es" sz="1800">
                <a:latin typeface="Linux Libertine G"/>
                <a:ea typeface="Linux Libertine G"/>
                <a:cs typeface="Linux Libertine G"/>
                <a:sym typeface="Linux Libertine G"/>
              </a:rPr>
              <a:t>Cancelar Reserva</a:t>
            </a:r>
            <a:endParaRPr b="1" sz="18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nux Libertine G"/>
              <a:buChar char="●"/>
            </a:pPr>
            <a:r>
              <a:rPr b="1" lang="es" sz="1700">
                <a:latin typeface="Linux Libertine G"/>
                <a:ea typeface="Linux Libertine G"/>
                <a:cs typeface="Linux Libertine G"/>
                <a:sym typeface="Linux Libertine G"/>
              </a:rPr>
              <a:t>Solicitar reembolso por cancelación</a:t>
            </a:r>
            <a:endParaRPr b="1" sz="1700">
              <a:latin typeface="Linux Libertine G"/>
              <a:ea typeface="Linux Libertine G"/>
              <a:cs typeface="Linux Libertine G"/>
              <a:sym typeface="Linux Libertine G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nux Libertine G"/>
              <a:buChar char="●"/>
            </a:pPr>
            <a:r>
              <a:rPr b="1" lang="es" sz="1700">
                <a:latin typeface="Linux Libertine G"/>
                <a:ea typeface="Linux Libertine G"/>
                <a:cs typeface="Linux Libertine G"/>
                <a:sym typeface="Linux Libertine G"/>
              </a:rPr>
              <a:t>Pagar nueva reserva por cancelación</a:t>
            </a:r>
            <a:endParaRPr b="1" sz="1700">
              <a:latin typeface="Linux Libertine G"/>
              <a:ea typeface="Linux Libertine G"/>
              <a:cs typeface="Linux Libertine G"/>
              <a:sym typeface="Linux Libertine G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411175" y="197800"/>
            <a:ext cx="8282400" cy="9786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MODELO DE NEGOCIO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REALIZAR RESERVA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3381"/>
          <a:stretch/>
        </p:blipFill>
        <p:spPr>
          <a:xfrm>
            <a:off x="2937625" y="1192300"/>
            <a:ext cx="3545375" cy="39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